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msword" Extension="doc"/>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msword" PartName="/ppt/embeddings/Microsoft_Office_Word_97_-_2003_Document2.doc"/>
  <Override ContentType="application/msword" PartName="/ppt/embeddings/Microsoft_Office_Word_97_-_2003_Document1.doc"/>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9.bin"/>
  <Override ContentType="application/vnd.openxmlformats-officedocument.oleObject" PartName="/ppt/embeddings/oleObject92.bin"/>
  <Override ContentType="application/vnd.openxmlformats-officedocument.oleObject" PartName="/ppt/embeddings/oleObject126.bin"/>
  <Override ContentType="application/vnd.openxmlformats-officedocument.oleObject" PartName="/ppt/embeddings/oleObject15.bin"/>
  <Override ContentType="application/vnd.openxmlformats-officedocument.oleObject" PartName="/ppt/embeddings/oleObject41.bin"/>
  <Override ContentType="application/vnd.openxmlformats-officedocument.oleObject" PartName="/ppt/embeddings/oleObject33.bin"/>
  <Override ContentType="application/vnd.openxmlformats-officedocument.oleObject" PartName="/ppt/embeddings/oleObject134.bin"/>
  <Override ContentType="application/vnd.openxmlformats-officedocument.oleObject" PartName="/ppt/embeddings/oleObject76.bin"/>
  <Override ContentType="application/vnd.openxmlformats-officedocument.oleObject" PartName="/ppt/embeddings/oleObject25.bin"/>
  <Override ContentType="application/vnd.openxmlformats-officedocument.oleObject" PartName="/ppt/embeddings/oleObject68.bin"/>
  <Override ContentType="application/vnd.openxmlformats-officedocument.oleObject" PartName="/ppt/embeddings/oleObject82.bin"/>
  <Override ContentType="application/vnd.openxmlformats-officedocument.oleObject" PartName="/ppt/embeddings/oleObject116.bin"/>
  <Override ContentType="application/vnd.openxmlformats-officedocument.oleObject" PartName="/ppt/embeddings/oleObject17.bin"/>
  <Override ContentType="application/vnd.openxmlformats-officedocument.oleObject" PartName="/ppt/embeddings/oleObject7.bin"/>
  <Override ContentType="application/vnd.openxmlformats-officedocument.oleObject" PartName="/ppt/embeddings/oleObject90.bin"/>
  <Override ContentType="application/vnd.openxmlformats-officedocument.oleObject" PartName="/ppt/embeddings/oleObject124.bin"/>
  <Override ContentType="application/vnd.openxmlformats-officedocument.oleObject" PartName="/ppt/embeddings/oleObject128.bin"/>
  <Override ContentType="application/vnd.openxmlformats-officedocument.oleObject" PartName="/ppt/embeddings/oleObject72.bin"/>
  <Override ContentType="application/vnd.openxmlformats-officedocument.oleObject" PartName="/ppt/embeddings/oleObject48.bin"/>
  <Override ContentType="application/vnd.openxmlformats-officedocument.oleObject" PartName="/ppt/embeddings/oleObject78.bin"/>
  <Override ContentType="application/vnd.openxmlformats-officedocument.oleObject" PartName="/ppt/embeddings/oleObject132.bin"/>
  <Override ContentType="application/vnd.openxmlformats-officedocument.oleObject" PartName="/ppt/embeddings/oleObject35.bin"/>
  <Override ContentType="application/vnd.openxmlformats-officedocument.oleObject" PartName="/ppt/embeddings/oleObject108.bin"/>
  <Override ContentType="application/vnd.openxmlformats-officedocument.oleObject" PartName="/ppt/embeddings/oleObject19.bin"/>
  <Override ContentType="application/vnd.openxmlformats-officedocument.oleObject" PartName="/ppt/embeddings/oleObject96.bin"/>
  <Override ContentType="application/vnd.openxmlformats-officedocument.oleObject" PartName="/ppt/embeddings/oleObject114.bin"/>
  <Override ContentType="application/vnd.openxmlformats-officedocument.oleObject" PartName="/ppt/embeddings/oleObject101.bin"/>
  <Override ContentType="application/vnd.openxmlformats-officedocument.oleObject" PartName="/ppt/embeddings/oleObject53.bin"/>
  <Override ContentType="application/vnd.openxmlformats-officedocument.oleObject" PartName="/ppt/embeddings/oleObject10.bin"/>
  <Override ContentType="application/vnd.openxmlformats-officedocument.oleObject" PartName="/ppt/embeddings/oleObject84.bin"/>
  <Override ContentType="application/vnd.openxmlformats-officedocument.oleObject" PartName="/ppt/embeddings/oleObject66.bin"/>
  <Override ContentType="application/vnd.openxmlformats-officedocument.oleObject" PartName="/ppt/embeddings/oleObject23.bin"/>
  <Override ContentType="application/vnd.openxmlformats-officedocument.oleObject" PartName="/ppt/embeddings/oleObject121.bin"/>
  <Override ContentType="application/vnd.openxmlformats-officedocument.oleObject" PartName="/ppt/embeddings/oleObject104.bin"/>
  <Override ContentType="application/vnd.openxmlformats-officedocument.oleObject" PartName="/ppt/embeddings/oleObject29.bin"/>
  <Override ContentType="application/vnd.openxmlformats-officedocument.oleObject" PartName="/ppt/embeddings/oleObject4.bin"/>
  <Override ContentType="application/vnd.openxmlformats-officedocument.oleObject" PartName="/ppt/embeddings/oleObject89.bin"/>
  <Override ContentType="application/vnd.openxmlformats-officedocument.oleObject" PartName="/ppt/embeddings/oleObject112.bin"/>
  <Override ContentType="application/vnd.openxmlformats-officedocument.oleObject" PartName="/ppt/embeddings/oleObject46.bin"/>
  <Override ContentType="application/vnd.openxmlformats-officedocument.oleObject" PartName="/ppt/embeddings/oleObject63.bin"/>
  <Override ContentType="application/vnd.openxmlformats-officedocument.oleObject" PartName="/ppt/embeddings/oleObject61.bin"/>
  <Override ContentType="application/vnd.openxmlformats-officedocument.oleObject" PartName="/ppt/embeddings/oleObject20.bin"/>
  <Override ContentType="application/vnd.openxmlformats-officedocument.oleObject" PartName="/ppt/embeddings/oleObject98.bin"/>
  <Override ContentType="application/vnd.openxmlformats-officedocument.oleObject" PartName="/ppt/embeddings/oleObject138.bin"/>
  <Override ContentType="application/vnd.openxmlformats-officedocument.oleObject" PartName="/ppt/embeddings/oleObject12.bin"/>
  <Override ContentType="application/vnd.openxmlformats-officedocument.oleObject" PartName="/ppt/embeddings/oleObject55.bin"/>
  <Override ContentType="application/vnd.openxmlformats-officedocument.oleObject" PartName="/ppt/embeddings/oleObject95.bin"/>
  <Override ContentType="application/vnd.openxmlformats-officedocument.oleObject" PartName="/ppt/embeddings/oleObject2.bin"/>
  <Override ContentType="application/vnd.openxmlformats-officedocument.oleObject" PartName="/ppt/embeddings/oleObject38.bin"/>
  <Override ContentType="application/vnd.openxmlformats-officedocument.oleObject" PartName="/ppt/embeddings/oleObject110.bin"/>
  <Override ContentType="application/vnd.openxmlformats-officedocument.oleObject" PartName="/ppt/embeddings/oleObject6.bin"/>
  <Override ContentType="application/vnd.openxmlformats-officedocument.oleObject" PartName="/ppt/embeddings/oleObject136.bin"/>
  <Override ContentType="application/vnd.openxmlformats-officedocument.oleObject" PartName="/ppt/embeddings/oleObject106.bin"/>
  <Override ContentType="application/vnd.openxmlformats-officedocument.oleObject" PartName="/ppt/embeddings/oleObject123.bin"/>
  <Override ContentType="application/vnd.openxmlformats-officedocument.oleObject" PartName="/ppt/embeddings/oleObject44.bin"/>
  <Override ContentType="application/vnd.openxmlformats-officedocument.oleObject" PartName="/ppt/embeddings/oleObject50.bin"/>
  <Override ContentType="application/vnd.openxmlformats-officedocument.oleObject" PartName="/ppt/embeddings/oleObject74.bin"/>
  <Override ContentType="application/vnd.openxmlformats-officedocument.oleObject" PartName="/ppt/embeddings/oleObject93.bin"/>
  <Override ContentType="application/vnd.openxmlformats-officedocument.oleObject" PartName="/ppt/embeddings/oleObject14.bin"/>
  <Override ContentType="application/vnd.openxmlformats-officedocument.oleObject" PartName="/ppt/embeddings/oleObject31.bin"/>
  <Override ContentType="application/vnd.openxmlformats-officedocument.oleObject" PartName="/ppt/embeddings/oleObject87.bin"/>
  <Override ContentType="application/vnd.openxmlformats-officedocument.oleObject" PartName="/ppt/embeddings/oleObject57.bin"/>
  <Override ContentType="application/vnd.openxmlformats-officedocument.oleObject" PartName="/ppt/embeddings/oleObject80.bin"/>
  <Override ContentType="application/vnd.openxmlformats-officedocument.oleObject" PartName="/ppt/embeddings/oleObject27.bin"/>
  <Override ContentType="application/vnd.openxmlformats-officedocument.oleObject" PartName="/ppt/embeddings/oleObject67.bin"/>
  <Override ContentType="application/vnd.openxmlformats-officedocument.oleObject" PartName="/ppt/embeddings/oleObject32.bin"/>
  <Override ContentType="application/vnd.openxmlformats-officedocument.oleObject" PartName="/ppt/embeddings/oleObject40.bin"/>
  <Override ContentType="application/vnd.openxmlformats-officedocument.oleObject" PartName="/ppt/embeddings/oleObject83.bin"/>
  <Override ContentType="application/vnd.openxmlformats-officedocument.oleObject" PartName="/ppt/embeddings/oleObject117.bin"/>
  <Override ContentType="application/vnd.openxmlformats-officedocument.oleObject" PartName="/ppt/embeddings/oleObject59.bin"/>
  <Override ContentType="application/vnd.openxmlformats-officedocument.oleObject" PartName="/ppt/embeddings/oleObject8.bin"/>
  <Override ContentType="application/vnd.openxmlformats-officedocument.oleObject" PartName="/ppt/embeddings/oleObject91.bin"/>
  <Override ContentType="application/vnd.openxmlformats-officedocument.oleObject" PartName="/ppt/embeddings/oleObject125.bin"/>
  <Override ContentType="application/vnd.openxmlformats-officedocument.oleObject" PartName="/ppt/embeddings/oleObject24.bin"/>
  <Override ContentType="application/vnd.openxmlformats-officedocument.oleObject" PartName="/ppt/embeddings/oleObject133.bin"/>
  <Override ContentType="application/vnd.openxmlformats-officedocument.oleObject" PartName="/ppt/embeddings/oleObject119.bin"/>
  <Override ContentType="application/vnd.openxmlformats-officedocument.oleObject" PartName="/ppt/embeddings/oleObject85.bin"/>
  <Override ContentType="application/vnd.openxmlformats-officedocument.oleObject" PartName="/ppt/embeddings/oleObject42.bin"/>
  <Override ContentType="application/vnd.openxmlformats-officedocument.oleObject" PartName="/ppt/embeddings/oleObject16.bin"/>
  <Override ContentType="application/vnd.openxmlformats-officedocument.oleObject" PartName="/ppt/embeddings/oleObject77.bin"/>
  <Override ContentType="application/vnd.openxmlformats-officedocument.oleObject" PartName="/ppt/embeddings/oleObject34.bin"/>
  <Override ContentType="application/vnd.openxmlformats-officedocument.oleObject" PartName="/ppt/embeddings/oleObject73.bin"/>
  <Override ContentType="application/vnd.openxmlformats-officedocument.oleObject" PartName="/ppt/embeddings/oleObject107.bin"/>
  <Override ContentType="application/vnd.openxmlformats-officedocument.oleObject" PartName="/ppt/embeddings/oleObject18.bin"/>
  <Override ContentType="application/vnd.openxmlformats-officedocument.oleObject" PartName="/ppt/embeddings/oleObject102.bin"/>
  <Override ContentType="application/vnd.openxmlformats-officedocument.oleObject" PartName="/ppt/embeddings/oleObject115.bin"/>
  <Override ContentType="application/vnd.openxmlformats-officedocument.oleObject" PartName="/ppt/embeddings/oleObject65.bin"/>
  <Override ContentType="application/vnd.openxmlformats-officedocument.oleObject" PartName="/ppt/embeddings/oleObject1.bin"/>
  <Override ContentType="application/vnd.openxmlformats-officedocument.oleObject" PartName="/ppt/embeddings/oleObject52.bin"/>
  <Override ContentType="application/vnd.openxmlformats-officedocument.oleObject" PartName="/ppt/embeddings/oleObject22.bin"/>
  <Override ContentType="application/vnd.openxmlformats-officedocument.oleObject" PartName="/ppt/embeddings/oleObject49.bin"/>
  <Override ContentType="application/vnd.openxmlformats-officedocument.oleObject" PartName="/ppt/embeddings/oleObject127.bin"/>
  <Override ContentType="application/vnd.openxmlformats-officedocument.oleObject" PartName="/ppt/embeddings/oleObject79.bin"/>
  <Override ContentType="application/vnd.openxmlformats-officedocument.oleObject" PartName="/ppt/embeddings/oleObject100.bin"/>
  <Override ContentType="application/vnd.openxmlformats-officedocument.oleObject" PartName="/ppt/embeddings/oleObject131.bin"/>
  <Override ContentType="application/vnd.openxmlformats-officedocument.oleObject" PartName="/ppt/embeddings/oleObject71.bin"/>
  <Override ContentType="application/vnd.openxmlformats-officedocument.oleObject" PartName="/ppt/embeddings/oleObject109.bin"/>
  <Override ContentType="application/vnd.openxmlformats-officedocument.oleObject" PartName="/ppt/embeddings/oleObject36.bin"/>
  <Override ContentType="application/vnd.openxmlformats-officedocument.oleObject" PartName="/ppt/embeddings/oleObject37.bin"/>
  <Override ContentType="application/vnd.openxmlformats-officedocument.oleObject" PartName="/ppt/embeddings/oleObject139.bin"/>
  <Override ContentType="application/vnd.openxmlformats-officedocument.oleObject" PartName="/ppt/embeddings/oleObject45.bin"/>
  <Override ContentType="application/vnd.openxmlformats-officedocument.oleObject" PartName="/ppt/embeddings/oleObject70.bin"/>
  <Override ContentType="application/vnd.openxmlformats-officedocument.oleObject" PartName="/ppt/embeddings/oleObject97.bin"/>
  <Override ContentType="application/vnd.openxmlformats-officedocument.oleObject" PartName="/ppt/embeddings/oleObject54.bin"/>
  <Override ContentType="application/vnd.openxmlformats-officedocument.oleObject" PartName="/ppt/embeddings/oleObject113.bin"/>
  <Override ContentType="application/vnd.openxmlformats-officedocument.oleObject" PartName="/ppt/embeddings/oleObject28.bin"/>
  <Override ContentType="application/vnd.openxmlformats-officedocument.oleObject" PartName="/ppt/embeddings/oleObject11.bin"/>
  <Override ContentType="application/vnd.openxmlformats-officedocument.oleObject" PartName="/ppt/embeddings/oleObject130.bin"/>
  <Override ContentType="application/vnd.openxmlformats-officedocument.oleObject" PartName="/ppt/embeddings/oleObject103.bin"/>
  <Override ContentType="application/vnd.openxmlformats-officedocument.oleObject" PartName="/ppt/embeddings/oleObject3.bin"/>
  <Override ContentType="application/vnd.openxmlformats-officedocument.oleObject" PartName="/ppt/embeddings/oleObject129.bin"/>
  <Override ContentType="application/vnd.openxmlformats-officedocument.oleObject" PartName="/ppt/embeddings/oleObject47.bin"/>
  <Override ContentType="application/vnd.openxmlformats-officedocument.oleObject" PartName="/ppt/embeddings/oleObject111.bin"/>
  <Override ContentType="application/vnd.openxmlformats-officedocument.oleObject" PartName="/ppt/embeddings/oleObject21.bin"/>
  <Override ContentType="application/vnd.openxmlformats-officedocument.oleObject" PartName="/ppt/embeddings/oleObject64.bin"/>
  <Override ContentType="application/vnd.openxmlformats-officedocument.oleObject" PartName="/ppt/embeddings/oleObject137.bin"/>
  <Override ContentType="application/vnd.openxmlformats-officedocument.oleObject" PartName="/ppt/embeddings/oleObject60.bin"/>
  <Override ContentType="application/vnd.openxmlformats-officedocument.oleObject" PartName="/ppt/embeddings/oleObject120.bin"/>
  <Override ContentType="application/vnd.openxmlformats-officedocument.oleObject" PartName="/ppt/embeddings/oleObject13.bin"/>
  <Override ContentType="application/vnd.openxmlformats-officedocument.oleObject" PartName="/ppt/embeddings/oleObject26.bin"/>
  <Override ContentType="application/vnd.openxmlformats-officedocument.oleObject" PartName="/ppt/embeddings/oleObject51.bin"/>
  <Override ContentType="application/vnd.openxmlformats-officedocument.oleObject" PartName="/ppt/embeddings/oleObject99.bin"/>
  <Override ContentType="application/vnd.openxmlformats-officedocument.oleObject" PartName="/ppt/embeddings/oleObject86.bin"/>
  <Override ContentType="application/vnd.openxmlformats-officedocument.oleObject" PartName="/ppt/embeddings/oleObject69.bin"/>
  <Override ContentType="application/vnd.openxmlformats-officedocument.oleObject" PartName="/ppt/embeddings/oleObject94.bin"/>
  <Override ContentType="application/vnd.openxmlformats-officedocument.oleObject" PartName="/ppt/embeddings/oleObject30.bin"/>
  <Override ContentType="application/vnd.openxmlformats-officedocument.oleObject" PartName="/ppt/embeddings/oleObject43.bin"/>
  <Override ContentType="application/vnd.openxmlformats-officedocument.oleObject" PartName="/ppt/embeddings/oleObject56.bin"/>
  <Override ContentType="application/vnd.openxmlformats-officedocument.oleObject" PartName="/ppt/embeddings/oleObject81.bin"/>
  <Override ContentType="application/vnd.openxmlformats-officedocument.oleObject" PartName="/ppt/embeddings/oleObject39.bin"/>
  <Override ContentType="application/vnd.openxmlformats-officedocument.oleObject" PartName="/ppt/embeddings/oleObject5.bin"/>
  <Override ContentType="application/vnd.openxmlformats-officedocument.oleObject" PartName="/ppt/embeddings/oleObject58.bin"/>
  <Override ContentType="application/vnd.openxmlformats-officedocument.oleObject" PartName="/ppt/embeddings/oleObject118.bin"/>
  <Override ContentType="application/vnd.openxmlformats-officedocument.oleObject" PartName="/ppt/embeddings/oleObject105.bin"/>
  <Override ContentType="application/vnd.openxmlformats-officedocument.oleObject" PartName="/ppt/embeddings/oleObject88.bin"/>
  <Override ContentType="application/vnd.openxmlformats-officedocument.oleObject" PartName="/ppt/embeddings/oleObject75.bin"/>
  <Override ContentType="application/vnd.openxmlformats-officedocument.oleObject" PartName="/ppt/embeddings/oleObject122.bin"/>
  <Override ContentType="application/vnd.openxmlformats-officedocument.oleObject" PartName="/ppt/embeddings/oleObject62.bin"/>
  <Override ContentType="application/vnd.openxmlformats-officedocument.oleObject" PartName="/ppt/embeddings/oleObject135.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6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Lst>
  <p:sldSz cy="6858000" cx="9144000"/>
  <p:notesSz cx="6858000" cy="9144000"/>
  <p:embeddedFontLst>
    <p:embeddedFont>
      <p:font typeface="Arimo"/>
      <p:regular r:id="rId210"/>
      <p:bold r:id="rId211"/>
      <p:italic r:id="rId212"/>
      <p:boldItalic r:id="rId213"/>
    </p:embeddedFont>
    <p:embeddedFont>
      <p:font typeface="Book Antiqua"/>
      <p:regular r:id="rId214"/>
      <p:bold r:id="rId215"/>
      <p:italic r:id="rId216"/>
      <p:boldItalic r:id="rId217"/>
    </p:embeddedFont>
    <p:embeddedFont>
      <p:font typeface="Noto Sans Symbols"/>
      <p:regular r:id="rId218"/>
      <p:bold r:id="rId2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0" roundtripDataSignature="AMtx7mj1MvJsZE5u05J2CSbheBXC+38I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5B4045-37BE-4A70-A8A0-73DEB44E9FD8}">
  <a:tblStyle styleId="{F85B4045-37BE-4A70-A8A0-73DEB44E9FD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220" Type="http://customschemas.google.com/relationships/presentationmetadata" Target="metadata"/><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217" Type="http://schemas.openxmlformats.org/officeDocument/2006/relationships/font" Target="fonts/BookAntiqua-boldItalic.fntdata"/><Relationship Id="rId216" Type="http://schemas.openxmlformats.org/officeDocument/2006/relationships/font" Target="fonts/BookAntiqua-italic.fntdata"/><Relationship Id="rId215" Type="http://schemas.openxmlformats.org/officeDocument/2006/relationships/font" Target="fonts/BookAntiqua-bold.fntdata"/><Relationship Id="rId214" Type="http://schemas.openxmlformats.org/officeDocument/2006/relationships/font" Target="fonts/BookAntiqua-regular.fntdata"/><Relationship Id="rId219" Type="http://schemas.openxmlformats.org/officeDocument/2006/relationships/font" Target="fonts/NotoSansSymbols-bold.fntdata"/><Relationship Id="rId218" Type="http://schemas.openxmlformats.org/officeDocument/2006/relationships/font" Target="fonts/NotoSansSymbols-regular.fntdata"/><Relationship Id="rId213" Type="http://schemas.openxmlformats.org/officeDocument/2006/relationships/font" Target="fonts/Arimo-boldItalic.fntdata"/><Relationship Id="rId212" Type="http://schemas.openxmlformats.org/officeDocument/2006/relationships/font" Target="fonts/Arimo-italic.fntdata"/><Relationship Id="rId211" Type="http://schemas.openxmlformats.org/officeDocument/2006/relationships/font" Target="fonts/Arimo-bold.fntdata"/><Relationship Id="rId210" Type="http://schemas.openxmlformats.org/officeDocument/2006/relationships/font" Target="fonts/Arimo-regular.fntdata"/><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1" Type="http://schemas.openxmlformats.org/officeDocument/2006/relationships/slide" Target="slides/slide113.xml"/><Relationship Id="rId120" Type="http://schemas.openxmlformats.org/officeDocument/2006/relationships/slide" Target="slides/slide112.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10" Type="http://schemas.openxmlformats.org/officeDocument/2006/relationships/slide" Target="slides/slide102.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3.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3.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5.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5.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5.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6.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6.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7.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36.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34.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0.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0.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55.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55.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1.png"/></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4.png"/></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72.png"/></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70.png"/></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70.png"/></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70.png"/></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4.png"/></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71.png"/></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71.png"/></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71.png"/></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5.png"/></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5.png"/></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5.png"/></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7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lvl1pPr indent="-228600" lvl="0" marL="457200" marR="0" rtl="0" algn="l">
              <a:spcBef>
                <a:spcPts val="42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spcBef>
                <a:spcPts val="420"/>
              </a:spcBef>
              <a:spcAft>
                <a:spcPts val="0"/>
              </a:spcAft>
              <a:buSzPts val="1400"/>
              <a:buNone/>
              <a:defRPr b="0" i="0" sz="1400" u="none" cap="none" strike="noStrike">
                <a:solidFill>
                  <a:schemeClr val="dk1"/>
                </a:solidFill>
                <a:latin typeface="Arial"/>
                <a:ea typeface="Arial"/>
                <a:cs typeface="Arial"/>
                <a:sym typeface="Arial"/>
              </a:defRPr>
            </a:lvl2pPr>
            <a:lvl3pPr indent="-228600" lvl="2" marL="1371600" marR="0" rtl="0" algn="l">
              <a:spcBef>
                <a:spcPts val="420"/>
              </a:spcBef>
              <a:spcAft>
                <a:spcPts val="0"/>
              </a:spcAft>
              <a:buSzPts val="1400"/>
              <a:buNone/>
              <a:defRPr b="0" i="0" sz="1400" u="none" cap="none" strike="noStrike">
                <a:solidFill>
                  <a:schemeClr val="dk1"/>
                </a:solidFill>
                <a:latin typeface="Arial"/>
                <a:ea typeface="Arial"/>
                <a:cs typeface="Arial"/>
                <a:sym typeface="Arial"/>
              </a:defRPr>
            </a:lvl3pPr>
            <a:lvl4pPr indent="-228600" lvl="3" marL="1828800" marR="0" rtl="0" algn="l">
              <a:spcBef>
                <a:spcPts val="420"/>
              </a:spcBef>
              <a:spcAft>
                <a:spcPts val="0"/>
              </a:spcAft>
              <a:buSzPts val="1400"/>
              <a:buNone/>
              <a:defRPr b="0" i="0" sz="1400" u="none" cap="none" strike="noStrike">
                <a:solidFill>
                  <a:schemeClr val="dk1"/>
                </a:solidFill>
                <a:latin typeface="Arial"/>
                <a:ea typeface="Arial"/>
                <a:cs typeface="Arial"/>
                <a:sym typeface="Arial"/>
              </a:defRPr>
            </a:lvl4pPr>
            <a:lvl5pPr indent="-228600" lvl="4" marL="2286000" marR="0" rtl="0" algn="l">
              <a:spcBef>
                <a:spcPts val="420"/>
              </a:spcBef>
              <a:spcAft>
                <a:spcPts val="0"/>
              </a:spcAft>
              <a:buSzPts val="1400"/>
              <a:buNone/>
              <a:defRPr b="0" i="0" sz="14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cxnSp>
        <p:nvCxnSpPr>
          <p:cNvPr id="5" name="Google Shape;5;n"/>
          <p:cNvCxnSpPr/>
          <p:nvPr/>
        </p:nvCxnSpPr>
        <p:spPr>
          <a:xfrm>
            <a:off x="920750" y="35814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6" name="Google Shape;6;n"/>
          <p:cNvCxnSpPr/>
          <p:nvPr/>
        </p:nvCxnSpPr>
        <p:spPr>
          <a:xfrm>
            <a:off x="920750" y="38862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7" name="Google Shape;7;n"/>
          <p:cNvCxnSpPr/>
          <p:nvPr/>
        </p:nvCxnSpPr>
        <p:spPr>
          <a:xfrm>
            <a:off x="920750" y="41910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8" name="Google Shape;8;n"/>
          <p:cNvCxnSpPr/>
          <p:nvPr/>
        </p:nvCxnSpPr>
        <p:spPr>
          <a:xfrm>
            <a:off x="920750" y="44958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9" name="Google Shape;9;n"/>
          <p:cNvCxnSpPr/>
          <p:nvPr/>
        </p:nvCxnSpPr>
        <p:spPr>
          <a:xfrm>
            <a:off x="920750" y="48006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0" name="Google Shape;10;n"/>
          <p:cNvCxnSpPr/>
          <p:nvPr/>
        </p:nvCxnSpPr>
        <p:spPr>
          <a:xfrm>
            <a:off x="920750" y="51054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1" name="Google Shape;11;n"/>
          <p:cNvCxnSpPr/>
          <p:nvPr/>
        </p:nvCxnSpPr>
        <p:spPr>
          <a:xfrm>
            <a:off x="920750" y="51054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2" name="Google Shape;12;n"/>
          <p:cNvCxnSpPr/>
          <p:nvPr/>
        </p:nvCxnSpPr>
        <p:spPr>
          <a:xfrm>
            <a:off x="920750" y="54102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3" name="Google Shape;13;n"/>
          <p:cNvCxnSpPr/>
          <p:nvPr/>
        </p:nvCxnSpPr>
        <p:spPr>
          <a:xfrm>
            <a:off x="920750" y="57150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4" name="Google Shape;14;n"/>
          <p:cNvCxnSpPr/>
          <p:nvPr/>
        </p:nvCxnSpPr>
        <p:spPr>
          <a:xfrm>
            <a:off x="920750" y="60198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5" name="Google Shape;15;n"/>
          <p:cNvCxnSpPr/>
          <p:nvPr/>
        </p:nvCxnSpPr>
        <p:spPr>
          <a:xfrm>
            <a:off x="920750" y="63246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6" name="Google Shape;16;n"/>
          <p:cNvCxnSpPr/>
          <p:nvPr/>
        </p:nvCxnSpPr>
        <p:spPr>
          <a:xfrm>
            <a:off x="920750" y="66294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7" name="Google Shape;17;n"/>
          <p:cNvCxnSpPr/>
          <p:nvPr/>
        </p:nvCxnSpPr>
        <p:spPr>
          <a:xfrm>
            <a:off x="920750" y="69342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8" name="Google Shape;18;n"/>
          <p:cNvCxnSpPr/>
          <p:nvPr/>
        </p:nvCxnSpPr>
        <p:spPr>
          <a:xfrm>
            <a:off x="920750" y="72390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19" name="Google Shape;19;n"/>
          <p:cNvCxnSpPr/>
          <p:nvPr/>
        </p:nvCxnSpPr>
        <p:spPr>
          <a:xfrm>
            <a:off x="920750" y="75438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20" name="Google Shape;20;n"/>
          <p:cNvCxnSpPr/>
          <p:nvPr/>
        </p:nvCxnSpPr>
        <p:spPr>
          <a:xfrm>
            <a:off x="920750" y="78486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21" name="Google Shape;21;n"/>
          <p:cNvCxnSpPr/>
          <p:nvPr/>
        </p:nvCxnSpPr>
        <p:spPr>
          <a:xfrm>
            <a:off x="920750" y="81534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22" name="Google Shape;22;n"/>
          <p:cNvCxnSpPr/>
          <p:nvPr/>
        </p:nvCxnSpPr>
        <p:spPr>
          <a:xfrm>
            <a:off x="920750" y="8458200"/>
            <a:ext cx="5016500" cy="0"/>
          </a:xfrm>
          <a:prstGeom prst="straightConnector1">
            <a:avLst/>
          </a:prstGeom>
          <a:noFill/>
          <a:ln cap="flat" cmpd="sng" w="12700">
            <a:solidFill>
              <a:schemeClr val="folHlink"/>
            </a:solidFill>
            <a:prstDash val="solid"/>
            <a:round/>
            <a:headEnd len="med" w="med" type="none"/>
            <a:tailEnd len="med" w="med" type="none"/>
          </a:ln>
        </p:spPr>
      </p:cxnSp>
      <p:cxnSp>
        <p:nvCxnSpPr>
          <p:cNvPr id="23" name="Google Shape;23;n"/>
          <p:cNvCxnSpPr/>
          <p:nvPr/>
        </p:nvCxnSpPr>
        <p:spPr>
          <a:xfrm>
            <a:off x="165100" y="381000"/>
            <a:ext cx="6527800" cy="0"/>
          </a:xfrm>
          <a:prstGeom prst="straightConnector1">
            <a:avLst/>
          </a:prstGeom>
          <a:noFill/>
          <a:ln cap="flat" cmpd="sng" w="25400">
            <a:solidFill>
              <a:schemeClr val="dk1"/>
            </a:solidFill>
            <a:prstDash val="solid"/>
            <a:round/>
            <a:headEnd len="med" w="med" type="none"/>
            <a:tailEnd len="med" w="med" type="none"/>
          </a:ln>
        </p:spPr>
      </p:cxnSp>
      <p:sp>
        <p:nvSpPr>
          <p:cNvPr id="24" name="Google Shape;24;n"/>
          <p:cNvSpPr/>
          <p:nvPr/>
        </p:nvSpPr>
        <p:spPr>
          <a:xfrm>
            <a:off x="77788" y="8824913"/>
            <a:ext cx="6702425"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	Statistics, 7/e	© 1997 Prentice-Hall, Inc.</a:t>
            </a:r>
            <a:endParaRPr/>
          </a:p>
        </p:txBody>
      </p:sp>
      <p:cxnSp>
        <p:nvCxnSpPr>
          <p:cNvPr id="25" name="Google Shape;25;n"/>
          <p:cNvCxnSpPr/>
          <p:nvPr/>
        </p:nvCxnSpPr>
        <p:spPr>
          <a:xfrm>
            <a:off x="165100" y="8763000"/>
            <a:ext cx="6527800" cy="0"/>
          </a:xfrm>
          <a:prstGeom prst="straightConnector1">
            <a:avLst/>
          </a:prstGeom>
          <a:noFill/>
          <a:ln cap="flat" cmpd="sng" w="25400">
            <a:solidFill>
              <a:schemeClr val="dk1"/>
            </a:solidFill>
            <a:prstDash val="solid"/>
            <a:round/>
            <a:headEnd len="med" w="med" type="none"/>
            <a:tailEnd len="med" w="med" type="none"/>
          </a:ln>
        </p:spPr>
      </p:cxnSp>
      <p:sp>
        <p:nvSpPr>
          <p:cNvPr id="26" name="Google Shape;26;n"/>
          <p:cNvSpPr/>
          <p:nvPr/>
        </p:nvSpPr>
        <p:spPr>
          <a:xfrm>
            <a:off x="77788" y="61913"/>
            <a:ext cx="6702425" cy="2714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	Chapter 8	</a:t>
            </a:r>
            <a:r>
              <a:rPr b="1" i="0" lang="en-US" sz="1200" u="none" cap="none" strike="noStrike">
                <a:solidFill>
                  <a:schemeClr val="dk1"/>
                </a:solidFill>
                <a:latin typeface="Arial"/>
                <a:ea typeface="Arial"/>
                <a:cs typeface="Arial"/>
                <a:sym typeface="Arial"/>
              </a:rPr>
              <a:t>Instructor Notes</a:t>
            </a:r>
            <a:r>
              <a:rPr b="0" i="0" lang="en-US" sz="1200" u="none" cap="none" strike="noStrike">
                <a:solidFill>
                  <a:schemeClr val="dk1"/>
                </a:solidFill>
                <a:latin typeface="Arial"/>
                <a:ea typeface="Arial"/>
                <a:cs typeface="Arial"/>
                <a:sym typeface="Arial"/>
              </a:rPr>
              <a:t>	8-</a:t>
            </a: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what-is-an-alternate-hypothesis/" TargetMode="External"/><Relationship Id="rId3" Type="http://schemas.openxmlformats.org/officeDocument/2006/relationships/hyperlink" Target="https://www.statisticshowto.com/arithmetic-mean/"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what-is-an-alternate-hypothesi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icshowto.com/what-is-an-alternate-hypothesis/" TargetMode="External"/><Relationship Id="rId3" Type="http://schemas.openxmlformats.org/officeDocument/2006/relationships/hyperlink" Target="https://www.statisticshowto.com/arithmetic-mean/"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4" name="Google Shape;114;p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6" name="Google Shape;236;p1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0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49" name="Google Shape;1049;p10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74" name="Google Shape;1074;p10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0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84" name="Google Shape;1084;p10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91" name="Google Shape;1091;p10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0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98" name="Google Shape;1098;p10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0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05" name="Google Shape;1105;p10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0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13" name="Google Shape;1113;p10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0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22" name="Google Shape;1122;p10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10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32" name="Google Shape;1132;p10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0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43" name="Google Shape;1143;p10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1" name="Google Shape;241;p1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1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194" name="Google Shape;1194;p11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1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01" name="Google Shape;1201;p11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1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08" name="Google Shape;1208;p11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1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15" name="Google Shape;1215;p11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1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23" name="Google Shape;1223;p11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1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32" name="Google Shape;1232;p11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1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42" name="Google Shape;1242;p11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1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49" name="Google Shape;1249;p11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1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56" name="Google Shape;1256;p11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1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63" name="Google Shape;1263;p11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9" name="Google Shape;249;p1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2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70" name="Google Shape;1270;p12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2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78" name="Google Shape;1278;p12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2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88" name="Google Shape;1288;p12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2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99" name="Google Shape;1299;p12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24: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11" name="Google Shape;1311;p124: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1312" name="Google Shape;1312;p124: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13" name="Google Shape;1313;p124: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14" name="Google Shape;1314;p12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5" name="Google Shape;1315;p12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2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22" name="Google Shape;1322;p12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2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t>P-value: The probability of observing data at least as extreme as the one observed in the original study, under the assumption that the null hypothesis is true, is called the p-value. It is the numerical criteria used for making decisions between competing hypotheses.</a:t>
            </a:r>
            <a:endParaRPr/>
          </a:p>
          <a:p>
            <a:pPr indent="0" lvl="0" marL="0" rtl="0" algn="l">
              <a:spcBef>
                <a:spcPts val="420"/>
              </a:spcBef>
              <a:spcAft>
                <a:spcPts val="0"/>
              </a:spcAft>
              <a:buNone/>
            </a:pPr>
            <a:r>
              <a:t/>
            </a:r>
            <a:endParaRPr/>
          </a:p>
        </p:txBody>
      </p:sp>
      <p:sp>
        <p:nvSpPr>
          <p:cNvPr id="1328" name="Google Shape;1328;p12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2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t>P-value: The probability of observing data at least as extreme as the one observed in the original study, under the assumption that the null hypothesis is true, is called the p-value. It is the numerical criteria used for making decisions between competing hypotheses.</a:t>
            </a:r>
            <a:endParaRPr/>
          </a:p>
          <a:p>
            <a:pPr indent="0" lvl="0" marL="0" rtl="0" algn="l">
              <a:spcBef>
                <a:spcPts val="420"/>
              </a:spcBef>
              <a:spcAft>
                <a:spcPts val="0"/>
              </a:spcAft>
              <a:buNone/>
            </a:pPr>
            <a:r>
              <a:t/>
            </a:r>
            <a:endParaRPr/>
          </a:p>
        </p:txBody>
      </p:sp>
      <p:sp>
        <p:nvSpPr>
          <p:cNvPr id="1334" name="Google Shape;1334;p12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2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just">
              <a:spcBef>
                <a:spcPts val="0"/>
              </a:spcBef>
              <a:spcAft>
                <a:spcPts val="0"/>
              </a:spcAft>
              <a:buNone/>
            </a:pPr>
            <a:r>
              <a:rPr lang="en-US"/>
              <a:t>We used the test –statistic to calculate the p-value, which is the probability of observing data at least as favorable to the alternative hypothesis as our current data set, if the null hypothesis was true. </a:t>
            </a:r>
            <a:endParaRPr/>
          </a:p>
          <a:p>
            <a:pPr indent="0" lvl="0" marL="0" rtl="0" algn="just">
              <a:spcBef>
                <a:spcPts val="420"/>
              </a:spcBef>
              <a:spcAft>
                <a:spcPts val="0"/>
              </a:spcAft>
              <a:buNone/>
            </a:pPr>
            <a:r>
              <a:rPr lang="en-US"/>
              <a:t>If the p-value is low – lower than a defined significance level </a:t>
            </a:r>
            <a:r>
              <a:rPr lang="en-US">
                <a:latin typeface="Calibri"/>
                <a:ea typeface="Calibri"/>
                <a:cs typeface="Calibri"/>
                <a:sym typeface="Calibri"/>
              </a:rPr>
              <a:t>α, which is usually 5%, we say that it would be very unlikely to observe the data, if the null hypothesis were true and hence reject null hypothesis. </a:t>
            </a:r>
            <a:endParaRPr/>
          </a:p>
          <a:p>
            <a:pPr indent="0" lvl="0" marL="0" rtl="0" algn="just">
              <a:spcBef>
                <a:spcPts val="420"/>
              </a:spcBef>
              <a:spcAft>
                <a:spcPts val="0"/>
              </a:spcAft>
              <a:buNone/>
            </a:pPr>
            <a:r>
              <a:rPr lang="en-US">
                <a:latin typeface="Calibri"/>
                <a:ea typeface="Calibri"/>
                <a:cs typeface="Calibri"/>
                <a:sym typeface="Calibri"/>
              </a:rPr>
              <a:t>If the p-value is high – (Higher than </a:t>
            </a:r>
            <a:r>
              <a:rPr lang="en-US"/>
              <a:t>significance level </a:t>
            </a:r>
            <a:r>
              <a:rPr lang="en-US">
                <a:latin typeface="Calibri"/>
                <a:ea typeface="Calibri"/>
                <a:cs typeface="Calibri"/>
                <a:sym typeface="Calibri"/>
              </a:rPr>
              <a:t>α), we say that it is likely to observe the data even if the null hypothesis were true, and hence do not reject the null hypothesis. </a:t>
            </a:r>
            <a:endParaRPr/>
          </a:p>
          <a:p>
            <a:pPr indent="0" lvl="0" marL="0" rtl="0" algn="just">
              <a:spcBef>
                <a:spcPts val="420"/>
              </a:spcBef>
              <a:spcAft>
                <a:spcPts val="0"/>
              </a:spcAft>
              <a:buNone/>
            </a:pPr>
            <a:r>
              <a:rPr lang="en-US">
                <a:latin typeface="Calibri"/>
                <a:ea typeface="Calibri"/>
                <a:cs typeface="Calibri"/>
                <a:sym typeface="Calibri"/>
              </a:rPr>
              <a:t>Since p-value is 0.209, we do not reject the null hypothesis</a:t>
            </a:r>
            <a:endParaRPr/>
          </a:p>
          <a:p>
            <a:pPr indent="0" lvl="0" marL="0" rtl="0" algn="l">
              <a:spcBef>
                <a:spcPts val="300"/>
              </a:spcBef>
              <a:spcAft>
                <a:spcPts val="0"/>
              </a:spcAft>
              <a:buNone/>
            </a:pPr>
            <a:r>
              <a:t/>
            </a:r>
            <a:endParaRPr sz="1000">
              <a:latin typeface="Calibri"/>
              <a:ea typeface="Calibri"/>
              <a:cs typeface="Calibri"/>
              <a:sym typeface="Calibri"/>
            </a:endParaRPr>
          </a:p>
        </p:txBody>
      </p:sp>
      <p:sp>
        <p:nvSpPr>
          <p:cNvPr id="1340" name="Google Shape;1340;p12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2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48" name="Google Shape;1348;p12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0" name="Google Shape;260;p1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3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58" name="Google Shape;1358;p13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3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63" name="Google Shape;1363;p13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73" name="Google Shape;1373;p13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3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83" name="Google Shape;1383;p13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3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93" name="Google Shape;1393;p13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08" name="Google Shape;1408;p13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3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25" name="Google Shape;1425;p13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3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42" name="Google Shape;1442;p13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3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56" name="Google Shape;1456;p13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3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73" name="Google Shape;1473;p13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3" name="Google Shape;273;p1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4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83" name="Google Shape;1483;p14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4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88" name="Google Shape;1488;p14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4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98" name="Google Shape;1498;p14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4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10" name="Google Shape;1510;p14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14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27" name="Google Shape;1527;p14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4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46" name="Google Shape;1546;p14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4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65" name="Google Shape;1565;p14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4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75" name="Google Shape;1575;p14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4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t>
            </a:r>
            <a:endParaRPr/>
          </a:p>
        </p:txBody>
      </p:sp>
      <p:sp>
        <p:nvSpPr>
          <p:cNvPr id="1588" name="Google Shape;1588;p14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4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39" name="Google Shape;1639;p14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7" name="Google Shape;287;p1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150: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58" name="Google Shape;1658;p150: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1659" name="Google Shape;1659;p150: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60" name="Google Shape;1660;p150: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61" name="Google Shape;1661;p15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2" name="Google Shape;1662;p15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5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69" name="Google Shape;1669;p15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5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75" name="Google Shape;1675;p15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5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81" name="Google Shape;1681;p15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15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88" name="Google Shape;1688;p15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5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93" name="Google Shape;1693;p15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15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00" name="Google Shape;1700;p15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15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12" name="Google Shape;1712;p15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15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26" name="Google Shape;1726;p15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15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48" name="Google Shape;1748;p15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4" name="Google Shape;314;p1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16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72" name="Google Shape;1772;p16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6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82" name="Google Shape;1782;p16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16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89" name="Google Shape;1789;p16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6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96" name="Google Shape;1796;p16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16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03" name="Google Shape;1803;p16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16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11" name="Google Shape;1811;p16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6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20" name="Google Shape;1820;p16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16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30" name="Google Shape;1830;p16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6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Allow students about 10 minutes to finish this.</a:t>
            </a:r>
            <a:endParaRPr/>
          </a:p>
        </p:txBody>
      </p:sp>
      <p:sp>
        <p:nvSpPr>
          <p:cNvPr id="1841" name="Google Shape;1841;p16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6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49" name="Google Shape;1849;p16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9" name="Google Shape;319;p1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7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56" name="Google Shape;1856;p17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7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63" name="Google Shape;1863;p17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7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70" name="Google Shape;1870;p17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7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78" name="Google Shape;1878;p17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7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87" name="Google Shape;1887;p17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7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97" name="Google Shape;1897;p17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176: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08" name="Google Shape;1908;p176: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1909" name="Google Shape;1909;p176: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0" name="Google Shape;1910;p176: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1" name="Google Shape;1911;p17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2" name="Google Shape;1912;p17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17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19" name="Google Shape;1919;p17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7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26" name="Google Shape;1926;p17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17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33" name="Google Shape;1933;p17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7" name="Google Shape;327;p1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18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40" name="Google Shape;1940;p18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18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47" name="Google Shape;1947;p18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18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55" name="Google Shape;1955;p18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18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64" name="Google Shape;1964;p18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8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74" name="Google Shape;1974;p18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18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Assume that the population is normally distributed.</a:t>
            </a:r>
            <a:endParaRPr/>
          </a:p>
          <a:p>
            <a:pPr indent="0" lvl="0" marL="0" rtl="0" algn="l">
              <a:spcBef>
                <a:spcPts val="420"/>
              </a:spcBef>
              <a:spcAft>
                <a:spcPts val="0"/>
              </a:spcAft>
              <a:buNone/>
            </a:pPr>
            <a:r>
              <a:rPr lang="en-US">
                <a:latin typeface="Arial"/>
                <a:ea typeface="Arial"/>
                <a:cs typeface="Arial"/>
                <a:sym typeface="Arial"/>
              </a:rPr>
              <a:t>Allow students about 10 minutes to solve this.</a:t>
            </a:r>
            <a:endParaRPr/>
          </a:p>
        </p:txBody>
      </p:sp>
      <p:sp>
        <p:nvSpPr>
          <p:cNvPr id="1985" name="Google Shape;1985;p18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18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1992" name="Google Shape;1992;p18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18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1999" name="Google Shape;1999;p18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18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2006" name="Google Shape;2006;p18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8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2013" name="Google Shape;2013;p18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8" name="Google Shape;338;p1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19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2021" name="Google Shape;2021;p19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19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2030" name="Google Shape;2030;p19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19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Note: More than 5 have been sold (6.4), but not enough to be significant.</a:t>
            </a:r>
            <a:endParaRPr/>
          </a:p>
        </p:txBody>
      </p:sp>
      <p:sp>
        <p:nvSpPr>
          <p:cNvPr id="2040" name="Google Shape;2040;p19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193: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51" name="Google Shape;2051;p193: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2052" name="Google Shape;2052;p193: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53" name="Google Shape;2053;p193: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54" name="Google Shape;2054;p19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5" name="Google Shape;2055;p19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19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62" name="Google Shape;2062;p19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19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68" name="Google Shape;2068;p19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19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121" name="Google Shape;2121;p19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19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18" name="Google Shape;2218;p19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9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16" name="Google Shape;2316;p19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19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20" name="Google Shape;2420;p19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As a result of this class, you will be able to ...</a:t>
            </a:r>
            <a:endParaRPr/>
          </a:p>
        </p:txBody>
      </p:sp>
      <p:sp>
        <p:nvSpPr>
          <p:cNvPr id="120" name="Google Shape;120;p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1" name="Google Shape;351;p2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p20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As a result of this class, you will be able to ...</a:t>
            </a:r>
            <a:endParaRPr/>
          </a:p>
        </p:txBody>
      </p:sp>
      <p:sp>
        <p:nvSpPr>
          <p:cNvPr id="2510" name="Google Shape;2510;p20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20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16" name="Google Shape;2516;p20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txBox="1"/>
          <p:nvPr>
            <p:ph idx="1" type="body"/>
          </p:nvPr>
        </p:nvSpPr>
        <p:spPr>
          <a:xfrm>
            <a:off x="914400" y="3124200"/>
            <a:ext cx="5029200" cy="5943600"/>
          </a:xfrm>
          <a:prstGeom prst="rect">
            <a:avLst/>
          </a:prstGeom>
          <a:noFill/>
          <a:ln>
            <a:noFill/>
          </a:ln>
        </p:spPr>
        <p:txBody>
          <a:bodyPr anchorCtr="0" anchor="t" bIns="44450" lIns="90475" spcFirstLastPara="1" rIns="90475" wrap="square" tIns="44450">
            <a:noAutofit/>
          </a:bodyPr>
          <a:lstStyle/>
          <a:p>
            <a:pPr indent="0" lvl="1" marL="114300" rtl="0" algn="l">
              <a:spcBef>
                <a:spcPts val="0"/>
              </a:spcBef>
              <a:spcAft>
                <a:spcPts val="0"/>
              </a:spcAft>
              <a:buNone/>
            </a:pPr>
            <a:r>
              <a:t/>
            </a:r>
            <a:endParaRPr>
              <a:latin typeface="Arial"/>
              <a:ea typeface="Arial"/>
              <a:cs typeface="Arial"/>
              <a:sym typeface="Arial"/>
            </a:endParaRPr>
          </a:p>
        </p:txBody>
      </p:sp>
      <p:sp>
        <p:nvSpPr>
          <p:cNvPr id="365" name="Google Shape;365;p2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txBox="1"/>
          <p:nvPr>
            <p:ph idx="1" type="body"/>
          </p:nvPr>
        </p:nvSpPr>
        <p:spPr>
          <a:xfrm>
            <a:off x="914400" y="3124200"/>
            <a:ext cx="5029200" cy="5943600"/>
          </a:xfrm>
          <a:prstGeom prst="rect">
            <a:avLst/>
          </a:prstGeom>
          <a:noFill/>
          <a:ln>
            <a:noFill/>
          </a:ln>
        </p:spPr>
        <p:txBody>
          <a:bodyPr anchorCtr="0" anchor="t" bIns="44450" lIns="90475" spcFirstLastPara="1" rIns="90475" wrap="square" tIns="44450">
            <a:noAutofit/>
          </a:bodyPr>
          <a:lstStyle/>
          <a:p>
            <a:pPr indent="0" lvl="1" marL="114300" rtl="0" algn="l">
              <a:spcBef>
                <a:spcPts val="0"/>
              </a:spcBef>
              <a:spcAft>
                <a:spcPts val="0"/>
              </a:spcAft>
              <a:buNone/>
            </a:pPr>
            <a:r>
              <a:t/>
            </a:r>
            <a:endParaRPr>
              <a:latin typeface="Arial"/>
              <a:ea typeface="Arial"/>
              <a:cs typeface="Arial"/>
              <a:sym typeface="Arial"/>
            </a:endParaRPr>
          </a:p>
        </p:txBody>
      </p:sp>
      <p:sp>
        <p:nvSpPr>
          <p:cNvPr id="375" name="Google Shape;375;p2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3: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385" name="Google Shape;385;p23: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392" name="Google Shape;392;p24: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5: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398" name="Google Shape;398;p25: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4" name="Google Shape;404;p2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0" name="Google Shape;410;p2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2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Why Do I need to Test it? Why not just prove an alternate one?</a:t>
            </a:r>
            <a:endParaRPr/>
          </a:p>
          <a:p>
            <a:pPr indent="0" lvl="0" marL="0" rtl="0" algn="l">
              <a:spcBef>
                <a:spcPts val="420"/>
              </a:spcBef>
              <a:spcAft>
                <a:spcPts val="0"/>
              </a:spcAft>
              <a:buNone/>
            </a:pPr>
            <a:r>
              <a:rPr lang="en-US">
                <a:latin typeface="Arial"/>
                <a:ea typeface="Arial"/>
                <a:cs typeface="Arial"/>
                <a:sym typeface="Arial"/>
              </a:rPr>
              <a:t>making sure than any new hypothesis has no flaws. Including both a null and an alternate hypothesis is one safeguard to ensure your research isn’t flawed. </a:t>
            </a:r>
            <a:endParaRPr/>
          </a:p>
          <a:p>
            <a:pPr indent="0" lvl="0" marL="0" rtl="0" algn="l">
              <a:spcBef>
                <a:spcPts val="420"/>
              </a:spcBef>
              <a:spcAft>
                <a:spcPts val="0"/>
              </a:spcAft>
              <a:buNone/>
            </a:pPr>
            <a:r>
              <a:t/>
            </a:r>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3" name="Google Shape;423;p2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6" name="Google Shape;126;p3: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dk1"/>
                </a:solidFill>
                <a:latin typeface="Times New Roman"/>
                <a:ea typeface="Times New Roman"/>
                <a:cs typeface="Times New Roman"/>
                <a:sym typeface="Times New Roman"/>
              </a:rPr>
              <a:t>5</a:t>
            </a:r>
            <a:endParaRPr/>
          </a:p>
        </p:txBody>
      </p:sp>
      <p:sp>
        <p:nvSpPr>
          <p:cNvPr id="127" name="Google Shape;127;p3: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8" name="Google Shape;128;p3: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9" name="Google Shape;129;p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0" name="Google Shape;130;p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9" name="Google Shape;429;p3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7" name="Google Shape;437;p3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5" name="Google Shape;445;p3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3" name="Google Shape;453;p3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You’ll be asked to convert a word problem into a</a:t>
            </a:r>
            <a:r>
              <a:rPr b="1" lang="en-US">
                <a:latin typeface="Arial"/>
                <a:ea typeface="Arial"/>
                <a:cs typeface="Arial"/>
                <a:sym typeface="Arial"/>
              </a:rPr>
              <a:t> hypothesis </a:t>
            </a:r>
            <a:r>
              <a:rPr lang="en-US">
                <a:latin typeface="Arial"/>
                <a:ea typeface="Arial"/>
                <a:cs typeface="Arial"/>
                <a:sym typeface="Arial"/>
              </a:rPr>
              <a:t>statement in statistics that will include a null hypothesis and an </a:t>
            </a:r>
            <a:r>
              <a:rPr b="1" lang="en-US" u="sng">
                <a:solidFill>
                  <a:schemeClr val="hlink"/>
                </a:solidFill>
                <a:latin typeface="Arial"/>
                <a:ea typeface="Arial"/>
                <a:cs typeface="Arial"/>
                <a:sym typeface="Arial"/>
                <a:hlinkClick r:id="rId2"/>
              </a:rPr>
              <a:t>alternate hypothesis</a:t>
            </a:r>
            <a:r>
              <a:rPr lang="en-US">
                <a:latin typeface="Arial"/>
                <a:ea typeface="Arial"/>
                <a:cs typeface="Arial"/>
                <a:sym typeface="Arial"/>
              </a:rPr>
              <a:t>. Breaking your problem into a few small steps makes these problems much easier to handle.</a:t>
            </a:r>
            <a:endParaRPr/>
          </a:p>
          <a:p>
            <a:pPr indent="0" lvl="0" marL="0" rtl="0" algn="l">
              <a:spcBef>
                <a:spcPts val="420"/>
              </a:spcBef>
              <a:spcAft>
                <a:spcPts val="0"/>
              </a:spcAft>
              <a:buNone/>
            </a:pPr>
            <a:r>
              <a:rPr b="1" lang="en-US">
                <a:latin typeface="Arial"/>
                <a:ea typeface="Arial"/>
                <a:cs typeface="Arial"/>
                <a:sym typeface="Arial"/>
              </a:rPr>
              <a:t>Example Problem</a:t>
            </a:r>
            <a:r>
              <a:rPr lang="en-US">
                <a:latin typeface="Arial"/>
                <a:ea typeface="Arial"/>
                <a:cs typeface="Arial"/>
                <a:sym typeface="Arial"/>
              </a:rPr>
              <a:t>: A researcher thinks that if knee surgery patients go to physical therapy twice a week (instead of 3 times), their recovery period will be longer. </a:t>
            </a:r>
            <a:r>
              <a:rPr lang="en-US" u="sng">
                <a:solidFill>
                  <a:schemeClr val="hlink"/>
                </a:solidFill>
                <a:latin typeface="Arial"/>
                <a:ea typeface="Arial"/>
                <a:cs typeface="Arial"/>
                <a:sym typeface="Arial"/>
                <a:hlinkClick r:id="rId3"/>
              </a:rPr>
              <a:t>Average </a:t>
            </a:r>
            <a:r>
              <a:rPr lang="en-US">
                <a:latin typeface="Arial"/>
                <a:ea typeface="Arial"/>
                <a:cs typeface="Arial"/>
                <a:sym typeface="Arial"/>
              </a:rPr>
              <a:t>recovery times for knee surgery patients is 8.2 weeks. </a:t>
            </a:r>
            <a:endParaRPr/>
          </a:p>
          <a:p>
            <a:pPr indent="0" lvl="0" marL="0" rtl="0" algn="l">
              <a:spcBef>
                <a:spcPts val="420"/>
              </a:spcBef>
              <a:spcAft>
                <a:spcPts val="0"/>
              </a:spcAft>
              <a:buNone/>
            </a:pPr>
            <a:r>
              <a:t/>
            </a:r>
            <a:endParaRPr>
              <a:latin typeface="Arial"/>
              <a:ea typeface="Arial"/>
              <a:cs typeface="Arial"/>
              <a:sym typeface="Arial"/>
            </a:endParaRPr>
          </a:p>
        </p:txBody>
      </p:sp>
      <p:sp>
        <p:nvSpPr>
          <p:cNvPr id="461" name="Google Shape;461;p3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420"/>
              </a:spcBef>
              <a:spcAft>
                <a:spcPts val="0"/>
              </a:spcAft>
              <a:buNone/>
            </a:pPr>
            <a:r>
              <a:rPr b="1" lang="en-US">
                <a:latin typeface="Arial"/>
                <a:ea typeface="Arial"/>
                <a:cs typeface="Arial"/>
                <a:sym typeface="Arial"/>
              </a:rPr>
              <a:t>Step 1:</a:t>
            </a:r>
            <a:r>
              <a:rPr lang="en-US">
                <a:latin typeface="Arial"/>
                <a:ea typeface="Arial"/>
                <a:cs typeface="Arial"/>
                <a:sym typeface="Arial"/>
              </a:rPr>
              <a:t> </a:t>
            </a:r>
            <a:r>
              <a:rPr i="1" lang="en-US">
                <a:latin typeface="Arial"/>
                <a:ea typeface="Arial"/>
                <a:cs typeface="Arial"/>
                <a:sym typeface="Arial"/>
              </a:rPr>
              <a:t>State what will happen if the experiment doesn’t make any difference.</a:t>
            </a:r>
            <a:r>
              <a:rPr lang="en-US">
                <a:latin typeface="Arial"/>
                <a:ea typeface="Arial"/>
                <a:cs typeface="Arial"/>
                <a:sym typeface="Arial"/>
              </a:rPr>
              <a:t> That’s the null hypothesis–that nothing will happen. In this experiment, if nothing happens, then the recovery time will stay at 8.2 weeks.</a:t>
            </a:r>
            <a:endParaRPr/>
          </a:p>
          <a:p>
            <a:pPr indent="0" lvl="0" marL="0" rtl="0" algn="l">
              <a:spcBef>
                <a:spcPts val="420"/>
              </a:spcBef>
              <a:spcAft>
                <a:spcPts val="0"/>
              </a:spcAft>
              <a:buNone/>
            </a:pPr>
            <a:r>
              <a:rPr lang="en-US">
                <a:latin typeface="Arial"/>
                <a:ea typeface="Arial"/>
                <a:cs typeface="Arial"/>
                <a:sym typeface="Arial"/>
              </a:rPr>
              <a:t>H</a:t>
            </a:r>
            <a:r>
              <a:rPr baseline="-25000" lang="en-US">
                <a:latin typeface="Arial"/>
                <a:ea typeface="Arial"/>
                <a:cs typeface="Arial"/>
                <a:sym typeface="Arial"/>
              </a:rPr>
              <a:t>0</a:t>
            </a:r>
            <a:r>
              <a:rPr lang="en-US">
                <a:latin typeface="Arial"/>
                <a:ea typeface="Arial"/>
                <a:cs typeface="Arial"/>
                <a:sym typeface="Arial"/>
              </a:rPr>
              <a:t>: μ = 8.2</a:t>
            </a:r>
            <a:endParaRPr/>
          </a:p>
          <a:p>
            <a:pPr indent="0" lvl="0" marL="0" rtl="0" algn="l">
              <a:spcBef>
                <a:spcPts val="420"/>
              </a:spcBef>
              <a:spcAft>
                <a:spcPts val="0"/>
              </a:spcAft>
              <a:buNone/>
            </a:pPr>
            <a:r>
              <a:rPr lang="en-US">
                <a:latin typeface="Arial"/>
                <a:ea typeface="Arial"/>
                <a:cs typeface="Arial"/>
                <a:sym typeface="Arial"/>
              </a:rPr>
              <a:t>Broken down into English, that’s H</a:t>
            </a:r>
            <a:r>
              <a:rPr baseline="-25000" lang="en-US">
                <a:latin typeface="Arial"/>
                <a:ea typeface="Arial"/>
                <a:cs typeface="Arial"/>
                <a:sym typeface="Arial"/>
              </a:rPr>
              <a:t>0 </a:t>
            </a:r>
            <a:r>
              <a:rPr lang="en-US">
                <a:latin typeface="Arial"/>
                <a:ea typeface="Arial"/>
                <a:cs typeface="Arial"/>
                <a:sym typeface="Arial"/>
              </a:rPr>
              <a:t>(The null hypothesis): μ (the average) = (is equal to) 8.2</a:t>
            </a:r>
            <a:endParaRPr/>
          </a:p>
          <a:p>
            <a:pPr indent="0" lvl="0" marL="0" rtl="0" algn="l">
              <a:spcBef>
                <a:spcPts val="420"/>
              </a:spcBef>
              <a:spcAft>
                <a:spcPts val="0"/>
              </a:spcAft>
              <a:buNone/>
            </a:pPr>
            <a:r>
              <a:rPr b="1" lang="en-US">
                <a:latin typeface="Arial"/>
                <a:ea typeface="Arial"/>
                <a:cs typeface="Arial"/>
                <a:sym typeface="Arial"/>
              </a:rPr>
              <a:t>Step 2:</a:t>
            </a:r>
            <a:r>
              <a:rPr lang="en-US">
                <a:latin typeface="Arial"/>
                <a:ea typeface="Arial"/>
                <a:cs typeface="Arial"/>
                <a:sym typeface="Arial"/>
              </a:rPr>
              <a:t> </a:t>
            </a:r>
            <a:r>
              <a:rPr i="1" lang="en-US">
                <a:latin typeface="Arial"/>
                <a:ea typeface="Arial"/>
                <a:cs typeface="Arial"/>
                <a:sym typeface="Arial"/>
              </a:rPr>
              <a:t>Figure out the </a:t>
            </a:r>
            <a:r>
              <a:rPr i="1" lang="en-US" u="sng">
                <a:solidFill>
                  <a:schemeClr val="hlink"/>
                </a:solidFill>
                <a:latin typeface="Arial"/>
                <a:ea typeface="Arial"/>
                <a:cs typeface="Arial"/>
                <a:sym typeface="Arial"/>
                <a:hlinkClick r:id="rId2"/>
              </a:rPr>
              <a:t>alternate hypothesis</a:t>
            </a:r>
            <a:r>
              <a:rPr lang="en-US">
                <a:latin typeface="Arial"/>
                <a:ea typeface="Arial"/>
                <a:cs typeface="Arial"/>
                <a:sym typeface="Arial"/>
              </a:rPr>
              <a:t>. The alternate hypothesis is the opposite of the null hypothesis. In other words, what happens if our experiment makes a difference?</a:t>
            </a:r>
            <a:endParaRPr/>
          </a:p>
          <a:p>
            <a:pPr indent="0" lvl="0" marL="0" rtl="0" algn="l">
              <a:spcBef>
                <a:spcPts val="420"/>
              </a:spcBef>
              <a:spcAft>
                <a:spcPts val="0"/>
              </a:spcAft>
              <a:buNone/>
            </a:pPr>
            <a:r>
              <a:rPr lang="en-US">
                <a:latin typeface="Arial"/>
                <a:ea typeface="Arial"/>
                <a:cs typeface="Arial"/>
                <a:sym typeface="Arial"/>
              </a:rPr>
              <a:t>H</a:t>
            </a:r>
            <a:r>
              <a:rPr baseline="-25000" lang="en-US">
                <a:latin typeface="Arial"/>
                <a:ea typeface="Arial"/>
                <a:cs typeface="Arial"/>
                <a:sym typeface="Arial"/>
              </a:rPr>
              <a:t>1</a:t>
            </a:r>
            <a:r>
              <a:rPr lang="en-US">
                <a:latin typeface="Arial"/>
                <a:ea typeface="Arial"/>
                <a:cs typeface="Arial"/>
                <a:sym typeface="Arial"/>
              </a:rPr>
              <a:t>: μ ≠ 8.2</a:t>
            </a:r>
            <a:endParaRPr/>
          </a:p>
          <a:p>
            <a:pPr indent="0" lvl="0" marL="0" rtl="0" algn="l">
              <a:spcBef>
                <a:spcPts val="420"/>
              </a:spcBef>
              <a:spcAft>
                <a:spcPts val="0"/>
              </a:spcAft>
              <a:buNone/>
            </a:pPr>
            <a:r>
              <a:rPr lang="en-US">
                <a:latin typeface="Arial"/>
                <a:ea typeface="Arial"/>
                <a:cs typeface="Arial"/>
                <a:sym typeface="Arial"/>
              </a:rPr>
              <a:t>In English again, that’s H</a:t>
            </a:r>
            <a:r>
              <a:rPr baseline="-25000" lang="en-US">
                <a:latin typeface="Arial"/>
                <a:ea typeface="Arial"/>
                <a:cs typeface="Arial"/>
                <a:sym typeface="Arial"/>
              </a:rPr>
              <a:t>1 </a:t>
            </a:r>
            <a:r>
              <a:rPr lang="en-US">
                <a:latin typeface="Arial"/>
                <a:ea typeface="Arial"/>
                <a:cs typeface="Arial"/>
                <a:sym typeface="Arial"/>
              </a:rPr>
              <a:t>(The  alternate hypothesis): μ (the average) ≠ (is not equal to) 8.2</a:t>
            </a:r>
            <a:endParaRPr/>
          </a:p>
          <a:p>
            <a:pPr indent="0" lvl="0" marL="0" rtl="0" algn="l">
              <a:spcBef>
                <a:spcPts val="420"/>
              </a:spcBef>
              <a:spcAft>
                <a:spcPts val="0"/>
              </a:spcAft>
              <a:buNone/>
            </a:pPr>
            <a:r>
              <a:rPr lang="en-US">
                <a:latin typeface="Arial"/>
                <a:ea typeface="Arial"/>
                <a:cs typeface="Arial"/>
                <a:sym typeface="Arial"/>
              </a:rPr>
              <a:t>That’s How to State the Null Hypothesis!</a:t>
            </a:r>
            <a:endParaRPr/>
          </a:p>
          <a:p>
            <a:pPr indent="0" lvl="0" marL="0" rtl="0" algn="l">
              <a:spcBef>
                <a:spcPts val="420"/>
              </a:spcBef>
              <a:spcAft>
                <a:spcPts val="0"/>
              </a:spcAft>
              <a:buNone/>
            </a:pPr>
            <a:r>
              <a:t/>
            </a:r>
            <a:endParaRPr>
              <a:latin typeface="Arial"/>
              <a:ea typeface="Arial"/>
              <a:cs typeface="Arial"/>
              <a:sym typeface="Arial"/>
            </a:endParaRPr>
          </a:p>
          <a:p>
            <a:pPr indent="0" lvl="0" marL="0" rtl="0" algn="l">
              <a:spcBef>
                <a:spcPts val="420"/>
              </a:spcBef>
              <a:spcAft>
                <a:spcPts val="0"/>
              </a:spcAft>
              <a:buNone/>
            </a:pPr>
            <a:r>
              <a:t/>
            </a:r>
            <a:endParaRPr>
              <a:latin typeface="Arial"/>
              <a:ea typeface="Arial"/>
              <a:cs typeface="Arial"/>
              <a:sym typeface="Arial"/>
            </a:endParaRPr>
          </a:p>
        </p:txBody>
      </p:sp>
      <p:sp>
        <p:nvSpPr>
          <p:cNvPr id="468" name="Google Shape;468;p3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You’ll be asked to convert a word problem into a</a:t>
            </a:r>
            <a:r>
              <a:rPr b="1" lang="en-US">
                <a:latin typeface="Arial"/>
                <a:ea typeface="Arial"/>
                <a:cs typeface="Arial"/>
                <a:sym typeface="Arial"/>
              </a:rPr>
              <a:t> hypothesis </a:t>
            </a:r>
            <a:r>
              <a:rPr lang="en-US">
                <a:latin typeface="Arial"/>
                <a:ea typeface="Arial"/>
                <a:cs typeface="Arial"/>
                <a:sym typeface="Arial"/>
              </a:rPr>
              <a:t>statement in statistics that will include a null hypothesis and an </a:t>
            </a:r>
            <a:r>
              <a:rPr b="1" lang="en-US" u="sng">
                <a:solidFill>
                  <a:schemeClr val="hlink"/>
                </a:solidFill>
                <a:latin typeface="Arial"/>
                <a:ea typeface="Arial"/>
                <a:cs typeface="Arial"/>
                <a:sym typeface="Arial"/>
                <a:hlinkClick r:id="rId2"/>
              </a:rPr>
              <a:t>alternate hypothesis</a:t>
            </a:r>
            <a:r>
              <a:rPr lang="en-US">
                <a:latin typeface="Arial"/>
                <a:ea typeface="Arial"/>
                <a:cs typeface="Arial"/>
                <a:sym typeface="Arial"/>
              </a:rPr>
              <a:t>. Breaking your problem into a few small steps makes these problems much easier to handle.</a:t>
            </a:r>
            <a:endParaRPr/>
          </a:p>
          <a:p>
            <a:pPr indent="0" lvl="0" marL="0" rtl="0" algn="l">
              <a:spcBef>
                <a:spcPts val="420"/>
              </a:spcBef>
              <a:spcAft>
                <a:spcPts val="0"/>
              </a:spcAft>
              <a:buNone/>
            </a:pPr>
            <a:r>
              <a:rPr b="1" lang="en-US">
                <a:latin typeface="Arial"/>
                <a:ea typeface="Arial"/>
                <a:cs typeface="Arial"/>
                <a:sym typeface="Arial"/>
              </a:rPr>
              <a:t>Example Problem</a:t>
            </a:r>
            <a:r>
              <a:rPr lang="en-US">
                <a:latin typeface="Arial"/>
                <a:ea typeface="Arial"/>
                <a:cs typeface="Arial"/>
                <a:sym typeface="Arial"/>
              </a:rPr>
              <a:t>: A researcher thinks that if knee surgery patients go to physical therapy twice a week (instead of 3 times), their recovery period will be longer. </a:t>
            </a:r>
            <a:r>
              <a:rPr lang="en-US" u="sng">
                <a:solidFill>
                  <a:schemeClr val="hlink"/>
                </a:solidFill>
                <a:latin typeface="Arial"/>
                <a:ea typeface="Arial"/>
                <a:cs typeface="Arial"/>
                <a:sym typeface="Arial"/>
                <a:hlinkClick r:id="rId3"/>
              </a:rPr>
              <a:t>Average </a:t>
            </a:r>
            <a:r>
              <a:rPr lang="en-US">
                <a:latin typeface="Arial"/>
                <a:ea typeface="Arial"/>
                <a:cs typeface="Arial"/>
                <a:sym typeface="Arial"/>
              </a:rPr>
              <a:t>recovery times for knee surgery patients is 8.2 weeks. </a:t>
            </a:r>
            <a:endParaRPr/>
          </a:p>
          <a:p>
            <a:pPr indent="0" lvl="0" marL="0" rtl="0" algn="l">
              <a:spcBef>
                <a:spcPts val="420"/>
              </a:spcBef>
              <a:spcAft>
                <a:spcPts val="0"/>
              </a:spcAft>
              <a:buNone/>
            </a:pPr>
            <a:r>
              <a:rPr b="1" lang="en-US">
                <a:latin typeface="Arial"/>
                <a:ea typeface="Arial"/>
                <a:cs typeface="Arial"/>
                <a:sym typeface="Arial"/>
              </a:rPr>
              <a:t>Step 1:</a:t>
            </a:r>
            <a:r>
              <a:rPr lang="en-US">
                <a:latin typeface="Arial"/>
                <a:ea typeface="Arial"/>
                <a:cs typeface="Arial"/>
                <a:sym typeface="Arial"/>
              </a:rPr>
              <a:t> </a:t>
            </a:r>
            <a:r>
              <a:rPr i="1" lang="en-US">
                <a:latin typeface="Arial"/>
                <a:ea typeface="Arial"/>
                <a:cs typeface="Arial"/>
                <a:sym typeface="Arial"/>
              </a:rPr>
              <a:t>Figure out the hypothesis from the problem</a:t>
            </a:r>
            <a:r>
              <a:rPr lang="en-US">
                <a:latin typeface="Arial"/>
                <a:ea typeface="Arial"/>
                <a:cs typeface="Arial"/>
                <a:sym typeface="Arial"/>
              </a:rPr>
              <a:t>. The hypothesis is usually hidden in a word problem, and is sometimes a statement of what you expect to happen in the experiment. The hypothesis in the above question is “I expect the average recovery period to be greater than 8.2 weeks.”</a:t>
            </a:r>
            <a:endParaRPr/>
          </a:p>
          <a:p>
            <a:pPr indent="0" lvl="0" marL="0" rtl="0" algn="l">
              <a:spcBef>
                <a:spcPts val="420"/>
              </a:spcBef>
              <a:spcAft>
                <a:spcPts val="0"/>
              </a:spcAft>
              <a:buNone/>
            </a:pPr>
            <a:r>
              <a:rPr b="1" lang="en-US">
                <a:latin typeface="Arial"/>
                <a:ea typeface="Arial"/>
                <a:cs typeface="Arial"/>
                <a:sym typeface="Arial"/>
              </a:rPr>
              <a:t>Step 2:</a:t>
            </a:r>
            <a:r>
              <a:rPr lang="en-US">
                <a:latin typeface="Arial"/>
                <a:ea typeface="Arial"/>
                <a:cs typeface="Arial"/>
                <a:sym typeface="Arial"/>
              </a:rPr>
              <a:t> </a:t>
            </a:r>
            <a:r>
              <a:rPr i="1" lang="en-US">
                <a:latin typeface="Arial"/>
                <a:ea typeface="Arial"/>
                <a:cs typeface="Arial"/>
                <a:sym typeface="Arial"/>
              </a:rPr>
              <a:t>Convert the hypothesis to math</a:t>
            </a:r>
            <a:r>
              <a:rPr lang="en-US">
                <a:latin typeface="Arial"/>
                <a:ea typeface="Arial"/>
                <a:cs typeface="Arial"/>
                <a:sym typeface="Arial"/>
              </a:rPr>
              <a:t>. Remember that the average is written as μ.</a:t>
            </a:r>
            <a:endParaRPr/>
          </a:p>
          <a:p>
            <a:pPr indent="0" lvl="0" marL="0" rtl="0" algn="l">
              <a:spcBef>
                <a:spcPts val="420"/>
              </a:spcBef>
              <a:spcAft>
                <a:spcPts val="0"/>
              </a:spcAft>
              <a:buNone/>
            </a:pPr>
            <a:r>
              <a:rPr lang="en-US">
                <a:latin typeface="Arial"/>
                <a:ea typeface="Arial"/>
                <a:cs typeface="Arial"/>
                <a:sym typeface="Arial"/>
              </a:rPr>
              <a:t>H</a:t>
            </a:r>
            <a:r>
              <a:rPr baseline="-25000" lang="en-US">
                <a:latin typeface="Arial"/>
                <a:ea typeface="Arial"/>
                <a:cs typeface="Arial"/>
                <a:sym typeface="Arial"/>
              </a:rPr>
              <a:t>1</a:t>
            </a:r>
            <a:r>
              <a:rPr lang="en-US">
                <a:latin typeface="Arial"/>
                <a:ea typeface="Arial"/>
                <a:cs typeface="Arial"/>
                <a:sym typeface="Arial"/>
              </a:rPr>
              <a:t>: μ &gt; 8.2</a:t>
            </a:r>
            <a:endParaRPr/>
          </a:p>
          <a:p>
            <a:pPr indent="0" lvl="0" marL="0" rtl="0" algn="l">
              <a:spcBef>
                <a:spcPts val="420"/>
              </a:spcBef>
              <a:spcAft>
                <a:spcPts val="0"/>
              </a:spcAft>
              <a:buNone/>
            </a:pPr>
            <a:r>
              <a:rPr lang="en-US">
                <a:latin typeface="Arial"/>
                <a:ea typeface="Arial"/>
                <a:cs typeface="Arial"/>
                <a:sym typeface="Arial"/>
              </a:rPr>
              <a:t>Broken down into (somewhat) English, that’s H</a:t>
            </a:r>
            <a:r>
              <a:rPr baseline="-25000" lang="en-US">
                <a:latin typeface="Arial"/>
                <a:ea typeface="Arial"/>
                <a:cs typeface="Arial"/>
                <a:sym typeface="Arial"/>
              </a:rPr>
              <a:t>1 </a:t>
            </a:r>
            <a:r>
              <a:rPr lang="en-US">
                <a:latin typeface="Arial"/>
                <a:ea typeface="Arial"/>
                <a:cs typeface="Arial"/>
                <a:sym typeface="Arial"/>
              </a:rPr>
              <a:t>(The hypothesis): μ (the average) &gt; (is greater than) 8.2</a:t>
            </a:r>
            <a:endParaRPr/>
          </a:p>
          <a:p>
            <a:pPr indent="0" lvl="0" marL="0" rtl="0" algn="l">
              <a:spcBef>
                <a:spcPts val="420"/>
              </a:spcBef>
              <a:spcAft>
                <a:spcPts val="0"/>
              </a:spcAft>
              <a:buNone/>
            </a:pPr>
            <a:r>
              <a:rPr b="1" lang="en-US">
                <a:latin typeface="Arial"/>
                <a:ea typeface="Arial"/>
                <a:cs typeface="Arial"/>
                <a:sym typeface="Arial"/>
              </a:rPr>
              <a:t>Step 3:</a:t>
            </a:r>
            <a:r>
              <a:rPr lang="en-US">
                <a:latin typeface="Arial"/>
                <a:ea typeface="Arial"/>
                <a:cs typeface="Arial"/>
                <a:sym typeface="Arial"/>
              </a:rPr>
              <a:t> </a:t>
            </a:r>
            <a:r>
              <a:rPr i="1" lang="en-US">
                <a:latin typeface="Arial"/>
                <a:ea typeface="Arial"/>
                <a:cs typeface="Arial"/>
                <a:sym typeface="Arial"/>
              </a:rPr>
              <a:t>State what will happen if the hypothesis doesn’t come true.</a:t>
            </a:r>
            <a:r>
              <a:rPr lang="en-US">
                <a:latin typeface="Arial"/>
                <a:ea typeface="Arial"/>
                <a:cs typeface="Arial"/>
                <a:sym typeface="Arial"/>
              </a:rPr>
              <a:t> If the recovery time isn’t greater than 8.2 weeks, there are only two possibilities, that the recovery time is equal to 8.2 weeks or less than 8.2 weeks.</a:t>
            </a:r>
            <a:endParaRPr/>
          </a:p>
          <a:p>
            <a:pPr indent="0" lvl="0" marL="0" rtl="0" algn="l">
              <a:spcBef>
                <a:spcPts val="420"/>
              </a:spcBef>
              <a:spcAft>
                <a:spcPts val="0"/>
              </a:spcAft>
              <a:buNone/>
            </a:pPr>
            <a:r>
              <a:rPr lang="en-US">
                <a:latin typeface="Arial"/>
                <a:ea typeface="Arial"/>
                <a:cs typeface="Arial"/>
                <a:sym typeface="Arial"/>
              </a:rPr>
              <a:t>H</a:t>
            </a:r>
            <a:r>
              <a:rPr baseline="-25000" lang="en-US">
                <a:latin typeface="Arial"/>
                <a:ea typeface="Arial"/>
                <a:cs typeface="Arial"/>
                <a:sym typeface="Arial"/>
              </a:rPr>
              <a:t>0</a:t>
            </a:r>
            <a:r>
              <a:rPr lang="en-US">
                <a:latin typeface="Arial"/>
                <a:ea typeface="Arial"/>
                <a:cs typeface="Arial"/>
                <a:sym typeface="Arial"/>
              </a:rPr>
              <a:t>: μ ≤ 8.2</a:t>
            </a:r>
            <a:endParaRPr/>
          </a:p>
          <a:p>
            <a:pPr indent="0" lvl="0" marL="0" rtl="0" algn="l">
              <a:spcBef>
                <a:spcPts val="420"/>
              </a:spcBef>
              <a:spcAft>
                <a:spcPts val="0"/>
              </a:spcAft>
              <a:buNone/>
            </a:pPr>
            <a:r>
              <a:rPr lang="en-US">
                <a:latin typeface="Arial"/>
                <a:ea typeface="Arial"/>
                <a:cs typeface="Arial"/>
                <a:sym typeface="Arial"/>
              </a:rPr>
              <a:t>Broken down again into English, that’s H</a:t>
            </a:r>
            <a:r>
              <a:rPr baseline="-25000" lang="en-US">
                <a:latin typeface="Arial"/>
                <a:ea typeface="Arial"/>
                <a:cs typeface="Arial"/>
                <a:sym typeface="Arial"/>
              </a:rPr>
              <a:t>0 </a:t>
            </a:r>
            <a:r>
              <a:rPr lang="en-US">
                <a:latin typeface="Arial"/>
                <a:ea typeface="Arial"/>
                <a:cs typeface="Arial"/>
                <a:sym typeface="Arial"/>
              </a:rPr>
              <a:t>(The null hypothesis): μ (the average) ≤ (is less than or equal to) 8.2</a:t>
            </a:r>
            <a:endParaRPr/>
          </a:p>
          <a:p>
            <a:pPr indent="0" lvl="0" marL="0" rtl="0" algn="l">
              <a:spcBef>
                <a:spcPts val="420"/>
              </a:spcBef>
              <a:spcAft>
                <a:spcPts val="0"/>
              </a:spcAft>
              <a:buNone/>
            </a:pPr>
            <a:r>
              <a:t/>
            </a:r>
            <a:endParaRPr>
              <a:latin typeface="Arial"/>
              <a:ea typeface="Arial"/>
              <a:cs typeface="Arial"/>
              <a:sym typeface="Arial"/>
            </a:endParaRPr>
          </a:p>
        </p:txBody>
      </p:sp>
      <p:sp>
        <p:nvSpPr>
          <p:cNvPr id="474" name="Google Shape;474;p3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1" name="Google Shape;481;p3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487" name="Google Shape;487;p3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rmAutofit/>
          </a:bodyPr>
          <a:lstStyle/>
          <a:p>
            <a:pPr indent="0" lvl="0" marL="0" marR="0" rtl="0" algn="l">
              <a:lnSpc>
                <a:spcPct val="100000"/>
              </a:lnSpc>
              <a:spcBef>
                <a:spcPts val="0"/>
              </a:spcBef>
              <a:spcAft>
                <a:spcPts val="0"/>
              </a:spcAft>
              <a:buClr>
                <a:schemeClr val="dk1"/>
              </a:buClr>
              <a:buSzPts val="1400"/>
              <a:buFont typeface="Arial"/>
              <a:buNone/>
            </a:pPr>
            <a:r>
              <a:rPr lang="en-US" sz="1400"/>
              <a:t>Ans. ‘c’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9: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493" name="Google Shape;493;p39: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6" name="Google Shape;136;p4: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137" name="Google Shape;137;p4: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8" name="Google Shape;138;p4: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9" name="Google Shape;139;p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1" name="Google Shape;501;p4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07" name="Google Shape;507;p4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12" name="Google Shape;512;p4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22" name="Google Shape;522;p4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35" name="Google Shape;535;p4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47" name="Google Shape;547;p4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52" name="Google Shape;552;p4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62" name="Google Shape;562;p4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75" name="Google Shape;575;p4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Rejection region does NOT include critical value.</a:t>
            </a:r>
            <a:endParaRPr/>
          </a:p>
        </p:txBody>
      </p:sp>
      <p:sp>
        <p:nvSpPr>
          <p:cNvPr id="587" name="Google Shape;587;p4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7" name="Google Shape;147;p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0: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599" name="Google Shape;599;p50: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600" name="Google Shape;600;p50: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01" name="Google Shape;601;p50: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02" name="Google Shape;602;p5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5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10" name="Google Shape;610;p5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16" name="Google Shape;616;p5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25" name="Google Shape;625;p5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4: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34" name="Google Shape;634;p54: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652" name="Google Shape;652;p5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5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Ans.  Type 1</a:t>
            </a:r>
            <a:endParaRPr>
              <a:latin typeface="Arial"/>
              <a:ea typeface="Arial"/>
              <a:cs typeface="Arial"/>
              <a:sym typeface="Arial"/>
            </a:endParaRPr>
          </a:p>
          <a:p>
            <a:pPr indent="0" lvl="0" marL="0" rtl="0" algn="l">
              <a:spcBef>
                <a:spcPts val="420"/>
              </a:spcBef>
              <a:spcAft>
                <a:spcPts val="0"/>
              </a:spcAft>
              <a:buNone/>
            </a:pPr>
            <a:r>
              <a:t/>
            </a:r>
            <a:endParaRPr>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p5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latin typeface="Arial"/>
                <a:ea typeface="Arial"/>
                <a:cs typeface="Arial"/>
                <a:sym typeface="Arial"/>
              </a:rPr>
              <a:t>Ans.  Type 2</a:t>
            </a:r>
            <a:endParaRPr>
              <a:latin typeface="Arial"/>
              <a:ea typeface="Arial"/>
              <a:cs typeface="Arial"/>
              <a:sym typeface="Arial"/>
            </a:endParaRPr>
          </a:p>
          <a:p>
            <a:pPr indent="0" lvl="0" marL="0" rtl="0" algn="l">
              <a:spcBef>
                <a:spcPts val="420"/>
              </a:spcBef>
              <a:spcAft>
                <a:spcPts val="0"/>
              </a:spcAft>
              <a:buNone/>
            </a:pPr>
            <a:r>
              <a:t/>
            </a:r>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8: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73" name="Google Shape;673;p58: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9: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79" name="Google Shape;679;p59: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2" name="Google Shape;152;p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0: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85" name="Google Shape;685;p60: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1: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91" name="Google Shape;691;p61: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2:notes"/>
          <p:cNvSpPr txBox="1"/>
          <p:nvPr>
            <p:ph idx="1" type="body"/>
          </p:nvPr>
        </p:nvSpPr>
        <p:spPr>
          <a:xfrm>
            <a:off x="914400" y="3276600"/>
            <a:ext cx="5029200" cy="5181600"/>
          </a:xfrm>
          <a:prstGeom prst="rect">
            <a:avLst/>
          </a:prstGeom>
        </p:spPr>
        <p:txBody>
          <a:bodyPr anchorCtr="0" anchor="t" bIns="44450" lIns="90475" spcFirstLastPara="1" rIns="90475" wrap="square" tIns="44450">
            <a:noAutofit/>
          </a:bodyPr>
          <a:lstStyle/>
          <a:p>
            <a:pPr indent="0" lvl="0" marL="0" rtl="0" algn="l">
              <a:spcBef>
                <a:spcPts val="420"/>
              </a:spcBef>
              <a:spcAft>
                <a:spcPts val="0"/>
              </a:spcAft>
              <a:buNone/>
            </a:pPr>
            <a:r>
              <a:t/>
            </a:r>
            <a:endParaRPr/>
          </a:p>
        </p:txBody>
      </p:sp>
      <p:sp>
        <p:nvSpPr>
          <p:cNvPr id="697" name="Google Shape;697;p62:notes"/>
          <p:cNvSpPr/>
          <p:nvPr>
            <p:ph idx="2" type="sldImg"/>
          </p:nvPr>
        </p:nvSpPr>
        <p:spPr>
          <a:xfrm>
            <a:off x="1911350" y="692150"/>
            <a:ext cx="3035300" cy="227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05" name="Google Shape;705;p6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23" name="Google Shape;723;p6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5: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29" name="Google Shape;729;p65: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730" name="Google Shape;730;p65: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31" name="Google Shape;731;p65: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32" name="Google Shape;732;p6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3" name="Google Shape;733;p6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40" name="Google Shape;740;p6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6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45" name="Google Shape;745;p6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51" name="Google Shape;751;p6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58" name="Google Shape;758;p6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6" name="Google Shape;166;p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0: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64" name="Google Shape;764;p70: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765" name="Google Shape;765;p70: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66" name="Google Shape;766;p70: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67" name="Google Shape;767;p7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8" name="Google Shape;768;p7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75" name="Google Shape;775;p7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81" name="Google Shape;781;p7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87" name="Google Shape;787;p7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7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794" name="Google Shape;794;p7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04" name="Google Shape;804;p7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11" name="Google Shape;811;p7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7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18" name="Google Shape;818;p7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25" name="Google Shape;825;p7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7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33" name="Google Shape;833;p7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3" name="Google Shape;183;p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42" name="Google Shape;842;p8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8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52" name="Google Shape;852;p8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63" name="Google Shape;863;p8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8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87" name="Google Shape;887;p8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894" name="Google Shape;894;p8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8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01" name="Google Shape;901;p8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8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08" name="Google Shape;908;p8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16" name="Google Shape;916;p8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25" name="Google Shape;925;p8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35" name="Google Shape;935;p8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9" name="Google Shape;209;p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90: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46" name="Google Shape;946;p90:notes"/>
          <p:cNvSpPr/>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spcBef>
                <a:spcPts val="0"/>
              </a:spcBef>
              <a:spcAft>
                <a:spcPts val="0"/>
              </a:spcAft>
              <a:buNone/>
            </a:pPr>
            <a:r>
              <a:rPr i="1" lang="en-US" sz="1000">
                <a:solidFill>
                  <a:schemeClr val="lt1"/>
                </a:solidFill>
                <a:latin typeface="Times New Roman"/>
                <a:ea typeface="Times New Roman"/>
                <a:cs typeface="Times New Roman"/>
                <a:sym typeface="Times New Roman"/>
              </a:rPr>
              <a:t>9</a:t>
            </a:r>
            <a:endParaRPr/>
          </a:p>
        </p:txBody>
      </p:sp>
      <p:sp>
        <p:nvSpPr>
          <p:cNvPr id="947" name="Google Shape;947;p90: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48" name="Google Shape;948;p90: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49" name="Google Shape;949;p90: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0" name="Google Shape;950;p90: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1: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57" name="Google Shape;957;p91: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92: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63" name="Google Shape;963;p92: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93: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70" name="Google Shape;970;p93: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94: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75" name="Google Shape;975;p94: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95: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85" name="Google Shape;985;p95: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96: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999" name="Google Shape;999;p96: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97: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04" name="Google Shape;1004;p97: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98: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14" name="Google Shape;1014;p98: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9:notes"/>
          <p:cNvSpPr txBox="1"/>
          <p:nvPr>
            <p:ph idx="1" type="body"/>
          </p:nvPr>
        </p:nvSpPr>
        <p:spPr>
          <a:xfrm>
            <a:off x="914400" y="3276600"/>
            <a:ext cx="5029200" cy="5181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27" name="Google Shape;1027;p99:notes"/>
          <p:cNvSpPr/>
          <p:nvPr>
            <p:ph idx="2" type="sldImg"/>
          </p:nvPr>
        </p:nvSpPr>
        <p:spPr>
          <a:xfrm>
            <a:off x="1912938" y="692150"/>
            <a:ext cx="3032125" cy="2273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203"/>
          <p:cNvSpPr txBox="1"/>
          <p:nvPr>
            <p:ph type="ctrTitle"/>
          </p:nvPr>
        </p:nvSpPr>
        <p:spPr>
          <a:xfrm>
            <a:off x="685800" y="2130425"/>
            <a:ext cx="7772400" cy="1470025"/>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36" name="Google Shape;36;p203"/>
          <p:cNvSpPr txBox="1"/>
          <p:nvPr>
            <p:ph idx="1" type="subTitle"/>
          </p:nvPr>
        </p:nvSpPr>
        <p:spPr>
          <a:xfrm>
            <a:off x="1371600" y="3886200"/>
            <a:ext cx="6400800" cy="1752600"/>
          </a:xfrm>
          <a:prstGeom prst="rect">
            <a:avLst/>
          </a:prstGeom>
          <a:noFill/>
          <a:ln>
            <a:noFill/>
          </a:ln>
        </p:spPr>
        <p:txBody>
          <a:bodyPr anchorCtr="0" anchor="t" bIns="44450" lIns="90475" spcFirstLastPara="1" rIns="90475" wrap="square" tIns="44450">
            <a:noAutofit/>
          </a:bodyPr>
          <a:lstStyle>
            <a:lvl1pPr lvl="0" algn="ctr">
              <a:spcBef>
                <a:spcPts val="640"/>
              </a:spcBef>
              <a:spcAft>
                <a:spcPts val="0"/>
              </a:spcAft>
              <a:buClr>
                <a:schemeClr val="lt1"/>
              </a:buClr>
              <a:buSzPts val="3200"/>
              <a:buFont typeface="Arial"/>
              <a:buNone/>
              <a:defRPr/>
            </a:lvl1pPr>
            <a:lvl2pPr lvl="1" algn="ctr">
              <a:spcBef>
                <a:spcPts val="560"/>
              </a:spcBef>
              <a:spcAft>
                <a:spcPts val="0"/>
              </a:spcAft>
              <a:buSzPts val="1820"/>
              <a:buNone/>
              <a:defRPr/>
            </a:lvl2pPr>
            <a:lvl3pPr lvl="2" algn="ctr">
              <a:spcBef>
                <a:spcPts val="480"/>
              </a:spcBef>
              <a:spcAft>
                <a:spcPts val="0"/>
              </a:spcAft>
              <a:buSzPts val="1560"/>
              <a:buNone/>
              <a:defRPr/>
            </a:lvl3pPr>
            <a:lvl4pPr lvl="3" algn="ctr">
              <a:spcBef>
                <a:spcPts val="400"/>
              </a:spcBef>
              <a:spcAft>
                <a:spcPts val="0"/>
              </a:spcAft>
              <a:buSzPts val="1300"/>
              <a:buNone/>
              <a:defRPr/>
            </a:lvl4pPr>
            <a:lvl5pPr lvl="4" algn="ctr">
              <a:spcBef>
                <a:spcPts val="400"/>
              </a:spcBef>
              <a:spcAft>
                <a:spcPts val="0"/>
              </a:spcAft>
              <a:buSzPts val="2000"/>
              <a:buFont typeface="Arial"/>
              <a:buNone/>
              <a:defRPr/>
            </a:lvl5pPr>
            <a:lvl6pPr lvl="5" algn="ctr">
              <a:spcBef>
                <a:spcPts val="400"/>
              </a:spcBef>
              <a:spcAft>
                <a:spcPts val="0"/>
              </a:spcAft>
              <a:buSzPts val="2000"/>
              <a:buFont typeface="Arial"/>
              <a:buNone/>
              <a:defRPr/>
            </a:lvl6pPr>
            <a:lvl7pPr lvl="6" algn="ctr">
              <a:spcBef>
                <a:spcPts val="400"/>
              </a:spcBef>
              <a:spcAft>
                <a:spcPts val="0"/>
              </a:spcAft>
              <a:buSzPts val="2000"/>
              <a:buFont typeface="Arial"/>
              <a:buNone/>
              <a:defRPr/>
            </a:lvl7pPr>
            <a:lvl8pPr lvl="7" algn="ctr">
              <a:spcBef>
                <a:spcPts val="400"/>
              </a:spcBef>
              <a:spcAft>
                <a:spcPts val="0"/>
              </a:spcAft>
              <a:buSzPts val="2000"/>
              <a:buFont typeface="Arial"/>
              <a:buNone/>
              <a:defRPr/>
            </a:lvl8pPr>
            <a:lvl9pPr lvl="8" algn="ctr">
              <a:spcBef>
                <a:spcPts val="400"/>
              </a:spcBef>
              <a:spcAft>
                <a:spcPts val="0"/>
              </a:spcAft>
              <a:buSzPts val="2000"/>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66" name="Shape 66"/>
        <p:cNvGrpSpPr/>
        <p:nvPr/>
      </p:nvGrpSpPr>
      <p:grpSpPr>
        <a:xfrm>
          <a:off x="0" y="0"/>
          <a:ext cx="0" cy="0"/>
          <a:chOff x="0" y="0"/>
          <a:chExt cx="0" cy="0"/>
        </a:xfrm>
      </p:grpSpPr>
      <p:sp>
        <p:nvSpPr>
          <p:cNvPr id="67" name="Google Shape;67;p21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68" name="Google Shape;68;p214"/>
          <p:cNvSpPr txBox="1"/>
          <p:nvPr>
            <p:ph idx="1" type="body"/>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214"/>
          <p:cNvSpPr txBox="1"/>
          <p:nvPr>
            <p:ph idx="2" type="body"/>
          </p:nvPr>
        </p:nvSpPr>
        <p:spPr>
          <a:xfrm>
            <a:off x="46101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218"/>
          <p:cNvSpPr txBox="1"/>
          <p:nvPr>
            <p:ph type="title"/>
          </p:nvPr>
        </p:nvSpPr>
        <p:spPr>
          <a:xfrm>
            <a:off x="722313" y="4406900"/>
            <a:ext cx="7772400" cy="1362075"/>
          </a:xfrm>
          <a:prstGeom prst="rect">
            <a:avLst/>
          </a:prstGeom>
          <a:noFill/>
          <a:ln>
            <a:noFill/>
          </a:ln>
        </p:spPr>
        <p:txBody>
          <a:bodyPr anchorCtr="1" anchor="t" bIns="44450" lIns="90475" spcFirstLastPara="1" rIns="90475" wrap="square" tIns="44450">
            <a:noAutofit/>
          </a:bodyPr>
          <a:lstStyle>
            <a:lvl1pPr lvl="0" algn="l">
              <a:lnSpc>
                <a:spcPct val="95000"/>
              </a:lnSpc>
              <a:spcBef>
                <a:spcPts val="0"/>
              </a:spcBef>
              <a:spcAft>
                <a:spcPts val="0"/>
              </a:spcAft>
              <a:buSzPts val="1400"/>
              <a:buNone/>
              <a:defRPr b="1" sz="4000" cap="none"/>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72" name="Google Shape;72;p218"/>
          <p:cNvSpPr txBox="1"/>
          <p:nvPr>
            <p:ph idx="1" type="body"/>
          </p:nvPr>
        </p:nvSpPr>
        <p:spPr>
          <a:xfrm>
            <a:off x="722313" y="2906713"/>
            <a:ext cx="7772400" cy="1500187"/>
          </a:xfrm>
          <a:prstGeom prst="rect">
            <a:avLst/>
          </a:prstGeom>
          <a:noFill/>
          <a:ln>
            <a:noFill/>
          </a:ln>
        </p:spPr>
        <p:txBody>
          <a:bodyPr anchorCtr="0" anchor="b" bIns="44450" lIns="90475" spcFirstLastPara="1" rIns="90475" wrap="square" tIns="44450">
            <a:noAutofit/>
          </a:bodyPr>
          <a:lstStyle>
            <a:lvl1pPr indent="-228600" lvl="0" marL="457200" algn="l">
              <a:spcBef>
                <a:spcPts val="400"/>
              </a:spcBef>
              <a:spcAft>
                <a:spcPts val="0"/>
              </a:spcAft>
              <a:buClr>
                <a:schemeClr val="lt1"/>
              </a:buClr>
              <a:buSzPts val="2000"/>
              <a:buFont typeface="Arial"/>
              <a:buNone/>
              <a:defRPr sz="2000"/>
            </a:lvl1pPr>
            <a:lvl2pPr indent="-228600" lvl="1" marL="914400" algn="l">
              <a:spcBef>
                <a:spcPts val="360"/>
              </a:spcBef>
              <a:spcAft>
                <a:spcPts val="0"/>
              </a:spcAft>
              <a:buSzPts val="117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10"/>
              <a:buNone/>
              <a:defRPr sz="1400"/>
            </a:lvl4pPr>
            <a:lvl5pPr indent="-228600" lvl="4" marL="2286000" algn="l">
              <a:spcBef>
                <a:spcPts val="280"/>
              </a:spcBef>
              <a:spcAft>
                <a:spcPts val="0"/>
              </a:spcAft>
              <a:buSzPts val="1400"/>
              <a:buFont typeface="Arial"/>
              <a:buNone/>
              <a:defRPr sz="1400"/>
            </a:lvl5pPr>
            <a:lvl6pPr indent="-228600" lvl="5" marL="2743200" algn="l">
              <a:spcBef>
                <a:spcPts val="280"/>
              </a:spcBef>
              <a:spcAft>
                <a:spcPts val="0"/>
              </a:spcAft>
              <a:buSzPts val="1400"/>
              <a:buFont typeface="Arial"/>
              <a:buNone/>
              <a:defRPr sz="1400"/>
            </a:lvl6pPr>
            <a:lvl7pPr indent="-228600" lvl="6" marL="3200400" algn="l">
              <a:spcBef>
                <a:spcPts val="280"/>
              </a:spcBef>
              <a:spcAft>
                <a:spcPts val="0"/>
              </a:spcAft>
              <a:buSzPts val="1400"/>
              <a:buFont typeface="Arial"/>
              <a:buNone/>
              <a:defRPr sz="1400"/>
            </a:lvl7pPr>
            <a:lvl8pPr indent="-228600" lvl="7" marL="3657600" algn="l">
              <a:spcBef>
                <a:spcPts val="280"/>
              </a:spcBef>
              <a:spcAft>
                <a:spcPts val="0"/>
              </a:spcAft>
              <a:buSzPts val="1400"/>
              <a:buFont typeface="Arial"/>
              <a:buNone/>
              <a:defRPr sz="1400"/>
            </a:lvl8pPr>
            <a:lvl9pPr indent="-228600" lvl="8" marL="4114800" algn="l">
              <a:spcBef>
                <a:spcPts val="280"/>
              </a:spcBef>
              <a:spcAft>
                <a:spcPts val="0"/>
              </a:spcAft>
              <a:buSzPts val="1400"/>
              <a:buFont typeface="Arial"/>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219"/>
          <p:cNvSpPr txBox="1"/>
          <p:nvPr>
            <p:ph type="title"/>
          </p:nvPr>
        </p:nvSpPr>
        <p:spPr>
          <a:xfrm>
            <a:off x="457200" y="274638"/>
            <a:ext cx="82296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75" name="Google Shape;75;p219"/>
          <p:cNvSpPr txBox="1"/>
          <p:nvPr>
            <p:ph idx="1" type="body"/>
          </p:nvPr>
        </p:nvSpPr>
        <p:spPr>
          <a:xfrm>
            <a:off x="457200" y="1535113"/>
            <a:ext cx="4040188" cy="63976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600"/>
              <a:buFont typeface="Arial"/>
              <a:buNone/>
              <a:defRPr b="1" sz="1600"/>
            </a:lvl5pPr>
            <a:lvl6pPr indent="-228600" lvl="5" marL="2743200" algn="l">
              <a:spcBef>
                <a:spcPts val="320"/>
              </a:spcBef>
              <a:spcAft>
                <a:spcPts val="0"/>
              </a:spcAft>
              <a:buSzPts val="1600"/>
              <a:buFont typeface="Arial"/>
              <a:buNone/>
              <a:defRPr b="1" sz="1600"/>
            </a:lvl6pPr>
            <a:lvl7pPr indent="-228600" lvl="6" marL="3200400" algn="l">
              <a:spcBef>
                <a:spcPts val="320"/>
              </a:spcBef>
              <a:spcAft>
                <a:spcPts val="0"/>
              </a:spcAft>
              <a:buSzPts val="1600"/>
              <a:buFont typeface="Arial"/>
              <a:buNone/>
              <a:defRPr b="1" sz="1600"/>
            </a:lvl7pPr>
            <a:lvl8pPr indent="-228600" lvl="7" marL="3657600" algn="l">
              <a:spcBef>
                <a:spcPts val="320"/>
              </a:spcBef>
              <a:spcAft>
                <a:spcPts val="0"/>
              </a:spcAft>
              <a:buSzPts val="1600"/>
              <a:buFont typeface="Arial"/>
              <a:buNone/>
              <a:defRPr b="1" sz="1600"/>
            </a:lvl8pPr>
            <a:lvl9pPr indent="-228600" lvl="8" marL="4114800" algn="l">
              <a:spcBef>
                <a:spcPts val="320"/>
              </a:spcBef>
              <a:spcAft>
                <a:spcPts val="0"/>
              </a:spcAft>
              <a:buSzPts val="1600"/>
              <a:buFont typeface="Arial"/>
              <a:buNone/>
              <a:defRPr b="1" sz="1600"/>
            </a:lvl9pPr>
          </a:lstStyle>
          <a:p/>
        </p:txBody>
      </p:sp>
      <p:sp>
        <p:nvSpPr>
          <p:cNvPr id="76" name="Google Shape;76;p219"/>
          <p:cNvSpPr txBox="1"/>
          <p:nvPr>
            <p:ph idx="2" type="body"/>
          </p:nvPr>
        </p:nvSpPr>
        <p:spPr>
          <a:xfrm>
            <a:off x="457200" y="2174875"/>
            <a:ext cx="4040188" cy="3951288"/>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400"/>
              <a:buNone/>
              <a:defRPr sz="2400"/>
            </a:lvl1pPr>
            <a:lvl2pPr indent="-311150" lvl="1" marL="914400" algn="l">
              <a:spcBef>
                <a:spcPts val="400"/>
              </a:spcBef>
              <a:spcAft>
                <a:spcPts val="0"/>
              </a:spcAft>
              <a:buSzPts val="1300"/>
              <a:buChar char="■"/>
              <a:defRPr sz="2000"/>
            </a:lvl2pPr>
            <a:lvl3pPr indent="-302894" lvl="2" marL="1371600" algn="l">
              <a:spcBef>
                <a:spcPts val="360"/>
              </a:spcBef>
              <a:spcAft>
                <a:spcPts val="0"/>
              </a:spcAft>
              <a:buSzPts val="1170"/>
              <a:buChar char="●"/>
              <a:defRPr sz="1800"/>
            </a:lvl3pPr>
            <a:lvl4pPr indent="-294639" lvl="3" marL="1828800" algn="l">
              <a:spcBef>
                <a:spcPts val="320"/>
              </a:spcBef>
              <a:spcAft>
                <a:spcPts val="0"/>
              </a:spcAft>
              <a:buSzPts val="1040"/>
              <a:buChar char="●"/>
              <a:defRPr sz="1600"/>
            </a:lvl4pPr>
            <a:lvl5pPr indent="-330200" lvl="4" marL="2286000" algn="l">
              <a:spcBef>
                <a:spcPts val="320"/>
              </a:spcBef>
              <a:spcAft>
                <a:spcPts val="0"/>
              </a:spcAft>
              <a:buSzPts val="1600"/>
              <a:buFont typeface="Arial"/>
              <a:buChar char="»"/>
              <a:defRPr sz="1600"/>
            </a:lvl5pPr>
            <a:lvl6pPr indent="-330200" lvl="5" marL="2743200" algn="l">
              <a:spcBef>
                <a:spcPts val="320"/>
              </a:spcBef>
              <a:spcAft>
                <a:spcPts val="0"/>
              </a:spcAft>
              <a:buSzPts val="1600"/>
              <a:buFont typeface="Arial"/>
              <a:buChar char="»"/>
              <a:defRPr sz="1600"/>
            </a:lvl6pPr>
            <a:lvl7pPr indent="-330200" lvl="6" marL="3200400" algn="l">
              <a:spcBef>
                <a:spcPts val="320"/>
              </a:spcBef>
              <a:spcAft>
                <a:spcPts val="0"/>
              </a:spcAft>
              <a:buSzPts val="1600"/>
              <a:buFont typeface="Arial"/>
              <a:buChar char="»"/>
              <a:defRPr sz="1600"/>
            </a:lvl7pPr>
            <a:lvl8pPr indent="-330200" lvl="7" marL="3657600" algn="l">
              <a:spcBef>
                <a:spcPts val="320"/>
              </a:spcBef>
              <a:spcAft>
                <a:spcPts val="0"/>
              </a:spcAft>
              <a:buSzPts val="1600"/>
              <a:buFont typeface="Arial"/>
              <a:buChar char="»"/>
              <a:defRPr sz="1600"/>
            </a:lvl8pPr>
            <a:lvl9pPr indent="-330200" lvl="8" marL="4114800" algn="l">
              <a:spcBef>
                <a:spcPts val="320"/>
              </a:spcBef>
              <a:spcAft>
                <a:spcPts val="0"/>
              </a:spcAft>
              <a:buSzPts val="1600"/>
              <a:buFont typeface="Arial"/>
              <a:buChar char="»"/>
              <a:defRPr sz="1600"/>
            </a:lvl9pPr>
          </a:lstStyle>
          <a:p/>
        </p:txBody>
      </p:sp>
      <p:sp>
        <p:nvSpPr>
          <p:cNvPr id="77" name="Google Shape;77;p219"/>
          <p:cNvSpPr txBox="1"/>
          <p:nvPr>
            <p:ph idx="3" type="body"/>
          </p:nvPr>
        </p:nvSpPr>
        <p:spPr>
          <a:xfrm>
            <a:off x="4645025" y="1535113"/>
            <a:ext cx="4041775" cy="639762"/>
          </a:xfrm>
          <a:prstGeom prst="rect">
            <a:avLst/>
          </a:prstGeom>
          <a:noFill/>
          <a:ln>
            <a:noFill/>
          </a:ln>
        </p:spPr>
        <p:txBody>
          <a:bodyPr anchorCtr="0" anchor="b" bIns="44450" lIns="90475" spcFirstLastPara="1" rIns="90475" wrap="square" tIns="4445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600"/>
              <a:buFont typeface="Arial"/>
              <a:buNone/>
              <a:defRPr b="1" sz="1600"/>
            </a:lvl5pPr>
            <a:lvl6pPr indent="-228600" lvl="5" marL="2743200" algn="l">
              <a:spcBef>
                <a:spcPts val="320"/>
              </a:spcBef>
              <a:spcAft>
                <a:spcPts val="0"/>
              </a:spcAft>
              <a:buSzPts val="1600"/>
              <a:buFont typeface="Arial"/>
              <a:buNone/>
              <a:defRPr b="1" sz="1600"/>
            </a:lvl6pPr>
            <a:lvl7pPr indent="-228600" lvl="6" marL="3200400" algn="l">
              <a:spcBef>
                <a:spcPts val="320"/>
              </a:spcBef>
              <a:spcAft>
                <a:spcPts val="0"/>
              </a:spcAft>
              <a:buSzPts val="1600"/>
              <a:buFont typeface="Arial"/>
              <a:buNone/>
              <a:defRPr b="1" sz="1600"/>
            </a:lvl7pPr>
            <a:lvl8pPr indent="-228600" lvl="7" marL="3657600" algn="l">
              <a:spcBef>
                <a:spcPts val="320"/>
              </a:spcBef>
              <a:spcAft>
                <a:spcPts val="0"/>
              </a:spcAft>
              <a:buSzPts val="1600"/>
              <a:buFont typeface="Arial"/>
              <a:buNone/>
              <a:defRPr b="1" sz="1600"/>
            </a:lvl8pPr>
            <a:lvl9pPr indent="-228600" lvl="8" marL="4114800" algn="l">
              <a:spcBef>
                <a:spcPts val="320"/>
              </a:spcBef>
              <a:spcAft>
                <a:spcPts val="0"/>
              </a:spcAft>
              <a:buSzPts val="1600"/>
              <a:buFont typeface="Arial"/>
              <a:buNone/>
              <a:defRPr b="1" sz="1600"/>
            </a:lvl9pPr>
          </a:lstStyle>
          <a:p/>
        </p:txBody>
      </p:sp>
      <p:sp>
        <p:nvSpPr>
          <p:cNvPr id="78" name="Google Shape;78;p219"/>
          <p:cNvSpPr txBox="1"/>
          <p:nvPr>
            <p:ph idx="4" type="body"/>
          </p:nvPr>
        </p:nvSpPr>
        <p:spPr>
          <a:xfrm>
            <a:off x="4645025" y="2174875"/>
            <a:ext cx="4041775" cy="3951288"/>
          </a:xfrm>
          <a:prstGeom prst="rect">
            <a:avLst/>
          </a:prstGeom>
          <a:noFill/>
          <a:ln>
            <a:noFill/>
          </a:ln>
        </p:spPr>
        <p:txBody>
          <a:bodyPr anchorCtr="0" anchor="t" bIns="44450" lIns="90475" spcFirstLastPara="1" rIns="90475" wrap="square" tIns="44450">
            <a:noAutofit/>
          </a:bodyPr>
          <a:lstStyle>
            <a:lvl1pPr indent="-228600" lvl="0" marL="457200" algn="l">
              <a:spcBef>
                <a:spcPts val="480"/>
              </a:spcBef>
              <a:spcAft>
                <a:spcPts val="0"/>
              </a:spcAft>
              <a:buSzPts val="1400"/>
              <a:buNone/>
              <a:defRPr sz="2400"/>
            </a:lvl1pPr>
            <a:lvl2pPr indent="-311150" lvl="1" marL="914400" algn="l">
              <a:spcBef>
                <a:spcPts val="400"/>
              </a:spcBef>
              <a:spcAft>
                <a:spcPts val="0"/>
              </a:spcAft>
              <a:buSzPts val="1300"/>
              <a:buChar char="■"/>
              <a:defRPr sz="2000"/>
            </a:lvl2pPr>
            <a:lvl3pPr indent="-302894" lvl="2" marL="1371600" algn="l">
              <a:spcBef>
                <a:spcPts val="360"/>
              </a:spcBef>
              <a:spcAft>
                <a:spcPts val="0"/>
              </a:spcAft>
              <a:buSzPts val="1170"/>
              <a:buChar char="●"/>
              <a:defRPr sz="1800"/>
            </a:lvl3pPr>
            <a:lvl4pPr indent="-294639" lvl="3" marL="1828800" algn="l">
              <a:spcBef>
                <a:spcPts val="320"/>
              </a:spcBef>
              <a:spcAft>
                <a:spcPts val="0"/>
              </a:spcAft>
              <a:buSzPts val="1040"/>
              <a:buChar char="●"/>
              <a:defRPr sz="1600"/>
            </a:lvl4pPr>
            <a:lvl5pPr indent="-330200" lvl="4" marL="2286000" algn="l">
              <a:spcBef>
                <a:spcPts val="320"/>
              </a:spcBef>
              <a:spcAft>
                <a:spcPts val="0"/>
              </a:spcAft>
              <a:buSzPts val="1600"/>
              <a:buFont typeface="Arial"/>
              <a:buChar char="»"/>
              <a:defRPr sz="1600"/>
            </a:lvl5pPr>
            <a:lvl6pPr indent="-330200" lvl="5" marL="2743200" algn="l">
              <a:spcBef>
                <a:spcPts val="320"/>
              </a:spcBef>
              <a:spcAft>
                <a:spcPts val="0"/>
              </a:spcAft>
              <a:buSzPts val="1600"/>
              <a:buFont typeface="Arial"/>
              <a:buChar char="»"/>
              <a:defRPr sz="1600"/>
            </a:lvl6pPr>
            <a:lvl7pPr indent="-330200" lvl="6" marL="3200400" algn="l">
              <a:spcBef>
                <a:spcPts val="320"/>
              </a:spcBef>
              <a:spcAft>
                <a:spcPts val="0"/>
              </a:spcAft>
              <a:buSzPts val="1600"/>
              <a:buFont typeface="Arial"/>
              <a:buChar char="»"/>
              <a:defRPr sz="1600"/>
            </a:lvl7pPr>
            <a:lvl8pPr indent="-330200" lvl="7" marL="3657600" algn="l">
              <a:spcBef>
                <a:spcPts val="320"/>
              </a:spcBef>
              <a:spcAft>
                <a:spcPts val="0"/>
              </a:spcAft>
              <a:buSzPts val="1600"/>
              <a:buFont typeface="Arial"/>
              <a:buChar char="»"/>
              <a:defRPr sz="1600"/>
            </a:lvl8pPr>
            <a:lvl9pPr indent="-330200" lvl="8" marL="4114800" algn="l">
              <a:spcBef>
                <a:spcPts val="320"/>
              </a:spcBef>
              <a:spcAft>
                <a:spcPts val="0"/>
              </a:spcAft>
              <a:buSzPts val="1600"/>
              <a:buFont typeface="Arial"/>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0"/>
          <p:cNvSpPr txBox="1"/>
          <p:nvPr>
            <p:ph type="title"/>
          </p:nvPr>
        </p:nvSpPr>
        <p:spPr>
          <a:xfrm>
            <a:off x="457200" y="273050"/>
            <a:ext cx="3008313" cy="1162050"/>
          </a:xfrm>
          <a:prstGeom prst="rect">
            <a:avLst/>
          </a:prstGeom>
          <a:noFill/>
          <a:ln>
            <a:noFill/>
          </a:ln>
        </p:spPr>
        <p:txBody>
          <a:bodyPr anchorCtr="1" anchor="b" bIns="44450" lIns="90475" spcFirstLastPara="1" rIns="90475" wrap="square" tIns="44450">
            <a:noAutofit/>
          </a:bodyPr>
          <a:lstStyle>
            <a:lvl1pPr lvl="0" algn="l">
              <a:lnSpc>
                <a:spcPct val="95000"/>
              </a:lnSpc>
              <a:spcBef>
                <a:spcPts val="0"/>
              </a:spcBef>
              <a:spcAft>
                <a:spcPts val="0"/>
              </a:spcAft>
              <a:buSzPts val="1400"/>
              <a:buNone/>
              <a:defRPr b="1" sz="2000"/>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82" name="Google Shape;82;p220"/>
          <p:cNvSpPr txBox="1"/>
          <p:nvPr>
            <p:ph idx="1" type="body"/>
          </p:nvPr>
        </p:nvSpPr>
        <p:spPr>
          <a:xfrm>
            <a:off x="3575050" y="273050"/>
            <a:ext cx="5111750" cy="5853113"/>
          </a:xfrm>
          <a:prstGeom prst="rect">
            <a:avLst/>
          </a:prstGeom>
          <a:noFill/>
          <a:ln>
            <a:noFill/>
          </a:ln>
        </p:spPr>
        <p:txBody>
          <a:bodyPr anchorCtr="0" anchor="t" bIns="44450" lIns="90475" spcFirstLastPara="1" rIns="90475" wrap="square" tIns="44450">
            <a:noAutofit/>
          </a:bodyPr>
          <a:lstStyle>
            <a:lvl1pPr indent="-228600" lvl="0" marL="457200" algn="l">
              <a:spcBef>
                <a:spcPts val="640"/>
              </a:spcBef>
              <a:spcAft>
                <a:spcPts val="0"/>
              </a:spcAft>
              <a:buSzPts val="1400"/>
              <a:buNone/>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55600" lvl="4" marL="2286000" algn="l">
              <a:spcBef>
                <a:spcPts val="400"/>
              </a:spcBef>
              <a:spcAft>
                <a:spcPts val="0"/>
              </a:spcAft>
              <a:buSzPts val="2000"/>
              <a:buFont typeface="Arial"/>
              <a:buChar char="»"/>
              <a:defRPr sz="2000"/>
            </a:lvl5pPr>
            <a:lvl6pPr indent="-355600" lvl="5" marL="2743200" algn="l">
              <a:spcBef>
                <a:spcPts val="400"/>
              </a:spcBef>
              <a:spcAft>
                <a:spcPts val="0"/>
              </a:spcAft>
              <a:buSzPts val="2000"/>
              <a:buFont typeface="Arial"/>
              <a:buChar char="»"/>
              <a:defRPr sz="2000"/>
            </a:lvl6pPr>
            <a:lvl7pPr indent="-355600" lvl="6" marL="3200400" algn="l">
              <a:spcBef>
                <a:spcPts val="400"/>
              </a:spcBef>
              <a:spcAft>
                <a:spcPts val="0"/>
              </a:spcAft>
              <a:buSzPts val="2000"/>
              <a:buFont typeface="Arial"/>
              <a:buChar char="»"/>
              <a:defRPr sz="2000"/>
            </a:lvl7pPr>
            <a:lvl8pPr indent="-355600" lvl="7" marL="3657600" algn="l">
              <a:spcBef>
                <a:spcPts val="400"/>
              </a:spcBef>
              <a:spcAft>
                <a:spcPts val="0"/>
              </a:spcAft>
              <a:buSzPts val="2000"/>
              <a:buFont typeface="Arial"/>
              <a:buChar char="»"/>
              <a:defRPr sz="2000"/>
            </a:lvl8pPr>
            <a:lvl9pPr indent="-355600" lvl="8" marL="4114800" algn="l">
              <a:spcBef>
                <a:spcPts val="400"/>
              </a:spcBef>
              <a:spcAft>
                <a:spcPts val="0"/>
              </a:spcAft>
              <a:buSzPts val="2000"/>
              <a:buFont typeface="Arial"/>
              <a:buChar char="»"/>
              <a:defRPr sz="2000"/>
            </a:lvl9pPr>
          </a:lstStyle>
          <a:p/>
        </p:txBody>
      </p:sp>
      <p:sp>
        <p:nvSpPr>
          <p:cNvPr id="83" name="Google Shape;83;p220"/>
          <p:cNvSpPr txBox="1"/>
          <p:nvPr>
            <p:ph idx="2" type="body"/>
          </p:nvPr>
        </p:nvSpPr>
        <p:spPr>
          <a:xfrm>
            <a:off x="457200" y="1435100"/>
            <a:ext cx="3008313" cy="4691063"/>
          </a:xfrm>
          <a:prstGeom prst="rect">
            <a:avLst/>
          </a:prstGeom>
          <a:noFill/>
          <a:ln>
            <a:noFill/>
          </a:ln>
        </p:spPr>
        <p:txBody>
          <a:bodyPr anchorCtr="0" anchor="t" bIns="44450" lIns="90475" spcFirstLastPara="1" rIns="90475" wrap="square" tIns="4445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SzPts val="78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900"/>
              <a:buFont typeface="Arial"/>
              <a:buNone/>
              <a:defRPr sz="900"/>
            </a:lvl5pPr>
            <a:lvl6pPr indent="-228600" lvl="5" marL="2743200" algn="l">
              <a:spcBef>
                <a:spcPts val="180"/>
              </a:spcBef>
              <a:spcAft>
                <a:spcPts val="0"/>
              </a:spcAft>
              <a:buSzPts val="900"/>
              <a:buFont typeface="Arial"/>
              <a:buNone/>
              <a:defRPr sz="900"/>
            </a:lvl6pPr>
            <a:lvl7pPr indent="-228600" lvl="6" marL="3200400" algn="l">
              <a:spcBef>
                <a:spcPts val="180"/>
              </a:spcBef>
              <a:spcAft>
                <a:spcPts val="0"/>
              </a:spcAft>
              <a:buSzPts val="900"/>
              <a:buFont typeface="Arial"/>
              <a:buNone/>
              <a:defRPr sz="900"/>
            </a:lvl7pPr>
            <a:lvl8pPr indent="-228600" lvl="7" marL="3657600" algn="l">
              <a:spcBef>
                <a:spcPts val="180"/>
              </a:spcBef>
              <a:spcAft>
                <a:spcPts val="0"/>
              </a:spcAft>
              <a:buSzPts val="900"/>
              <a:buFont typeface="Arial"/>
              <a:buNone/>
              <a:defRPr sz="900"/>
            </a:lvl8pPr>
            <a:lvl9pPr indent="-228600" lvl="8" marL="4114800" algn="l">
              <a:spcBef>
                <a:spcPts val="180"/>
              </a:spcBef>
              <a:spcAft>
                <a:spcPts val="0"/>
              </a:spcAft>
              <a:buSzPts val="900"/>
              <a:buFont typeface="Arial"/>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21"/>
          <p:cNvSpPr txBox="1"/>
          <p:nvPr>
            <p:ph type="title"/>
          </p:nvPr>
        </p:nvSpPr>
        <p:spPr>
          <a:xfrm>
            <a:off x="1792288" y="4800600"/>
            <a:ext cx="5486400" cy="566738"/>
          </a:xfrm>
          <a:prstGeom prst="rect">
            <a:avLst/>
          </a:prstGeom>
          <a:noFill/>
          <a:ln>
            <a:noFill/>
          </a:ln>
        </p:spPr>
        <p:txBody>
          <a:bodyPr anchorCtr="1" anchor="b" bIns="44450" lIns="90475" spcFirstLastPara="1" rIns="90475" wrap="square" tIns="44450">
            <a:noAutofit/>
          </a:bodyPr>
          <a:lstStyle>
            <a:lvl1pPr lvl="0" algn="l">
              <a:lnSpc>
                <a:spcPct val="95000"/>
              </a:lnSpc>
              <a:spcBef>
                <a:spcPts val="0"/>
              </a:spcBef>
              <a:spcAft>
                <a:spcPts val="0"/>
              </a:spcAft>
              <a:buSzPts val="1400"/>
              <a:buNone/>
              <a:defRPr b="1" sz="2000"/>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86" name="Google Shape;86;p221"/>
          <p:cNvSpPr/>
          <p:nvPr>
            <p:ph idx="2" type="pic"/>
          </p:nvPr>
        </p:nvSpPr>
        <p:spPr>
          <a:xfrm>
            <a:off x="1792288" y="612775"/>
            <a:ext cx="5486400" cy="4114800"/>
          </a:xfrm>
          <a:prstGeom prst="rect">
            <a:avLst/>
          </a:prstGeom>
          <a:noFill/>
          <a:ln>
            <a:noFill/>
          </a:ln>
        </p:spPr>
      </p:sp>
      <p:sp>
        <p:nvSpPr>
          <p:cNvPr id="87" name="Google Shape;87;p221"/>
          <p:cNvSpPr txBox="1"/>
          <p:nvPr>
            <p:ph idx="1" type="body"/>
          </p:nvPr>
        </p:nvSpPr>
        <p:spPr>
          <a:xfrm>
            <a:off x="1792288" y="5367338"/>
            <a:ext cx="5486400" cy="804862"/>
          </a:xfrm>
          <a:prstGeom prst="rect">
            <a:avLst/>
          </a:prstGeom>
          <a:noFill/>
          <a:ln>
            <a:noFill/>
          </a:ln>
        </p:spPr>
        <p:txBody>
          <a:bodyPr anchorCtr="0" anchor="t" bIns="44450" lIns="90475" spcFirstLastPara="1" rIns="90475" wrap="square" tIns="4445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SzPts val="78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900"/>
              <a:buFont typeface="Arial"/>
              <a:buNone/>
              <a:defRPr sz="900"/>
            </a:lvl5pPr>
            <a:lvl6pPr indent="-228600" lvl="5" marL="2743200" algn="l">
              <a:spcBef>
                <a:spcPts val="180"/>
              </a:spcBef>
              <a:spcAft>
                <a:spcPts val="0"/>
              </a:spcAft>
              <a:buSzPts val="900"/>
              <a:buFont typeface="Arial"/>
              <a:buNone/>
              <a:defRPr sz="900"/>
            </a:lvl6pPr>
            <a:lvl7pPr indent="-228600" lvl="6" marL="3200400" algn="l">
              <a:spcBef>
                <a:spcPts val="180"/>
              </a:spcBef>
              <a:spcAft>
                <a:spcPts val="0"/>
              </a:spcAft>
              <a:buSzPts val="900"/>
              <a:buFont typeface="Arial"/>
              <a:buNone/>
              <a:defRPr sz="900"/>
            </a:lvl7pPr>
            <a:lvl8pPr indent="-228600" lvl="7" marL="3657600" algn="l">
              <a:spcBef>
                <a:spcPts val="180"/>
              </a:spcBef>
              <a:spcAft>
                <a:spcPts val="0"/>
              </a:spcAft>
              <a:buSzPts val="900"/>
              <a:buFont typeface="Arial"/>
              <a:buNone/>
              <a:defRPr sz="900"/>
            </a:lvl8pPr>
            <a:lvl9pPr indent="-228600" lvl="8" marL="4114800" algn="l">
              <a:spcBef>
                <a:spcPts val="180"/>
              </a:spcBef>
              <a:spcAft>
                <a:spcPts val="0"/>
              </a:spcAft>
              <a:buSzPts val="900"/>
              <a:buFont typeface="Arial"/>
              <a:buNone/>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2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90" name="Google Shape;90;p222"/>
          <p:cNvSpPr txBox="1"/>
          <p:nvPr>
            <p:ph idx="1" type="body"/>
          </p:nvPr>
        </p:nvSpPr>
        <p:spPr>
          <a:xfrm rot="5400000">
            <a:off x="2476500" y="-38100"/>
            <a:ext cx="4114800" cy="78486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23"/>
          <p:cNvSpPr txBox="1"/>
          <p:nvPr>
            <p:ph type="title"/>
          </p:nvPr>
        </p:nvSpPr>
        <p:spPr>
          <a:xfrm rot="5400000">
            <a:off x="4581525" y="2066925"/>
            <a:ext cx="5791200" cy="196215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93" name="Google Shape;93;p223"/>
          <p:cNvSpPr txBox="1"/>
          <p:nvPr>
            <p:ph idx="1" type="body"/>
          </p:nvPr>
        </p:nvSpPr>
        <p:spPr>
          <a:xfrm rot="5400000">
            <a:off x="581025" y="180975"/>
            <a:ext cx="5791200" cy="573405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206"/>
          <p:cNvSpPr txBox="1"/>
          <p:nvPr>
            <p:ph type="ctrTitle"/>
          </p:nvPr>
        </p:nvSpPr>
        <p:spPr>
          <a:xfrm>
            <a:off x="685800" y="2130425"/>
            <a:ext cx="7772400" cy="1470025"/>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103" name="Google Shape;103;p206"/>
          <p:cNvSpPr txBox="1"/>
          <p:nvPr>
            <p:ph idx="1" type="subTitle"/>
          </p:nvPr>
        </p:nvSpPr>
        <p:spPr>
          <a:xfrm>
            <a:off x="1371600" y="3886200"/>
            <a:ext cx="6400800" cy="1752600"/>
          </a:xfrm>
          <a:prstGeom prst="rect">
            <a:avLst/>
          </a:prstGeom>
          <a:noFill/>
          <a:ln>
            <a:noFill/>
          </a:ln>
        </p:spPr>
        <p:txBody>
          <a:bodyPr anchorCtr="0" anchor="t" bIns="44450" lIns="90475" spcFirstLastPara="1" rIns="90475" wrap="square" tIns="44450">
            <a:noAutofit/>
          </a:bodyPr>
          <a:lstStyle>
            <a:lvl1pPr lvl="0" algn="ctr">
              <a:spcBef>
                <a:spcPts val="640"/>
              </a:spcBef>
              <a:spcAft>
                <a:spcPts val="0"/>
              </a:spcAft>
              <a:buClr>
                <a:schemeClr val="lt1"/>
              </a:buClr>
              <a:buSzPts val="3200"/>
              <a:buFont typeface="Arial"/>
              <a:buNone/>
              <a:defRPr/>
            </a:lvl1pPr>
            <a:lvl2pPr lvl="1" algn="ctr">
              <a:spcBef>
                <a:spcPts val="560"/>
              </a:spcBef>
              <a:spcAft>
                <a:spcPts val="0"/>
              </a:spcAft>
              <a:buSzPts val="1820"/>
              <a:buNone/>
              <a:defRPr/>
            </a:lvl2pPr>
            <a:lvl3pPr lvl="2" algn="ctr">
              <a:spcBef>
                <a:spcPts val="480"/>
              </a:spcBef>
              <a:spcAft>
                <a:spcPts val="0"/>
              </a:spcAft>
              <a:buSzPts val="1560"/>
              <a:buNone/>
              <a:defRPr/>
            </a:lvl3pPr>
            <a:lvl4pPr lvl="3" algn="ctr">
              <a:spcBef>
                <a:spcPts val="400"/>
              </a:spcBef>
              <a:spcAft>
                <a:spcPts val="0"/>
              </a:spcAft>
              <a:buSzPts val="1300"/>
              <a:buNone/>
              <a:defRPr/>
            </a:lvl4pPr>
            <a:lvl5pPr lvl="4" algn="ctr">
              <a:spcBef>
                <a:spcPts val="400"/>
              </a:spcBef>
              <a:spcAft>
                <a:spcPts val="0"/>
              </a:spcAft>
              <a:buSzPts val="2000"/>
              <a:buFont typeface="Arial"/>
              <a:buNone/>
              <a:defRPr/>
            </a:lvl5pPr>
            <a:lvl6pPr lvl="5" algn="ctr">
              <a:spcBef>
                <a:spcPts val="400"/>
              </a:spcBef>
              <a:spcAft>
                <a:spcPts val="0"/>
              </a:spcAft>
              <a:buSzPts val="2000"/>
              <a:buFont typeface="Arial"/>
              <a:buNone/>
              <a:defRPr/>
            </a:lvl6pPr>
            <a:lvl7pPr lvl="6" algn="ctr">
              <a:spcBef>
                <a:spcPts val="400"/>
              </a:spcBef>
              <a:spcAft>
                <a:spcPts val="0"/>
              </a:spcAft>
              <a:buSzPts val="2000"/>
              <a:buFont typeface="Arial"/>
              <a:buNone/>
              <a:defRPr/>
            </a:lvl7pPr>
            <a:lvl8pPr lvl="7" algn="ctr">
              <a:spcBef>
                <a:spcPts val="400"/>
              </a:spcBef>
              <a:spcAft>
                <a:spcPts val="0"/>
              </a:spcAft>
              <a:buSzPts val="2000"/>
              <a:buFont typeface="Arial"/>
              <a:buNone/>
              <a:defRPr/>
            </a:lvl8pPr>
            <a:lvl9pPr lvl="8" algn="ctr">
              <a:spcBef>
                <a:spcPts val="400"/>
              </a:spcBef>
              <a:spcAft>
                <a:spcPts val="0"/>
              </a:spcAft>
              <a:buSzPts val="2000"/>
              <a:buFont typeface="Arial"/>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0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39" name="Google Shape;39;p204"/>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20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42" name="Shape 42"/>
        <p:cNvGrpSpPr/>
        <p:nvPr/>
      </p:nvGrpSpPr>
      <p:grpSpPr>
        <a:xfrm>
          <a:off x="0" y="0"/>
          <a:ext cx="0" cy="0"/>
          <a:chOff x="0" y="0"/>
          <a:chExt cx="0" cy="0"/>
        </a:xfrm>
      </p:grpSpPr>
      <p:sp>
        <p:nvSpPr>
          <p:cNvPr id="43" name="Google Shape;43;p20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44" name="Google Shape;44;p208"/>
          <p:cNvSpPr txBox="1"/>
          <p:nvPr>
            <p:ph idx="1" type="body"/>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 name="Google Shape;45;p208"/>
          <p:cNvSpPr/>
          <p:nvPr>
            <p:ph idx="2" type="clipArt"/>
          </p:nvPr>
        </p:nvSpPr>
        <p:spPr>
          <a:xfrm>
            <a:off x="4610100" y="1828800"/>
            <a:ext cx="3848100" cy="41148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p:cSld name="1_Title and Content">
    <p:spTree>
      <p:nvGrpSpPr>
        <p:cNvPr id="46" name="Shape 46"/>
        <p:cNvGrpSpPr/>
        <p:nvPr/>
      </p:nvGrpSpPr>
      <p:grpSpPr>
        <a:xfrm>
          <a:off x="0" y="0"/>
          <a:ext cx="0" cy="0"/>
          <a:chOff x="0" y="0"/>
          <a:chExt cx="0" cy="0"/>
        </a:xfrm>
      </p:grpSpPr>
      <p:sp>
        <p:nvSpPr>
          <p:cNvPr id="47" name="Google Shape;47;p209"/>
          <p:cNvSpPr txBox="1"/>
          <p:nvPr>
            <p:ph type="title"/>
          </p:nvPr>
        </p:nvSpPr>
        <p:spPr>
          <a:xfrm>
            <a:off x="1647670" y="2"/>
            <a:ext cx="5791200" cy="639763"/>
          </a:xfrm>
          <a:prstGeom prst="rect">
            <a:avLst/>
          </a:prstGeom>
          <a:noFill/>
          <a:ln>
            <a:noFill/>
          </a:ln>
        </p:spPr>
        <p:txBody>
          <a:bodyPr anchorCtr="1" anchor="ctr" bIns="44450" lIns="90475" spcFirstLastPara="1" rIns="90475" wrap="square" tIns="44450">
            <a:normAutofit/>
          </a:bodyPr>
          <a:lstStyle>
            <a:lvl1pPr lvl="0" algn="ctr">
              <a:lnSpc>
                <a:spcPct val="95000"/>
              </a:lnSpc>
              <a:spcBef>
                <a:spcPts val="0"/>
              </a:spcBef>
              <a:spcAft>
                <a:spcPts val="0"/>
              </a:spcAft>
              <a:buSzPts val="1400"/>
              <a:buNone/>
              <a:defRPr sz="2800">
                <a:solidFill>
                  <a:schemeClr val="dk2"/>
                </a:solidFill>
                <a:latin typeface="Verdana"/>
                <a:ea typeface="Verdana"/>
                <a:cs typeface="Verdana"/>
                <a:sym typeface="Verdana"/>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48" name="Google Shape;48;p209"/>
          <p:cNvSpPr txBox="1"/>
          <p:nvPr>
            <p:ph idx="1" type="body"/>
          </p:nvPr>
        </p:nvSpPr>
        <p:spPr>
          <a:xfrm>
            <a:off x="609600" y="667404"/>
            <a:ext cx="8353098" cy="5733396"/>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400"/>
              </a:spcBef>
              <a:spcAft>
                <a:spcPts val="0"/>
              </a:spcAft>
              <a:buSzPts val="1400"/>
              <a:buNone/>
              <a:defRPr sz="2000">
                <a:latin typeface="Verdana"/>
                <a:ea typeface="Verdana"/>
                <a:cs typeface="Verdana"/>
                <a:sym typeface="Verdana"/>
              </a:defRPr>
            </a:lvl1pPr>
            <a:lvl2pPr indent="-311150" lvl="1" marL="914400" algn="l">
              <a:lnSpc>
                <a:spcPct val="150000"/>
              </a:lnSpc>
              <a:spcBef>
                <a:spcPts val="400"/>
              </a:spcBef>
              <a:spcAft>
                <a:spcPts val="0"/>
              </a:spcAft>
              <a:buSzPts val="1300"/>
              <a:buChar char="■"/>
              <a:defRPr sz="2000">
                <a:latin typeface="Verdana"/>
                <a:ea typeface="Verdana"/>
                <a:cs typeface="Verdana"/>
                <a:sym typeface="Verdana"/>
              </a:defRPr>
            </a:lvl2pPr>
            <a:lvl3pPr indent="-311150" lvl="2" marL="1371600" algn="l">
              <a:lnSpc>
                <a:spcPct val="150000"/>
              </a:lnSpc>
              <a:spcBef>
                <a:spcPts val="400"/>
              </a:spcBef>
              <a:spcAft>
                <a:spcPts val="0"/>
              </a:spcAft>
              <a:buSzPts val="1300"/>
              <a:buChar char="●"/>
              <a:defRPr sz="2000">
                <a:latin typeface="Verdana"/>
                <a:ea typeface="Verdana"/>
                <a:cs typeface="Verdana"/>
                <a:sym typeface="Verdana"/>
              </a:defRPr>
            </a:lvl3pPr>
            <a:lvl4pPr indent="-311150" lvl="3" marL="1828800" algn="l">
              <a:lnSpc>
                <a:spcPct val="150000"/>
              </a:lnSpc>
              <a:spcBef>
                <a:spcPts val="400"/>
              </a:spcBef>
              <a:spcAft>
                <a:spcPts val="0"/>
              </a:spcAft>
              <a:buSzPts val="1300"/>
              <a:buChar char="●"/>
              <a:defRPr sz="2000">
                <a:latin typeface="Verdana"/>
                <a:ea typeface="Verdana"/>
                <a:cs typeface="Verdana"/>
                <a:sym typeface="Verdana"/>
              </a:defRPr>
            </a:lvl4pPr>
            <a:lvl5pPr indent="-355600" lvl="4" marL="2286000" algn="l">
              <a:lnSpc>
                <a:spcPct val="150000"/>
              </a:lnSpc>
              <a:spcBef>
                <a:spcPts val="400"/>
              </a:spcBef>
              <a:spcAft>
                <a:spcPts val="0"/>
              </a:spcAft>
              <a:buSzPts val="2000"/>
              <a:buFont typeface="Verdana"/>
              <a:buChar char="»"/>
              <a:defRPr sz="2000">
                <a:latin typeface="Verdana"/>
                <a:ea typeface="Verdana"/>
                <a:cs typeface="Verdana"/>
                <a:sym typeface="Verdana"/>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 name="Google Shape;49;p209"/>
          <p:cNvSpPr txBox="1"/>
          <p:nvPr>
            <p:ph idx="12" type="sldNum"/>
          </p:nvPr>
        </p:nvSpPr>
        <p:spPr>
          <a:xfrm>
            <a:off x="6950075" y="6538913"/>
            <a:ext cx="2133600" cy="26035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2400">
                <a:solidFill>
                  <a:schemeClr val="lt1"/>
                </a:solidFill>
                <a:latin typeface="Arial"/>
                <a:ea typeface="Arial"/>
                <a:cs typeface="Arial"/>
                <a:sym typeface="Arial"/>
              </a:defRPr>
            </a:lvl1pPr>
            <a:lvl2pPr indent="0" lvl="1" marL="0" marR="0" rtl="0" algn="l">
              <a:spcBef>
                <a:spcPts val="0"/>
              </a:spcBef>
              <a:spcAft>
                <a:spcPts val="0"/>
              </a:spcAft>
              <a:buNone/>
              <a:defRPr sz="2400">
                <a:solidFill>
                  <a:schemeClr val="lt1"/>
                </a:solidFill>
                <a:latin typeface="Arial"/>
                <a:ea typeface="Arial"/>
                <a:cs typeface="Arial"/>
                <a:sym typeface="Arial"/>
              </a:defRPr>
            </a:lvl2pPr>
            <a:lvl3pPr indent="0" lvl="2" marL="0" marR="0" rtl="0" algn="l">
              <a:spcBef>
                <a:spcPts val="0"/>
              </a:spcBef>
              <a:spcAft>
                <a:spcPts val="0"/>
              </a:spcAft>
              <a:buNone/>
              <a:defRPr sz="2400">
                <a:solidFill>
                  <a:schemeClr val="lt1"/>
                </a:solidFill>
                <a:latin typeface="Arial"/>
                <a:ea typeface="Arial"/>
                <a:cs typeface="Arial"/>
                <a:sym typeface="Arial"/>
              </a:defRPr>
            </a:lvl3pPr>
            <a:lvl4pPr indent="0" lvl="3" marL="0" marR="0" rtl="0" algn="l">
              <a:spcBef>
                <a:spcPts val="0"/>
              </a:spcBef>
              <a:spcAft>
                <a:spcPts val="0"/>
              </a:spcAft>
              <a:buNone/>
              <a:defRPr sz="2400">
                <a:solidFill>
                  <a:schemeClr val="lt1"/>
                </a:solidFill>
                <a:latin typeface="Arial"/>
                <a:ea typeface="Arial"/>
                <a:cs typeface="Arial"/>
                <a:sym typeface="Arial"/>
              </a:defRPr>
            </a:lvl4pPr>
            <a:lvl5pPr indent="0" lvl="4" marL="0" marR="0" rtl="0" algn="l">
              <a:spcBef>
                <a:spcPts val="0"/>
              </a:spcBef>
              <a:spcAft>
                <a:spcPts val="0"/>
              </a:spcAft>
              <a:buNone/>
              <a:defRPr sz="2400">
                <a:solidFill>
                  <a:schemeClr val="lt1"/>
                </a:solidFill>
                <a:latin typeface="Arial"/>
                <a:ea typeface="Arial"/>
                <a:cs typeface="Arial"/>
                <a:sym typeface="Arial"/>
              </a:defRPr>
            </a:lvl5pPr>
            <a:lvl6pPr indent="0" lvl="5" marL="0" marR="0" rtl="0" algn="l">
              <a:spcBef>
                <a:spcPts val="0"/>
              </a:spcBef>
              <a:spcAft>
                <a:spcPts val="0"/>
              </a:spcAft>
              <a:buNone/>
              <a:defRPr sz="2400">
                <a:solidFill>
                  <a:schemeClr val="lt1"/>
                </a:solidFill>
                <a:latin typeface="Arial"/>
                <a:ea typeface="Arial"/>
                <a:cs typeface="Arial"/>
                <a:sym typeface="Arial"/>
              </a:defRPr>
            </a:lvl6pPr>
            <a:lvl7pPr indent="0" lvl="6" marL="0" marR="0" rtl="0" algn="l">
              <a:spcBef>
                <a:spcPts val="0"/>
              </a:spcBef>
              <a:spcAft>
                <a:spcPts val="0"/>
              </a:spcAft>
              <a:buNone/>
              <a:defRPr sz="2400">
                <a:solidFill>
                  <a:schemeClr val="lt1"/>
                </a:solidFill>
                <a:latin typeface="Arial"/>
                <a:ea typeface="Arial"/>
                <a:cs typeface="Arial"/>
                <a:sym typeface="Arial"/>
              </a:defRPr>
            </a:lvl7pPr>
            <a:lvl8pPr indent="0" lvl="7" marL="0" marR="0" rtl="0" algn="l">
              <a:spcBef>
                <a:spcPts val="0"/>
              </a:spcBef>
              <a:spcAft>
                <a:spcPts val="0"/>
              </a:spcAft>
              <a:buNone/>
              <a:defRPr sz="2400">
                <a:solidFill>
                  <a:schemeClr val="lt1"/>
                </a:solidFill>
                <a:latin typeface="Arial"/>
                <a:ea typeface="Arial"/>
                <a:cs typeface="Arial"/>
                <a:sym typeface="Arial"/>
              </a:defRPr>
            </a:lvl8pPr>
            <a:lvl9pPr indent="0" lvl="8" marL="0" marR="0" rtl="0" algn="l">
              <a:spcBef>
                <a:spcPts val="0"/>
              </a:spcBef>
              <a:spcAft>
                <a:spcPts val="0"/>
              </a:spcAft>
              <a:buNone/>
              <a:defRPr sz="24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0" name="Shape 50"/>
        <p:cNvGrpSpPr/>
        <p:nvPr/>
      </p:nvGrpSpPr>
      <p:grpSpPr>
        <a:xfrm>
          <a:off x="0" y="0"/>
          <a:ext cx="0" cy="0"/>
          <a:chOff x="0" y="0"/>
          <a:chExt cx="0" cy="0"/>
        </a:xfrm>
      </p:grpSpPr>
      <p:sp>
        <p:nvSpPr>
          <p:cNvPr id="51" name="Google Shape;51;p21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52" name="Google Shape;52;p210"/>
          <p:cNvSpPr txBox="1"/>
          <p:nvPr>
            <p:ph idx="1" type="body"/>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210"/>
          <p:cNvSpPr txBox="1"/>
          <p:nvPr>
            <p:ph idx="2" type="body"/>
          </p:nvPr>
        </p:nvSpPr>
        <p:spPr>
          <a:xfrm>
            <a:off x="46101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4" name="Shape 54"/>
        <p:cNvGrpSpPr/>
        <p:nvPr/>
      </p:nvGrpSpPr>
      <p:grpSpPr>
        <a:xfrm>
          <a:off x="0" y="0"/>
          <a:ext cx="0" cy="0"/>
          <a:chOff x="0" y="0"/>
          <a:chExt cx="0" cy="0"/>
        </a:xfrm>
      </p:grpSpPr>
      <p:sp>
        <p:nvSpPr>
          <p:cNvPr id="55" name="Google Shape;55;p21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1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58" name="Google Shape;58;p212"/>
          <p:cNvSpPr txBox="1"/>
          <p:nvPr>
            <p:ph idx="1" type="body"/>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560"/>
              </a:spcBef>
              <a:spcAft>
                <a:spcPts val="0"/>
              </a:spcAft>
              <a:buSzPts val="1400"/>
              <a:buNone/>
              <a:defRPr sz="2800"/>
            </a:lvl1pPr>
            <a:lvl2pPr indent="-327660" lvl="1" marL="914400" algn="l">
              <a:spcBef>
                <a:spcPts val="480"/>
              </a:spcBef>
              <a:spcAft>
                <a:spcPts val="0"/>
              </a:spcAft>
              <a:buSzPts val="1560"/>
              <a:buChar char="■"/>
              <a:defRPr sz="2400"/>
            </a:lvl2pPr>
            <a:lvl3pPr indent="-311150" lvl="2" marL="1371600" algn="l">
              <a:spcBef>
                <a:spcPts val="400"/>
              </a:spcBef>
              <a:spcAft>
                <a:spcPts val="0"/>
              </a:spcAft>
              <a:buSzPts val="1300"/>
              <a:buChar char="●"/>
              <a:defRPr sz="2000"/>
            </a:lvl3pPr>
            <a:lvl4pPr indent="-302894" lvl="3" marL="1828800" algn="l">
              <a:spcBef>
                <a:spcPts val="360"/>
              </a:spcBef>
              <a:spcAft>
                <a:spcPts val="0"/>
              </a:spcAft>
              <a:buSzPts val="1170"/>
              <a:buChar char="●"/>
              <a:defRPr sz="1800"/>
            </a:lvl4pPr>
            <a:lvl5pPr indent="-342900" lvl="4" marL="2286000" algn="l">
              <a:spcBef>
                <a:spcPts val="360"/>
              </a:spcBef>
              <a:spcAft>
                <a:spcPts val="0"/>
              </a:spcAft>
              <a:buSzPts val="1800"/>
              <a:buFont typeface="Arial"/>
              <a:buChar char="»"/>
              <a:defRPr sz="1800"/>
            </a:lvl5pPr>
            <a:lvl6pPr indent="-342900" lvl="5" marL="2743200" algn="l">
              <a:spcBef>
                <a:spcPts val="360"/>
              </a:spcBef>
              <a:spcAft>
                <a:spcPts val="0"/>
              </a:spcAft>
              <a:buSzPts val="1800"/>
              <a:buFont typeface="Arial"/>
              <a:buChar char="»"/>
              <a:defRPr sz="1800"/>
            </a:lvl6pPr>
            <a:lvl7pPr indent="-342900" lvl="6" marL="3200400" algn="l">
              <a:spcBef>
                <a:spcPts val="360"/>
              </a:spcBef>
              <a:spcAft>
                <a:spcPts val="0"/>
              </a:spcAft>
              <a:buSzPts val="1800"/>
              <a:buFont typeface="Arial"/>
              <a:buChar char="»"/>
              <a:defRPr sz="1800"/>
            </a:lvl7pPr>
            <a:lvl8pPr indent="-342900" lvl="7" marL="3657600" algn="l">
              <a:spcBef>
                <a:spcPts val="360"/>
              </a:spcBef>
              <a:spcAft>
                <a:spcPts val="0"/>
              </a:spcAft>
              <a:buSzPts val="1800"/>
              <a:buFont typeface="Arial"/>
              <a:buChar char="»"/>
              <a:defRPr sz="1800"/>
            </a:lvl8pPr>
            <a:lvl9pPr indent="-342900" lvl="8" marL="4114800" algn="l">
              <a:spcBef>
                <a:spcPts val="360"/>
              </a:spcBef>
              <a:spcAft>
                <a:spcPts val="0"/>
              </a:spcAft>
              <a:buSzPts val="1800"/>
              <a:buFont typeface="Arial"/>
              <a:buChar char="»"/>
              <a:defRPr sz="1800"/>
            </a:lvl9pPr>
          </a:lstStyle>
          <a:p/>
        </p:txBody>
      </p:sp>
      <p:sp>
        <p:nvSpPr>
          <p:cNvPr id="59" name="Google Shape;59;p212"/>
          <p:cNvSpPr txBox="1"/>
          <p:nvPr>
            <p:ph idx="2" type="body"/>
          </p:nvPr>
        </p:nvSpPr>
        <p:spPr>
          <a:xfrm>
            <a:off x="4610100" y="1828800"/>
            <a:ext cx="3848100" cy="4114800"/>
          </a:xfrm>
          <a:prstGeom prst="rect">
            <a:avLst/>
          </a:prstGeom>
          <a:noFill/>
          <a:ln>
            <a:noFill/>
          </a:ln>
        </p:spPr>
        <p:txBody>
          <a:bodyPr anchorCtr="0" anchor="t" bIns="44450" lIns="90475" spcFirstLastPara="1" rIns="90475" wrap="square" tIns="44450">
            <a:noAutofit/>
          </a:bodyPr>
          <a:lstStyle>
            <a:lvl1pPr indent="-228600" lvl="0" marL="457200" algn="l">
              <a:spcBef>
                <a:spcPts val="560"/>
              </a:spcBef>
              <a:spcAft>
                <a:spcPts val="0"/>
              </a:spcAft>
              <a:buSzPts val="1400"/>
              <a:buNone/>
              <a:defRPr sz="2800"/>
            </a:lvl1pPr>
            <a:lvl2pPr indent="-327660" lvl="1" marL="914400" algn="l">
              <a:spcBef>
                <a:spcPts val="480"/>
              </a:spcBef>
              <a:spcAft>
                <a:spcPts val="0"/>
              </a:spcAft>
              <a:buSzPts val="1560"/>
              <a:buChar char="■"/>
              <a:defRPr sz="2400"/>
            </a:lvl2pPr>
            <a:lvl3pPr indent="-311150" lvl="2" marL="1371600" algn="l">
              <a:spcBef>
                <a:spcPts val="400"/>
              </a:spcBef>
              <a:spcAft>
                <a:spcPts val="0"/>
              </a:spcAft>
              <a:buSzPts val="1300"/>
              <a:buChar char="●"/>
              <a:defRPr sz="2000"/>
            </a:lvl3pPr>
            <a:lvl4pPr indent="-302894" lvl="3" marL="1828800" algn="l">
              <a:spcBef>
                <a:spcPts val="360"/>
              </a:spcBef>
              <a:spcAft>
                <a:spcPts val="0"/>
              </a:spcAft>
              <a:buSzPts val="1170"/>
              <a:buChar char="●"/>
              <a:defRPr sz="1800"/>
            </a:lvl4pPr>
            <a:lvl5pPr indent="-342900" lvl="4" marL="2286000" algn="l">
              <a:spcBef>
                <a:spcPts val="360"/>
              </a:spcBef>
              <a:spcAft>
                <a:spcPts val="0"/>
              </a:spcAft>
              <a:buSzPts val="1800"/>
              <a:buFont typeface="Arial"/>
              <a:buChar char="»"/>
              <a:defRPr sz="1800"/>
            </a:lvl5pPr>
            <a:lvl6pPr indent="-342900" lvl="5" marL="2743200" algn="l">
              <a:spcBef>
                <a:spcPts val="360"/>
              </a:spcBef>
              <a:spcAft>
                <a:spcPts val="0"/>
              </a:spcAft>
              <a:buSzPts val="1800"/>
              <a:buFont typeface="Arial"/>
              <a:buChar char="»"/>
              <a:defRPr sz="1800"/>
            </a:lvl6pPr>
            <a:lvl7pPr indent="-342900" lvl="6" marL="3200400" algn="l">
              <a:spcBef>
                <a:spcPts val="360"/>
              </a:spcBef>
              <a:spcAft>
                <a:spcPts val="0"/>
              </a:spcAft>
              <a:buSzPts val="1800"/>
              <a:buFont typeface="Arial"/>
              <a:buChar char="»"/>
              <a:defRPr sz="1800"/>
            </a:lvl7pPr>
            <a:lvl8pPr indent="-342900" lvl="7" marL="3657600" algn="l">
              <a:spcBef>
                <a:spcPts val="360"/>
              </a:spcBef>
              <a:spcAft>
                <a:spcPts val="0"/>
              </a:spcAft>
              <a:buSzPts val="1800"/>
              <a:buFont typeface="Arial"/>
              <a:buChar char="»"/>
              <a:defRPr sz="1800"/>
            </a:lvl8pPr>
            <a:lvl9pPr indent="-342900" lvl="8" marL="4114800" algn="l">
              <a:spcBef>
                <a:spcPts val="360"/>
              </a:spcBef>
              <a:spcAft>
                <a:spcPts val="0"/>
              </a:spcAft>
              <a:buSzPts val="1800"/>
              <a:buFont typeface="Arial"/>
              <a:buChar char="»"/>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60" name="Shape 60"/>
        <p:cNvGrpSpPr/>
        <p:nvPr/>
      </p:nvGrpSpPr>
      <p:grpSpPr>
        <a:xfrm>
          <a:off x="0" y="0"/>
          <a:ext cx="0" cy="0"/>
          <a:chOff x="0" y="0"/>
          <a:chExt cx="0" cy="0"/>
        </a:xfrm>
      </p:grpSpPr>
      <p:sp>
        <p:nvSpPr>
          <p:cNvPr id="61" name="Google Shape;61;p21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algn="ctr">
              <a:lnSpc>
                <a:spcPct val="95000"/>
              </a:lnSpc>
              <a:spcBef>
                <a:spcPts val="0"/>
              </a:spcBef>
              <a:spcAft>
                <a:spcPts val="0"/>
              </a:spcAft>
              <a:buSzPts val="1400"/>
              <a:buNone/>
              <a:defRPr/>
            </a:lvl1pPr>
            <a:lvl2pPr lvl="1" algn="ctr">
              <a:lnSpc>
                <a:spcPct val="95000"/>
              </a:lnSpc>
              <a:spcBef>
                <a:spcPts val="0"/>
              </a:spcBef>
              <a:spcAft>
                <a:spcPts val="0"/>
              </a:spcAft>
              <a:buSzPts val="1400"/>
              <a:buNone/>
              <a:defRPr/>
            </a:lvl2pPr>
            <a:lvl3pPr lvl="2" algn="ctr">
              <a:lnSpc>
                <a:spcPct val="95000"/>
              </a:lnSpc>
              <a:spcBef>
                <a:spcPts val="0"/>
              </a:spcBef>
              <a:spcAft>
                <a:spcPts val="0"/>
              </a:spcAft>
              <a:buSzPts val="1400"/>
              <a:buNone/>
              <a:defRPr/>
            </a:lvl3pPr>
            <a:lvl4pPr lvl="3" algn="ctr">
              <a:lnSpc>
                <a:spcPct val="95000"/>
              </a:lnSpc>
              <a:spcBef>
                <a:spcPts val="0"/>
              </a:spcBef>
              <a:spcAft>
                <a:spcPts val="0"/>
              </a:spcAft>
              <a:buSzPts val="1400"/>
              <a:buNone/>
              <a:defRPr/>
            </a:lvl4pPr>
            <a:lvl5pPr lvl="4" algn="ctr">
              <a:lnSpc>
                <a:spcPct val="95000"/>
              </a:lnSpc>
              <a:spcBef>
                <a:spcPts val="0"/>
              </a:spcBef>
              <a:spcAft>
                <a:spcPts val="0"/>
              </a:spcAft>
              <a:buSzPts val="1400"/>
              <a:buNone/>
              <a:defRPr/>
            </a:lvl5pPr>
            <a:lvl6pPr lvl="5" algn="ctr">
              <a:lnSpc>
                <a:spcPct val="95000"/>
              </a:lnSpc>
              <a:spcBef>
                <a:spcPts val="0"/>
              </a:spcBef>
              <a:spcAft>
                <a:spcPts val="0"/>
              </a:spcAft>
              <a:buSzPts val="1400"/>
              <a:buNone/>
              <a:defRPr/>
            </a:lvl6pPr>
            <a:lvl7pPr lvl="6" algn="ctr">
              <a:lnSpc>
                <a:spcPct val="95000"/>
              </a:lnSpc>
              <a:spcBef>
                <a:spcPts val="0"/>
              </a:spcBef>
              <a:spcAft>
                <a:spcPts val="0"/>
              </a:spcAft>
              <a:buSzPts val="1400"/>
              <a:buNone/>
              <a:defRPr/>
            </a:lvl7pPr>
            <a:lvl8pPr lvl="7" algn="ctr">
              <a:lnSpc>
                <a:spcPct val="95000"/>
              </a:lnSpc>
              <a:spcBef>
                <a:spcPts val="0"/>
              </a:spcBef>
              <a:spcAft>
                <a:spcPts val="0"/>
              </a:spcAft>
              <a:buSzPts val="1400"/>
              <a:buNone/>
              <a:defRPr/>
            </a:lvl8pPr>
            <a:lvl9pPr lvl="8" algn="ctr">
              <a:lnSpc>
                <a:spcPct val="95000"/>
              </a:lnSpc>
              <a:spcBef>
                <a:spcPts val="0"/>
              </a:spcBef>
              <a:spcAft>
                <a:spcPts val="0"/>
              </a:spcAft>
              <a:buSzPts val="1400"/>
              <a:buNone/>
              <a:defRPr/>
            </a:lvl9pPr>
          </a:lstStyle>
          <a:p/>
        </p:txBody>
      </p:sp>
      <p:sp>
        <p:nvSpPr>
          <p:cNvPr id="62" name="Google Shape;62;p213"/>
          <p:cNvSpPr txBox="1"/>
          <p:nvPr>
            <p:ph idx="1" type="body"/>
          </p:nvPr>
        </p:nvSpPr>
        <p:spPr>
          <a:xfrm>
            <a:off x="609600" y="1828800"/>
            <a:ext cx="3848100" cy="19812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213"/>
          <p:cNvSpPr txBox="1"/>
          <p:nvPr>
            <p:ph idx="2" type="body"/>
          </p:nvPr>
        </p:nvSpPr>
        <p:spPr>
          <a:xfrm>
            <a:off x="4610100" y="1828800"/>
            <a:ext cx="3848100" cy="19812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213"/>
          <p:cNvSpPr txBox="1"/>
          <p:nvPr>
            <p:ph idx="3" type="body"/>
          </p:nvPr>
        </p:nvSpPr>
        <p:spPr>
          <a:xfrm>
            <a:off x="609600" y="3962400"/>
            <a:ext cx="3848100" cy="19812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 name="Google Shape;65;p213"/>
          <p:cNvSpPr txBox="1"/>
          <p:nvPr>
            <p:ph idx="4" type="body"/>
          </p:nvPr>
        </p:nvSpPr>
        <p:spPr>
          <a:xfrm>
            <a:off x="4610100" y="3962400"/>
            <a:ext cx="3848100" cy="1981200"/>
          </a:xfrm>
          <a:prstGeom prst="rect">
            <a:avLst/>
          </a:prstGeom>
          <a:noFill/>
          <a:ln>
            <a:noFill/>
          </a:ln>
        </p:spPr>
        <p:txBody>
          <a:bodyPr anchorCtr="0" anchor="t" bIns="44450" lIns="90475" spcFirstLastPara="1" rIns="90475" wrap="square" tIns="44450">
            <a:noAutofit/>
          </a:bodyPr>
          <a:lstStyle>
            <a:lvl1pPr indent="-228600" lvl="0" marL="457200" algn="l">
              <a:spcBef>
                <a:spcPts val="360"/>
              </a:spcBef>
              <a:spcAft>
                <a:spcPts val="0"/>
              </a:spcAft>
              <a:buSzPts val="1400"/>
              <a:buNone/>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 name="Shape 27"/>
        <p:cNvGrpSpPr/>
        <p:nvPr/>
      </p:nvGrpSpPr>
      <p:grpSpPr>
        <a:xfrm>
          <a:off x="0" y="0"/>
          <a:ext cx="0" cy="0"/>
          <a:chOff x="0" y="0"/>
          <a:chExt cx="0" cy="0"/>
        </a:xfrm>
      </p:grpSpPr>
      <p:sp>
        <p:nvSpPr>
          <p:cNvPr id="28" name="Google Shape;28;p20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1pPr>
            <a:lvl2pPr lvl="1"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2pPr>
            <a:lvl3pPr lvl="2"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3pPr>
            <a:lvl4pPr lvl="3"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4pPr>
            <a:lvl5pPr lvl="4"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5pPr>
            <a:lvl6pPr lvl="5"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6pPr>
            <a:lvl7pPr lvl="6"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7pPr>
            <a:lvl8pPr lvl="7"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8pPr>
            <a:lvl9pPr lvl="8"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9pPr>
          </a:lstStyle>
          <a:p/>
        </p:txBody>
      </p:sp>
      <p:sp>
        <p:nvSpPr>
          <p:cNvPr id="29" name="Google Shape;29;p202"/>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lvl1pPr indent="-228600" lvl="0" marL="457200" marR="0" rtl="0" algn="l">
              <a:spcBef>
                <a:spcPts val="640"/>
              </a:spcBef>
              <a:spcAft>
                <a:spcPts val="0"/>
              </a:spcAft>
              <a:buSzPts val="1400"/>
              <a:buNone/>
              <a:defRPr b="0" i="0" sz="3200" u="none" cap="none" strike="noStrike">
                <a:solidFill>
                  <a:schemeClr val="lt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lt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lt1"/>
                </a:solidFill>
                <a:latin typeface="Arial"/>
                <a:ea typeface="Arial"/>
                <a:cs typeface="Arial"/>
                <a:sym typeface="Arial"/>
              </a:defRPr>
            </a:lvl3pPr>
            <a:lvl4pPr indent="-311150" lvl="3" marL="1828800" marR="0" rtl="0" algn="l">
              <a:spcBef>
                <a:spcPts val="400"/>
              </a:spcBef>
              <a:spcAft>
                <a:spcPts val="0"/>
              </a:spcAft>
              <a:buClr>
                <a:schemeClr val="accent1"/>
              </a:buClr>
              <a:buSzPts val="13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30" name="Google Shape;30;p202"/>
          <p:cNvSpPr/>
          <p:nvPr/>
        </p:nvSpPr>
        <p:spPr>
          <a:xfrm>
            <a:off x="0" y="1428750"/>
            <a:ext cx="9132888" cy="73025"/>
          </a:xfrm>
          <a:prstGeom prst="rect">
            <a:avLst/>
          </a:prstGeom>
          <a:solidFill>
            <a:schemeClr val="hlink"/>
          </a:solidFill>
          <a:ln>
            <a:noFill/>
          </a:ln>
          <a:effectLst>
            <a:outerShdw rotWithShape="0" algn="ctr" dir="567739" dist="77251">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31" name="Google Shape;31;p202"/>
          <p:cNvSpPr/>
          <p:nvPr/>
        </p:nvSpPr>
        <p:spPr>
          <a:xfrm>
            <a:off x="0" y="1543050"/>
            <a:ext cx="9132888" cy="38100"/>
          </a:xfrm>
          <a:prstGeom prst="rect">
            <a:avLst/>
          </a:prstGeom>
          <a:solidFill>
            <a:srgbClr val="D989B8"/>
          </a:solidFill>
          <a:ln>
            <a:noFill/>
          </a:ln>
          <a:effectLst>
            <a:outerShdw rotWithShape="0" algn="ctr" dir="1106097" dist="80322">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32" name="Google Shape;32;p202"/>
          <p:cNvSpPr/>
          <p:nvPr/>
        </p:nvSpPr>
        <p:spPr>
          <a:xfrm>
            <a:off x="1152525" y="6378575"/>
            <a:ext cx="855663" cy="3937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i="0" lang="en-US" sz="2000" u="none" cap="none" strike="noStrike">
                <a:solidFill>
                  <a:schemeClr val="lt1"/>
                </a:solidFill>
                <a:latin typeface="Arial"/>
                <a:ea typeface="Arial"/>
                <a:cs typeface="Arial"/>
                <a:sym typeface="Arial"/>
              </a:rPr>
              <a:t>8 - </a:t>
            </a:r>
            <a:fld id="{00000000-1234-1234-1234-123412341234}" type="slidenum">
              <a:rPr b="0" i="0" lang="en-US" sz="2000" u="none" cap="none" strike="noStrike">
                <a:solidFill>
                  <a:schemeClr val="lt1"/>
                </a:solidFill>
                <a:latin typeface="Arial"/>
                <a:ea typeface="Arial"/>
                <a:cs typeface="Arial"/>
                <a:sym typeface="Arial"/>
              </a:rPr>
              <a:t>‹#›</a:t>
            </a:fld>
            <a:endParaRPr b="0" i="0" sz="2000" u="none" cap="none" strike="noStrike">
              <a:solidFill>
                <a:schemeClr val="lt1"/>
              </a:solidFill>
              <a:latin typeface="Arial"/>
              <a:ea typeface="Arial"/>
              <a:cs typeface="Arial"/>
              <a:sym typeface="Arial"/>
            </a:endParaRPr>
          </a:p>
        </p:txBody>
      </p:sp>
      <p:sp>
        <p:nvSpPr>
          <p:cNvPr id="33" name="Google Shape;33;p202"/>
          <p:cNvSpPr/>
          <p:nvPr/>
        </p:nvSpPr>
        <p:spPr>
          <a:xfrm>
            <a:off x="79375" y="1146175"/>
            <a:ext cx="1978025"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i="0" lang="en-US" sz="1000" u="none" cap="none" strike="noStrike">
                <a:solidFill>
                  <a:schemeClr val="lt1"/>
                </a:solidFill>
                <a:latin typeface="Arial"/>
                <a:ea typeface="Arial"/>
                <a:cs typeface="Arial"/>
                <a:sym typeface="Arial"/>
              </a:rPr>
              <a:t>© 2003 Pearson Prentice Hall</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4" name="Shape 94"/>
        <p:cNvGrpSpPr/>
        <p:nvPr/>
      </p:nvGrpSpPr>
      <p:grpSpPr>
        <a:xfrm>
          <a:off x="0" y="0"/>
          <a:ext cx="0" cy="0"/>
          <a:chOff x="0" y="0"/>
          <a:chExt cx="0" cy="0"/>
        </a:xfrm>
      </p:grpSpPr>
      <p:sp>
        <p:nvSpPr>
          <p:cNvPr id="95" name="Google Shape;95;p20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1pPr>
            <a:lvl2pPr lvl="1"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2pPr>
            <a:lvl3pPr lvl="2"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3pPr>
            <a:lvl4pPr lvl="3"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4pPr>
            <a:lvl5pPr lvl="4"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5pPr>
            <a:lvl6pPr lvl="5"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6pPr>
            <a:lvl7pPr lvl="6"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7pPr>
            <a:lvl8pPr lvl="7"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8pPr>
            <a:lvl9pPr lvl="8"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9pPr>
          </a:lstStyle>
          <a:p/>
        </p:txBody>
      </p:sp>
      <p:sp>
        <p:nvSpPr>
          <p:cNvPr id="96" name="Google Shape;96;p205"/>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lvl1pPr indent="-228600" lvl="0" marL="457200" marR="0" rtl="0" algn="l">
              <a:spcBef>
                <a:spcPts val="640"/>
              </a:spcBef>
              <a:spcAft>
                <a:spcPts val="0"/>
              </a:spcAft>
              <a:buSzPts val="1400"/>
              <a:buNone/>
              <a:defRPr b="0" i="0" sz="3200" u="none" cap="none" strike="noStrike">
                <a:solidFill>
                  <a:schemeClr val="lt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lt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lt1"/>
                </a:solidFill>
                <a:latin typeface="Arial"/>
                <a:ea typeface="Arial"/>
                <a:cs typeface="Arial"/>
                <a:sym typeface="Arial"/>
              </a:defRPr>
            </a:lvl3pPr>
            <a:lvl4pPr indent="-311150" lvl="3" marL="1828800" marR="0" rtl="0" algn="l">
              <a:spcBef>
                <a:spcPts val="400"/>
              </a:spcBef>
              <a:spcAft>
                <a:spcPts val="0"/>
              </a:spcAft>
              <a:buClr>
                <a:schemeClr val="accent1"/>
              </a:buClr>
              <a:buSzPts val="13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97" name="Google Shape;97;p205"/>
          <p:cNvSpPr/>
          <p:nvPr/>
        </p:nvSpPr>
        <p:spPr>
          <a:xfrm>
            <a:off x="0" y="1428750"/>
            <a:ext cx="9132888" cy="73025"/>
          </a:xfrm>
          <a:prstGeom prst="rect">
            <a:avLst/>
          </a:prstGeom>
          <a:solidFill>
            <a:schemeClr val="hlink"/>
          </a:solidFill>
          <a:ln>
            <a:noFill/>
          </a:ln>
          <a:effectLst>
            <a:outerShdw rotWithShape="0" algn="ctr" dir="567739" dist="77251">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8" name="Google Shape;98;p205"/>
          <p:cNvSpPr/>
          <p:nvPr/>
        </p:nvSpPr>
        <p:spPr>
          <a:xfrm>
            <a:off x="0" y="1543050"/>
            <a:ext cx="9132888" cy="38100"/>
          </a:xfrm>
          <a:prstGeom prst="rect">
            <a:avLst/>
          </a:prstGeom>
          <a:solidFill>
            <a:srgbClr val="D989B8"/>
          </a:solidFill>
          <a:ln>
            <a:noFill/>
          </a:ln>
          <a:effectLst>
            <a:outerShdw rotWithShape="0" algn="ctr" dir="1106097" dist="80322">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9" name="Google Shape;99;p205"/>
          <p:cNvSpPr/>
          <p:nvPr/>
        </p:nvSpPr>
        <p:spPr>
          <a:xfrm>
            <a:off x="1152525" y="6378575"/>
            <a:ext cx="855663" cy="3937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8 - </a:t>
            </a:r>
            <a:fld id="{00000000-1234-1234-1234-123412341234}" type="slidenum">
              <a:rPr lang="en-US" sz="2000">
                <a:solidFill>
                  <a:schemeClr val="lt1"/>
                </a:solidFill>
                <a:latin typeface="Arial"/>
                <a:ea typeface="Arial"/>
                <a:cs typeface="Arial"/>
                <a:sym typeface="Arial"/>
              </a:rPr>
              <a:t>‹#›</a:t>
            </a:fld>
            <a:endParaRPr sz="2000">
              <a:solidFill>
                <a:schemeClr val="lt1"/>
              </a:solidFill>
              <a:latin typeface="Arial"/>
              <a:ea typeface="Arial"/>
              <a:cs typeface="Arial"/>
              <a:sym typeface="Arial"/>
            </a:endParaRPr>
          </a:p>
        </p:txBody>
      </p:sp>
      <p:sp>
        <p:nvSpPr>
          <p:cNvPr id="100" name="Google Shape;100;p205"/>
          <p:cNvSpPr/>
          <p:nvPr/>
        </p:nvSpPr>
        <p:spPr>
          <a:xfrm>
            <a:off x="79375" y="1146175"/>
            <a:ext cx="1978025"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 2003 Pearson Prentice Hall</a:t>
            </a:r>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4" name="Shape 104"/>
        <p:cNvGrpSpPr/>
        <p:nvPr/>
      </p:nvGrpSpPr>
      <p:grpSpPr>
        <a:xfrm>
          <a:off x="0" y="0"/>
          <a:ext cx="0" cy="0"/>
          <a:chOff x="0" y="0"/>
          <a:chExt cx="0" cy="0"/>
        </a:xfrm>
      </p:grpSpPr>
      <p:sp>
        <p:nvSpPr>
          <p:cNvPr id="105" name="Google Shape;105;p21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lvl1pPr lvl="0"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1pPr>
            <a:lvl2pPr lvl="1"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2pPr>
            <a:lvl3pPr lvl="2"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3pPr>
            <a:lvl4pPr lvl="3"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4pPr>
            <a:lvl5pPr lvl="4"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5pPr>
            <a:lvl6pPr lvl="5"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6pPr>
            <a:lvl7pPr lvl="6"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7pPr>
            <a:lvl8pPr lvl="7"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8pPr>
            <a:lvl9pPr lvl="8" marR="0" rtl="0" algn="ctr">
              <a:lnSpc>
                <a:spcPct val="95000"/>
              </a:lnSpc>
              <a:spcBef>
                <a:spcPts val="0"/>
              </a:spcBef>
              <a:spcAft>
                <a:spcPts val="0"/>
              </a:spcAft>
              <a:buSzPts val="1400"/>
              <a:buNone/>
              <a:defRPr b="1" i="0" sz="4400" u="none" cap="none" strike="noStrike">
                <a:solidFill>
                  <a:schemeClr val="lt1"/>
                </a:solidFill>
                <a:latin typeface="Book Antiqua"/>
                <a:ea typeface="Book Antiqua"/>
                <a:cs typeface="Book Antiqua"/>
                <a:sym typeface="Book Antiqua"/>
              </a:defRPr>
            </a:lvl9pPr>
          </a:lstStyle>
          <a:p/>
        </p:txBody>
      </p:sp>
      <p:sp>
        <p:nvSpPr>
          <p:cNvPr id="106" name="Google Shape;106;p215"/>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lvl1pPr indent="-228600" lvl="0" marL="457200" marR="0" rtl="0" algn="l">
              <a:spcBef>
                <a:spcPts val="640"/>
              </a:spcBef>
              <a:spcAft>
                <a:spcPts val="0"/>
              </a:spcAft>
              <a:buSzPts val="1400"/>
              <a:buNone/>
              <a:defRPr b="0" i="0" sz="3200" u="none" cap="none" strike="noStrike">
                <a:solidFill>
                  <a:schemeClr val="lt1"/>
                </a:solidFill>
                <a:latin typeface="Arial"/>
                <a:ea typeface="Arial"/>
                <a:cs typeface="Arial"/>
                <a:sym typeface="Arial"/>
              </a:defRPr>
            </a:lvl1pPr>
            <a:lvl2pPr indent="-344169" lvl="1" marL="914400" marR="0" rtl="0" algn="l">
              <a:spcBef>
                <a:spcPts val="560"/>
              </a:spcBef>
              <a:spcAft>
                <a:spcPts val="0"/>
              </a:spcAft>
              <a:buClr>
                <a:schemeClr val="hlink"/>
              </a:buClr>
              <a:buSzPts val="1820"/>
              <a:buFont typeface="Noto Sans Symbols"/>
              <a:buChar char="■"/>
              <a:defRPr b="0" i="0" sz="2800" u="none" cap="none" strike="noStrike">
                <a:solidFill>
                  <a:schemeClr val="lt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lt1"/>
                </a:solidFill>
                <a:latin typeface="Arial"/>
                <a:ea typeface="Arial"/>
                <a:cs typeface="Arial"/>
                <a:sym typeface="Arial"/>
              </a:defRPr>
            </a:lvl3pPr>
            <a:lvl4pPr indent="-311150" lvl="3" marL="1828800" marR="0" rtl="0" algn="l">
              <a:spcBef>
                <a:spcPts val="400"/>
              </a:spcBef>
              <a:spcAft>
                <a:spcPts val="0"/>
              </a:spcAft>
              <a:buClr>
                <a:schemeClr val="accent1"/>
              </a:buClr>
              <a:buSzPts val="13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folHlink"/>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07" name="Google Shape;107;p215"/>
          <p:cNvSpPr/>
          <p:nvPr/>
        </p:nvSpPr>
        <p:spPr>
          <a:xfrm>
            <a:off x="0" y="1428750"/>
            <a:ext cx="9132888" cy="73025"/>
          </a:xfrm>
          <a:prstGeom prst="rect">
            <a:avLst/>
          </a:prstGeom>
          <a:solidFill>
            <a:schemeClr val="hlink"/>
          </a:solidFill>
          <a:ln>
            <a:noFill/>
          </a:ln>
          <a:effectLst>
            <a:outerShdw rotWithShape="0" algn="ctr" dir="567739" dist="77251">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8" name="Google Shape;108;p215"/>
          <p:cNvSpPr/>
          <p:nvPr/>
        </p:nvSpPr>
        <p:spPr>
          <a:xfrm>
            <a:off x="0" y="1543050"/>
            <a:ext cx="9132888" cy="38100"/>
          </a:xfrm>
          <a:prstGeom prst="rect">
            <a:avLst/>
          </a:prstGeom>
          <a:solidFill>
            <a:srgbClr val="D989B8"/>
          </a:solidFill>
          <a:ln>
            <a:noFill/>
          </a:ln>
          <a:effectLst>
            <a:outerShdw rotWithShape="0" algn="ctr" dir="1106097" dist="80322">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9" name="Google Shape;109;p215"/>
          <p:cNvSpPr/>
          <p:nvPr/>
        </p:nvSpPr>
        <p:spPr>
          <a:xfrm>
            <a:off x="1152525" y="6378575"/>
            <a:ext cx="855663" cy="3937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8 - </a:t>
            </a:r>
            <a:fld id="{00000000-1234-1234-1234-123412341234}" type="slidenum">
              <a:rPr lang="en-US" sz="2000">
                <a:solidFill>
                  <a:schemeClr val="lt1"/>
                </a:solidFill>
                <a:latin typeface="Arial"/>
                <a:ea typeface="Arial"/>
                <a:cs typeface="Arial"/>
                <a:sym typeface="Arial"/>
              </a:rPr>
              <a:t>‹#›</a:t>
            </a:fld>
            <a:endParaRPr sz="2000">
              <a:solidFill>
                <a:schemeClr val="lt1"/>
              </a:solidFill>
              <a:latin typeface="Arial"/>
              <a:ea typeface="Arial"/>
              <a:cs typeface="Arial"/>
              <a:sym typeface="Arial"/>
            </a:endParaRPr>
          </a:p>
        </p:txBody>
      </p:sp>
      <p:sp>
        <p:nvSpPr>
          <p:cNvPr id="110" name="Google Shape;110;p215"/>
          <p:cNvSpPr/>
          <p:nvPr/>
        </p:nvSpPr>
        <p:spPr>
          <a:xfrm>
            <a:off x="79375" y="1146175"/>
            <a:ext cx="1978025"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 2003 Pearson Prentice Hall</a:t>
            </a:r>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vmlDrawing" Target="../drawings/vmlDrawing45.vml"/><Relationship Id="rId4" Type="http://schemas.openxmlformats.org/officeDocument/2006/relationships/oleObject" Target="../embeddings/oleObject58.bin"/><Relationship Id="rId9" Type="http://schemas.openxmlformats.org/officeDocument/2006/relationships/image" Target="../media/image34.png"/><Relationship Id="rId5" Type="http://schemas.openxmlformats.org/officeDocument/2006/relationships/oleObject" Target="../embeddings/oleObject58.bin"/><Relationship Id="rId6" Type="http://schemas.openxmlformats.org/officeDocument/2006/relationships/image" Target="../media/image39.png"/><Relationship Id="rId7" Type="http://schemas.openxmlformats.org/officeDocument/2006/relationships/oleObject" Target="../embeddings/oleObject59.bin"/><Relationship Id="rId8" Type="http://schemas.openxmlformats.org/officeDocument/2006/relationships/oleObject" Target="../embeddings/oleObject59.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vmlDrawing" Target="../drawings/vmlDrawing46.vml"/><Relationship Id="rId4" Type="http://schemas.openxmlformats.org/officeDocument/2006/relationships/oleObject" Target="../embeddings/oleObject60.bin"/><Relationship Id="rId5" Type="http://schemas.openxmlformats.org/officeDocument/2006/relationships/oleObject" Target="../embeddings/oleObject60.bin"/><Relationship Id="rId6" Type="http://schemas.openxmlformats.org/officeDocument/2006/relationships/image" Target="../media/image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vmlDrawing" Target="../drawings/vmlDrawing47.vml"/><Relationship Id="rId4" Type="http://schemas.openxmlformats.org/officeDocument/2006/relationships/oleObject" Target="../embeddings/oleObject61.bin"/><Relationship Id="rId5" Type="http://schemas.openxmlformats.org/officeDocument/2006/relationships/oleObject" Target="../embeddings/oleObject61.bin"/><Relationship Id="rId6"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vmlDrawing" Target="../drawings/vmlDrawing48.vml"/><Relationship Id="rId4" Type="http://schemas.openxmlformats.org/officeDocument/2006/relationships/oleObject" Target="../embeddings/oleObject62.bin"/><Relationship Id="rId9" Type="http://schemas.openxmlformats.org/officeDocument/2006/relationships/image" Target="../media/image35.png"/><Relationship Id="rId5" Type="http://schemas.openxmlformats.org/officeDocument/2006/relationships/oleObject" Target="../embeddings/oleObject62.bin"/><Relationship Id="rId6" Type="http://schemas.openxmlformats.org/officeDocument/2006/relationships/image" Target="../media/image42.png"/><Relationship Id="rId7" Type="http://schemas.openxmlformats.org/officeDocument/2006/relationships/oleObject" Target="../embeddings/oleObject63.bin"/><Relationship Id="rId8" Type="http://schemas.openxmlformats.org/officeDocument/2006/relationships/oleObject" Target="../embeddings/oleObject63.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vmlDrawing" Target="../drawings/vmlDrawing49.vml"/><Relationship Id="rId4" Type="http://schemas.openxmlformats.org/officeDocument/2006/relationships/oleObject" Target="../embeddings/oleObject64.bin"/><Relationship Id="rId9" Type="http://schemas.openxmlformats.org/officeDocument/2006/relationships/image" Target="../media/image35.png"/><Relationship Id="rId5" Type="http://schemas.openxmlformats.org/officeDocument/2006/relationships/oleObject" Target="../embeddings/oleObject64.bin"/><Relationship Id="rId6" Type="http://schemas.openxmlformats.org/officeDocument/2006/relationships/image" Target="../media/image42.png"/><Relationship Id="rId7" Type="http://schemas.openxmlformats.org/officeDocument/2006/relationships/oleObject" Target="../embeddings/oleObject65.bin"/><Relationship Id="rId8" Type="http://schemas.openxmlformats.org/officeDocument/2006/relationships/oleObject" Target="../embeddings/oleObject65.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vmlDrawing" Target="../drawings/vmlDrawing50.vml"/><Relationship Id="rId4" Type="http://schemas.openxmlformats.org/officeDocument/2006/relationships/oleObject" Target="../embeddings/oleObject66.bin"/><Relationship Id="rId9" Type="http://schemas.openxmlformats.org/officeDocument/2006/relationships/image" Target="../media/image35.png"/><Relationship Id="rId5" Type="http://schemas.openxmlformats.org/officeDocument/2006/relationships/oleObject" Target="../embeddings/oleObject66.bin"/><Relationship Id="rId6" Type="http://schemas.openxmlformats.org/officeDocument/2006/relationships/image" Target="../media/image42.png"/><Relationship Id="rId7" Type="http://schemas.openxmlformats.org/officeDocument/2006/relationships/oleObject" Target="../embeddings/oleObject67.bin"/><Relationship Id="rId8" Type="http://schemas.openxmlformats.org/officeDocument/2006/relationships/oleObject" Target="../embeddings/oleObject67.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vmlDrawing" Target="../drawings/vmlDrawing5.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vmlDrawing" Target="../drawings/vmlDrawing51.vml"/><Relationship Id="rId4" Type="http://schemas.openxmlformats.org/officeDocument/2006/relationships/oleObject" Target="../embeddings/oleObject68.bin"/><Relationship Id="rId5" Type="http://schemas.openxmlformats.org/officeDocument/2006/relationships/oleObject" Target="../embeddings/oleObject68.bin"/><Relationship Id="rId6"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vmlDrawing" Target="../drawings/vmlDrawing52.vml"/><Relationship Id="rId4" Type="http://schemas.openxmlformats.org/officeDocument/2006/relationships/oleObject" Target="../embeddings/oleObject69.bin"/><Relationship Id="rId9" Type="http://schemas.openxmlformats.org/officeDocument/2006/relationships/image" Target="../media/image55.png"/><Relationship Id="rId5" Type="http://schemas.openxmlformats.org/officeDocument/2006/relationships/oleObject" Target="../embeddings/oleObject69.bin"/><Relationship Id="rId6" Type="http://schemas.openxmlformats.org/officeDocument/2006/relationships/image" Target="../media/image41.png"/><Relationship Id="rId7" Type="http://schemas.openxmlformats.org/officeDocument/2006/relationships/oleObject" Target="../embeddings/oleObject70.bin"/><Relationship Id="rId8" Type="http://schemas.openxmlformats.org/officeDocument/2006/relationships/oleObject" Target="../embeddings/oleObject70.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vmlDrawing" Target="../drawings/vmlDrawing53.vml"/><Relationship Id="rId4" Type="http://schemas.openxmlformats.org/officeDocument/2006/relationships/oleObject" Target="../embeddings/oleObject71.bin"/><Relationship Id="rId9" Type="http://schemas.openxmlformats.org/officeDocument/2006/relationships/image" Target="../media/image55.png"/><Relationship Id="rId5" Type="http://schemas.openxmlformats.org/officeDocument/2006/relationships/oleObject" Target="../embeddings/oleObject71.bin"/><Relationship Id="rId6" Type="http://schemas.openxmlformats.org/officeDocument/2006/relationships/image" Target="../media/image41.png"/><Relationship Id="rId7" Type="http://schemas.openxmlformats.org/officeDocument/2006/relationships/oleObject" Target="../embeddings/oleObject72.bin"/><Relationship Id="rId8" Type="http://schemas.openxmlformats.org/officeDocument/2006/relationships/oleObject" Target="../embeddings/oleObject72.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hyperlink" Target="https://www.statisticshowto.com/sample/" TargetMode="External"/><Relationship Id="rId4" Type="http://schemas.openxmlformats.org/officeDocument/2006/relationships/hyperlink" Target="https://www.statisticshowto.com/mean" TargetMode="External"/><Relationship Id="rId5" Type="http://schemas.openxmlformats.org/officeDocument/2006/relationships/hyperlink" Target="https://www.statisticshowto.com/probability-and-statistics/standard-deviation/" TargetMode="External"/><Relationship Id="rId6" Type="http://schemas.openxmlformats.org/officeDocument/2006/relationships/image" Target="../media/image5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vmlDrawing" Target="../drawings/vmlDrawing6.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vmlDrawing" Target="../drawings/vmlDrawing54.vml"/><Relationship Id="rId4" Type="http://schemas.openxmlformats.org/officeDocument/2006/relationships/oleObject" Target="../embeddings/oleObject73.bin"/><Relationship Id="rId5" Type="http://schemas.openxmlformats.org/officeDocument/2006/relationships/oleObject" Target="../embeddings/oleObject73.bin"/><Relationship Id="rId6"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vmlDrawing" Target="../drawings/vmlDrawing55.vml"/><Relationship Id="rId4" Type="http://schemas.openxmlformats.org/officeDocument/2006/relationships/oleObject" Target="../embeddings/oleObject74.bin"/><Relationship Id="rId5" Type="http://schemas.openxmlformats.org/officeDocument/2006/relationships/oleObject" Target="../embeddings/oleObject74.bin"/><Relationship Id="rId6" Type="http://schemas.openxmlformats.org/officeDocument/2006/relationships/image" Target="../media/image47.png"/><Relationship Id="rId7" Type="http://schemas.openxmlformats.org/officeDocument/2006/relationships/hyperlink" Target="https://www.statisticshowto.com/wp-content/uploads/2014/02/z-score-formula.jpg" TargetMode="External"/><Relationship Id="rId8" Type="http://schemas.openxmlformats.org/officeDocument/2006/relationships/image" Target="../media/image48.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 Id="rId3" Type="http://schemas.openxmlformats.org/officeDocument/2006/relationships/vmlDrawing" Target="../drawings/vmlDrawing56.vml"/><Relationship Id="rId4" Type="http://schemas.openxmlformats.org/officeDocument/2006/relationships/oleObject" Target="../embeddings/oleObject75.bin"/><Relationship Id="rId5" Type="http://schemas.openxmlformats.org/officeDocument/2006/relationships/oleObject" Target="../embeddings/oleObject75.bin"/><Relationship Id="rId6" Type="http://schemas.openxmlformats.org/officeDocument/2006/relationships/image" Target="../media/image47.png"/><Relationship Id="rId7" Type="http://schemas.openxmlformats.org/officeDocument/2006/relationships/hyperlink" Target="https://www.statisticshowto.com/wp-content/uploads/2014/02/z-score-formula.jpg" TargetMode="External"/><Relationship Id="rId8" Type="http://schemas.openxmlformats.org/officeDocument/2006/relationships/image" Target="../media/image4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vmlDrawing" Target="../drawings/vmlDrawing57.vml"/><Relationship Id="rId4" Type="http://schemas.openxmlformats.org/officeDocument/2006/relationships/oleObject" Target="../embeddings/oleObject76.bin"/><Relationship Id="rId5" Type="http://schemas.openxmlformats.org/officeDocument/2006/relationships/oleObject" Target="../embeddings/oleObject76.bin"/><Relationship Id="rId6" Type="http://schemas.openxmlformats.org/officeDocument/2006/relationships/image" Target="../media/image47.png"/><Relationship Id="rId7" Type="http://schemas.openxmlformats.org/officeDocument/2006/relationships/hyperlink" Target="https://www.statisticshowto.com/wp-content/uploads/2014/02/z-score-formula.jpg" TargetMode="External"/><Relationship Id="rId8" Type="http://schemas.openxmlformats.org/officeDocument/2006/relationships/image" Target="../media/image4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vmlDrawing" Target="../drawings/vmlDrawing58.vml"/><Relationship Id="rId4" Type="http://schemas.openxmlformats.org/officeDocument/2006/relationships/oleObject" Target="../embeddings/oleObject77.bin"/><Relationship Id="rId5" Type="http://schemas.openxmlformats.org/officeDocument/2006/relationships/oleObject" Target="../embeddings/oleObject77.bin"/><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vmlDrawing" Target="../drawings/vmlDrawing7.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vmlDrawing" Target="../drawings/vmlDrawing59.vml"/><Relationship Id="rId4" Type="http://schemas.openxmlformats.org/officeDocument/2006/relationships/oleObject" Target="../embeddings/oleObject78.bin"/><Relationship Id="rId9" Type="http://schemas.openxmlformats.org/officeDocument/2006/relationships/image" Target="../media/image35.png"/><Relationship Id="rId5" Type="http://schemas.openxmlformats.org/officeDocument/2006/relationships/oleObject" Target="../embeddings/oleObject78.bin"/><Relationship Id="rId6" Type="http://schemas.openxmlformats.org/officeDocument/2006/relationships/image" Target="../media/image50.png"/><Relationship Id="rId7" Type="http://schemas.openxmlformats.org/officeDocument/2006/relationships/oleObject" Target="../embeddings/oleObject79.bin"/><Relationship Id="rId8" Type="http://schemas.openxmlformats.org/officeDocument/2006/relationships/oleObject" Target="../embeddings/oleObject79.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vmlDrawing" Target="../drawings/vmlDrawing60.vml"/><Relationship Id="rId4" Type="http://schemas.openxmlformats.org/officeDocument/2006/relationships/oleObject" Target="../embeddings/oleObject80.bin"/><Relationship Id="rId5" Type="http://schemas.openxmlformats.org/officeDocument/2006/relationships/oleObject" Target="../embeddings/oleObject80.bin"/><Relationship Id="rId6" Type="http://schemas.openxmlformats.org/officeDocument/2006/relationships/image" Target="../media/image5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vmlDrawing" Target="../drawings/vmlDrawing61.vml"/><Relationship Id="rId4" Type="http://schemas.openxmlformats.org/officeDocument/2006/relationships/oleObject" Target="../embeddings/oleObject81.bin"/><Relationship Id="rId5" Type="http://schemas.openxmlformats.org/officeDocument/2006/relationships/oleObject" Target="../embeddings/oleObject81.bin"/><Relationship Id="rId6" Type="http://schemas.openxmlformats.org/officeDocument/2006/relationships/image" Target="../media/image6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vmlDrawing" Target="../drawings/vmlDrawing62.vml"/><Relationship Id="rId4" Type="http://schemas.openxmlformats.org/officeDocument/2006/relationships/oleObject" Target="../embeddings/oleObject82.bin"/><Relationship Id="rId5" Type="http://schemas.openxmlformats.org/officeDocument/2006/relationships/oleObject" Target="../embeddings/oleObject82.bin"/><Relationship Id="rId6" Type="http://schemas.openxmlformats.org/officeDocument/2006/relationships/image" Target="../media/image6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vmlDrawing" Target="../drawings/vmlDrawing63.vml"/><Relationship Id="rId4" Type="http://schemas.openxmlformats.org/officeDocument/2006/relationships/oleObject" Target="../embeddings/oleObject83.bin"/><Relationship Id="rId5" Type="http://schemas.openxmlformats.org/officeDocument/2006/relationships/oleObject" Target="../embeddings/oleObject83.bin"/><Relationship Id="rId6" Type="http://schemas.openxmlformats.org/officeDocument/2006/relationships/image" Target="../media/image6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vmlDrawing" Target="../drawings/vmlDrawing64.vml"/><Relationship Id="rId4" Type="http://schemas.openxmlformats.org/officeDocument/2006/relationships/oleObject" Target="../embeddings/oleObject84.bin"/><Relationship Id="rId5" Type="http://schemas.openxmlformats.org/officeDocument/2006/relationships/oleObject" Target="../embeddings/oleObject84.bin"/><Relationship Id="rId6" Type="http://schemas.openxmlformats.org/officeDocument/2006/relationships/image" Target="../media/image5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vmlDrawing" Target="../drawings/vmlDrawing65.vml"/><Relationship Id="rId4" Type="http://schemas.openxmlformats.org/officeDocument/2006/relationships/oleObject" Target="../embeddings/oleObject85.bin"/><Relationship Id="rId5" Type="http://schemas.openxmlformats.org/officeDocument/2006/relationships/oleObject" Target="../embeddings/oleObject85.bin"/><Relationship Id="rId6" Type="http://schemas.openxmlformats.org/officeDocument/2006/relationships/image" Target="../media/image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vmlDrawing" Target="../drawings/vmlDrawing66.vml"/><Relationship Id="rId4" Type="http://schemas.openxmlformats.org/officeDocument/2006/relationships/oleObject" Target="../embeddings/oleObject86.bin"/><Relationship Id="rId5" Type="http://schemas.openxmlformats.org/officeDocument/2006/relationships/oleObject" Target="../embeddings/oleObject86.bin"/><Relationship Id="rId6" Type="http://schemas.openxmlformats.org/officeDocument/2006/relationships/image" Target="../media/image5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vmlDrawing" Target="../drawings/vmlDrawing67.vml"/><Relationship Id="rId4" Type="http://schemas.openxmlformats.org/officeDocument/2006/relationships/oleObject" Target="../embeddings/oleObject87.bin"/><Relationship Id="rId5" Type="http://schemas.openxmlformats.org/officeDocument/2006/relationships/oleObject" Target="../embeddings/oleObject87.bin"/><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vmlDrawing" Target="../drawings/vmlDrawing8.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vmlDrawing" Target="../drawings/vmlDrawing68.vml"/><Relationship Id="rId4" Type="http://schemas.openxmlformats.org/officeDocument/2006/relationships/oleObject" Target="../embeddings/oleObject88.bin"/><Relationship Id="rId9" Type="http://schemas.openxmlformats.org/officeDocument/2006/relationships/image" Target="../media/image35.png"/><Relationship Id="rId5" Type="http://schemas.openxmlformats.org/officeDocument/2006/relationships/oleObject" Target="../embeddings/oleObject88.bin"/><Relationship Id="rId6" Type="http://schemas.openxmlformats.org/officeDocument/2006/relationships/image" Target="../media/image49.png"/><Relationship Id="rId7" Type="http://schemas.openxmlformats.org/officeDocument/2006/relationships/oleObject" Target="../embeddings/oleObject89.bin"/><Relationship Id="rId8" Type="http://schemas.openxmlformats.org/officeDocument/2006/relationships/oleObject" Target="../embeddings/oleObject89.bin"/></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vmlDrawing" Target="../drawings/vmlDrawing69.vml"/><Relationship Id="rId4" Type="http://schemas.openxmlformats.org/officeDocument/2006/relationships/oleObject" Target="../embeddings/oleObject90.bin"/><Relationship Id="rId5" Type="http://schemas.openxmlformats.org/officeDocument/2006/relationships/oleObject" Target="../embeddings/oleObject90.bin"/><Relationship Id="rId6"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vmlDrawing" Target="../drawings/vmlDrawing70.vml"/><Relationship Id="rId4" Type="http://schemas.openxmlformats.org/officeDocument/2006/relationships/oleObject" Target="../embeddings/oleObject91.bin"/><Relationship Id="rId5" Type="http://schemas.openxmlformats.org/officeDocument/2006/relationships/oleObject" Target="../embeddings/oleObject91.bin"/><Relationship Id="rId6" Type="http://schemas.openxmlformats.org/officeDocument/2006/relationships/image" Target="../media/image5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vmlDrawing" Target="../drawings/vmlDrawing71.vml"/><Relationship Id="rId4" Type="http://schemas.openxmlformats.org/officeDocument/2006/relationships/oleObject" Target="../embeddings/oleObject92.bin"/><Relationship Id="rId5" Type="http://schemas.openxmlformats.org/officeDocument/2006/relationships/oleObject" Target="../embeddings/oleObject92.bin"/><Relationship Id="rId6" Type="http://schemas.openxmlformats.org/officeDocument/2006/relationships/image" Target="../media/image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vmlDrawing" Target="../drawings/vmlDrawing72.vml"/><Relationship Id="rId4" Type="http://schemas.openxmlformats.org/officeDocument/2006/relationships/oleObject" Target="../embeddings/oleObject93.bin"/><Relationship Id="rId5" Type="http://schemas.openxmlformats.org/officeDocument/2006/relationships/oleObject" Target="../embeddings/oleObject93.bin"/><Relationship Id="rId6" Type="http://schemas.openxmlformats.org/officeDocument/2006/relationships/image" Target="../media/image6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vmlDrawing" Target="../drawings/vmlDrawing73.vml"/><Relationship Id="rId4" Type="http://schemas.openxmlformats.org/officeDocument/2006/relationships/oleObject" Target="../embeddings/oleObject94.bin"/><Relationship Id="rId5" Type="http://schemas.openxmlformats.org/officeDocument/2006/relationships/oleObject" Target="../embeddings/oleObject94.bin"/><Relationship Id="rId6" Type="http://schemas.openxmlformats.org/officeDocument/2006/relationships/image" Target="../media/image5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vmlDrawing" Target="../drawings/vmlDrawing74.vml"/><Relationship Id="rId4" Type="http://schemas.openxmlformats.org/officeDocument/2006/relationships/oleObject" Target="../embeddings/oleObject95.bin"/><Relationship Id="rId5" Type="http://schemas.openxmlformats.org/officeDocument/2006/relationships/oleObject" Target="../embeddings/oleObject95.bin"/><Relationship Id="rId6" Type="http://schemas.openxmlformats.org/officeDocument/2006/relationships/image" Target="../media/image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vmlDrawing" Target="../drawings/vmlDrawing75.vml"/><Relationship Id="rId4" Type="http://schemas.openxmlformats.org/officeDocument/2006/relationships/oleObject" Target="../embeddings/oleObject96.bin"/><Relationship Id="rId5" Type="http://schemas.openxmlformats.org/officeDocument/2006/relationships/oleObject" Target="../embeddings/oleObject96.bin"/><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vmlDrawing" Target="../drawings/vmlDrawing9.vml"/><Relationship Id="rId4" Type="http://schemas.openxmlformats.org/officeDocument/2006/relationships/oleObject" Target="../embeddings/oleObject10.bin"/><Relationship Id="rId9" Type="http://schemas.openxmlformats.org/officeDocument/2006/relationships/image" Target="../media/image4.png"/><Relationship Id="rId5" Type="http://schemas.openxmlformats.org/officeDocument/2006/relationships/oleObject" Target="../embeddings/oleObject10.bin"/><Relationship Id="rId6" Type="http://schemas.openxmlformats.org/officeDocument/2006/relationships/image" Target="../media/image10.png"/><Relationship Id="rId7" Type="http://schemas.openxmlformats.org/officeDocument/2006/relationships/oleObject" Target="../embeddings/oleObject11.bin"/><Relationship Id="rId8" Type="http://schemas.openxmlformats.org/officeDocument/2006/relationships/oleObject" Target="../embeddings/oleObject11.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vmlDrawing" Target="../drawings/vmlDrawing76.vml"/><Relationship Id="rId4" Type="http://schemas.openxmlformats.org/officeDocument/2006/relationships/oleObject" Target="../embeddings/oleObject97.bin"/><Relationship Id="rId5" Type="http://schemas.openxmlformats.org/officeDocument/2006/relationships/oleObject" Target="../embeddings/oleObject97.bin"/><Relationship Id="rId6" Type="http://schemas.openxmlformats.org/officeDocument/2006/relationships/image" Target="../media/image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vmlDrawing" Target="../drawings/vmlDrawing77.vml"/><Relationship Id="rId4" Type="http://schemas.openxmlformats.org/officeDocument/2006/relationships/oleObject" Target="../embeddings/oleObject98.bin"/><Relationship Id="rId5" Type="http://schemas.openxmlformats.org/officeDocument/2006/relationships/oleObject" Target="../embeddings/oleObject98.bin"/><Relationship Id="rId6" Type="http://schemas.openxmlformats.org/officeDocument/2006/relationships/image" Target="../media/image7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 Id="rId3" Type="http://schemas.openxmlformats.org/officeDocument/2006/relationships/vmlDrawing" Target="../drawings/vmlDrawing78.vml"/><Relationship Id="rId4" Type="http://schemas.openxmlformats.org/officeDocument/2006/relationships/oleObject" Target="../embeddings/oleObject99.bin"/><Relationship Id="rId5" Type="http://schemas.openxmlformats.org/officeDocument/2006/relationships/oleObject" Target="../embeddings/oleObject99.bin"/><Relationship Id="rId6" Type="http://schemas.openxmlformats.org/officeDocument/2006/relationships/image" Target="../media/image6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 Id="rId3" Type="http://schemas.openxmlformats.org/officeDocument/2006/relationships/vmlDrawing" Target="../drawings/vmlDrawing79.vml"/><Relationship Id="rId4" Type="http://schemas.openxmlformats.org/officeDocument/2006/relationships/oleObject" Target="../embeddings/oleObject100.bin"/><Relationship Id="rId5" Type="http://schemas.openxmlformats.org/officeDocument/2006/relationships/oleObject" Target="../embeddings/oleObject100.bin"/><Relationship Id="rId6" Type="http://schemas.openxmlformats.org/officeDocument/2006/relationships/image" Target="../media/image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 Id="rId3" Type="http://schemas.openxmlformats.org/officeDocument/2006/relationships/vmlDrawing" Target="../drawings/vmlDrawing80.vml"/><Relationship Id="rId4" Type="http://schemas.openxmlformats.org/officeDocument/2006/relationships/oleObject" Target="../embeddings/oleObject101.bin"/><Relationship Id="rId5" Type="http://schemas.openxmlformats.org/officeDocument/2006/relationships/oleObject" Target="../embeddings/oleObject101.bin"/><Relationship Id="rId6" Type="http://schemas.openxmlformats.org/officeDocument/2006/relationships/image" Target="../media/image6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 Id="rId3" Type="http://schemas.openxmlformats.org/officeDocument/2006/relationships/vmlDrawing" Target="../drawings/vmlDrawing81.vml"/><Relationship Id="rId4" Type="http://schemas.openxmlformats.org/officeDocument/2006/relationships/oleObject" Target="../embeddings/oleObject102.bin"/><Relationship Id="rId9" Type="http://schemas.openxmlformats.org/officeDocument/2006/relationships/image" Target="../media/image69.png"/><Relationship Id="rId5" Type="http://schemas.openxmlformats.org/officeDocument/2006/relationships/oleObject" Target="../embeddings/oleObject102.bin"/><Relationship Id="rId6" Type="http://schemas.openxmlformats.org/officeDocument/2006/relationships/image" Target="../media/image59.png"/><Relationship Id="rId7" Type="http://schemas.openxmlformats.org/officeDocument/2006/relationships/oleObject" Target="../embeddings/oleObject103.bin"/><Relationship Id="rId8" Type="http://schemas.openxmlformats.org/officeDocument/2006/relationships/oleObject" Target="../embeddings/oleObject103.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 Id="rId3" Type="http://schemas.openxmlformats.org/officeDocument/2006/relationships/vmlDrawing" Target="../drawings/vmlDrawing82.vml"/><Relationship Id="rId4" Type="http://schemas.openxmlformats.org/officeDocument/2006/relationships/oleObject" Target="../embeddings/oleObject104.bin"/><Relationship Id="rId9" Type="http://schemas.openxmlformats.org/officeDocument/2006/relationships/image" Target="../media/image72.png"/><Relationship Id="rId5" Type="http://schemas.openxmlformats.org/officeDocument/2006/relationships/oleObject" Target="../embeddings/oleObject104.bin"/><Relationship Id="rId6" Type="http://schemas.openxmlformats.org/officeDocument/2006/relationships/image" Target="../media/image59.png"/><Relationship Id="rId7" Type="http://schemas.openxmlformats.org/officeDocument/2006/relationships/oleObject" Target="../embeddings/oleObject105.bin"/><Relationship Id="rId8" Type="http://schemas.openxmlformats.org/officeDocument/2006/relationships/oleObject" Target="../embeddings/oleObject105.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0.xml"/><Relationship Id="rId3" Type="http://schemas.openxmlformats.org/officeDocument/2006/relationships/vmlDrawing" Target="../drawings/vmlDrawing83.vml"/><Relationship Id="rId4" Type="http://schemas.openxmlformats.org/officeDocument/2006/relationships/oleObject" Target="../embeddings/oleObject106.bin"/><Relationship Id="rId5" Type="http://schemas.openxmlformats.org/officeDocument/2006/relationships/oleObject" Target="../embeddings/oleObject106.bin"/><Relationship Id="rId6" Type="http://schemas.openxmlformats.org/officeDocument/2006/relationships/image" Target="../media/image2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4.xml"/><Relationship Id="rId3" Type="http://schemas.openxmlformats.org/officeDocument/2006/relationships/vmlDrawing" Target="../drawings/vmlDrawing84.vml"/><Relationship Id="rId4" Type="http://schemas.openxmlformats.org/officeDocument/2006/relationships/oleObject" Target="../embeddings/oleObject107.bin"/><Relationship Id="rId5" Type="http://schemas.openxmlformats.org/officeDocument/2006/relationships/oleObject" Target="../embeddings/oleObject107.bin"/><Relationship Id="rId6"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5.xml"/><Relationship Id="rId3" Type="http://schemas.openxmlformats.org/officeDocument/2006/relationships/vmlDrawing" Target="../drawings/vmlDrawing85.vml"/><Relationship Id="rId4" Type="http://schemas.openxmlformats.org/officeDocument/2006/relationships/oleObject" Target="../embeddings/oleObject108.bin"/><Relationship Id="rId9" Type="http://schemas.openxmlformats.org/officeDocument/2006/relationships/image" Target="../media/image70.png"/><Relationship Id="rId5" Type="http://schemas.openxmlformats.org/officeDocument/2006/relationships/oleObject" Target="../embeddings/oleObject108.bin"/><Relationship Id="rId6" Type="http://schemas.openxmlformats.org/officeDocument/2006/relationships/image" Target="../media/image68.png"/><Relationship Id="rId7" Type="http://schemas.openxmlformats.org/officeDocument/2006/relationships/oleObject" Target="../embeddings/oleObject109.bin"/><Relationship Id="rId8" Type="http://schemas.openxmlformats.org/officeDocument/2006/relationships/oleObject" Target="../embeddings/oleObject109.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 Id="rId3" Type="http://schemas.openxmlformats.org/officeDocument/2006/relationships/vmlDrawing" Target="../drawings/vmlDrawing86.vml"/><Relationship Id="rId4" Type="http://schemas.openxmlformats.org/officeDocument/2006/relationships/oleObject" Target="../embeddings/oleObject110.bin"/><Relationship Id="rId9" Type="http://schemas.openxmlformats.org/officeDocument/2006/relationships/image" Target="../media/image70.png"/><Relationship Id="rId5" Type="http://schemas.openxmlformats.org/officeDocument/2006/relationships/oleObject" Target="../embeddings/oleObject110.bin"/><Relationship Id="rId6" Type="http://schemas.openxmlformats.org/officeDocument/2006/relationships/image" Target="../media/image68.png"/><Relationship Id="rId7" Type="http://schemas.openxmlformats.org/officeDocument/2006/relationships/oleObject" Target="../embeddings/oleObject111.bin"/><Relationship Id="rId8" Type="http://schemas.openxmlformats.org/officeDocument/2006/relationships/oleObject" Target="../embeddings/oleObject111.bin"/></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 Id="rId3" Type="http://schemas.openxmlformats.org/officeDocument/2006/relationships/vmlDrawing" Target="../drawings/vmlDrawing87.vml"/><Relationship Id="rId4" Type="http://schemas.openxmlformats.org/officeDocument/2006/relationships/oleObject" Target="../embeddings/oleObject112.bin"/><Relationship Id="rId9" Type="http://schemas.openxmlformats.org/officeDocument/2006/relationships/image" Target="../media/image70.png"/><Relationship Id="rId5" Type="http://schemas.openxmlformats.org/officeDocument/2006/relationships/oleObject" Target="../embeddings/oleObject112.bin"/><Relationship Id="rId6" Type="http://schemas.openxmlformats.org/officeDocument/2006/relationships/image" Target="../media/image68.png"/><Relationship Id="rId7" Type="http://schemas.openxmlformats.org/officeDocument/2006/relationships/oleObject" Target="../embeddings/oleObject113.bin"/><Relationship Id="rId8" Type="http://schemas.openxmlformats.org/officeDocument/2006/relationships/oleObject" Target="../embeddings/oleObject113.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vmlDrawing" Target="../drawings/vmlDrawing88.vml"/><Relationship Id="rId4" Type="http://schemas.openxmlformats.org/officeDocument/2006/relationships/oleObject" Target="../embeddings/oleObject114.bin"/><Relationship Id="rId5" Type="http://schemas.openxmlformats.org/officeDocument/2006/relationships/oleObject" Target="../embeddings/oleObject114.bin"/><Relationship Id="rId6" Type="http://schemas.openxmlformats.org/officeDocument/2006/relationships/image" Target="../media/image7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vmlDrawing" Target="../drawings/vmlDrawing10.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 Id="rId3" Type="http://schemas.openxmlformats.org/officeDocument/2006/relationships/vmlDrawing" Target="../drawings/vmlDrawing89.vml"/><Relationship Id="rId4" Type="http://schemas.openxmlformats.org/officeDocument/2006/relationships/oleObject" Target="../embeddings/oleObject115.bin"/><Relationship Id="rId5" Type="http://schemas.openxmlformats.org/officeDocument/2006/relationships/oleObject" Target="../embeddings/oleObject115.bin"/><Relationship Id="rId6" Type="http://schemas.openxmlformats.org/officeDocument/2006/relationships/image" Target="../media/image6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 Id="rId3" Type="http://schemas.openxmlformats.org/officeDocument/2006/relationships/vmlDrawing" Target="../drawings/vmlDrawing90.vml"/><Relationship Id="rId4" Type="http://schemas.openxmlformats.org/officeDocument/2006/relationships/oleObject" Target="../embeddings/oleObject116.bin"/><Relationship Id="rId9" Type="http://schemas.openxmlformats.org/officeDocument/2006/relationships/image" Target="../media/image71.png"/><Relationship Id="rId5" Type="http://schemas.openxmlformats.org/officeDocument/2006/relationships/oleObject" Target="../embeddings/oleObject116.bin"/><Relationship Id="rId6" Type="http://schemas.openxmlformats.org/officeDocument/2006/relationships/image" Target="../media/image66.png"/><Relationship Id="rId7" Type="http://schemas.openxmlformats.org/officeDocument/2006/relationships/oleObject" Target="../embeddings/oleObject117.bin"/><Relationship Id="rId8" Type="http://schemas.openxmlformats.org/officeDocument/2006/relationships/oleObject" Target="../embeddings/oleObject117.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4.xml"/><Relationship Id="rId3" Type="http://schemas.openxmlformats.org/officeDocument/2006/relationships/vmlDrawing" Target="../drawings/vmlDrawing91.vml"/><Relationship Id="rId4" Type="http://schemas.openxmlformats.org/officeDocument/2006/relationships/oleObject" Target="../embeddings/oleObject118.bin"/><Relationship Id="rId9" Type="http://schemas.openxmlformats.org/officeDocument/2006/relationships/image" Target="../media/image71.png"/><Relationship Id="rId5" Type="http://schemas.openxmlformats.org/officeDocument/2006/relationships/oleObject" Target="../embeddings/oleObject118.bin"/><Relationship Id="rId6" Type="http://schemas.openxmlformats.org/officeDocument/2006/relationships/image" Target="../media/image66.png"/><Relationship Id="rId7" Type="http://schemas.openxmlformats.org/officeDocument/2006/relationships/oleObject" Target="../embeddings/oleObject119.bin"/><Relationship Id="rId8" Type="http://schemas.openxmlformats.org/officeDocument/2006/relationships/oleObject" Target="../embeddings/oleObject119.bin"/></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vmlDrawing" Target="../drawings/vmlDrawing92.vml"/><Relationship Id="rId4" Type="http://schemas.openxmlformats.org/officeDocument/2006/relationships/oleObject" Target="../embeddings/oleObject120.bin"/><Relationship Id="rId9" Type="http://schemas.openxmlformats.org/officeDocument/2006/relationships/image" Target="../media/image71.png"/><Relationship Id="rId5" Type="http://schemas.openxmlformats.org/officeDocument/2006/relationships/oleObject" Target="../embeddings/oleObject120.bin"/><Relationship Id="rId6" Type="http://schemas.openxmlformats.org/officeDocument/2006/relationships/image" Target="../media/image66.png"/><Relationship Id="rId7" Type="http://schemas.openxmlformats.org/officeDocument/2006/relationships/oleObject" Target="../embeddings/oleObject121.bin"/><Relationship Id="rId8" Type="http://schemas.openxmlformats.org/officeDocument/2006/relationships/oleObject" Target="../embeddings/oleObject121.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vmlDrawing" Target="../drawings/vmlDrawing93.vml"/><Relationship Id="rId4" Type="http://schemas.openxmlformats.org/officeDocument/2006/relationships/oleObject" Target="../embeddings/oleObject122.bin"/><Relationship Id="rId5" Type="http://schemas.openxmlformats.org/officeDocument/2006/relationships/oleObject" Target="../embeddings/oleObject122.bin"/><Relationship Id="rId6"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vmlDrawing" Target="../drawings/vmlDrawing11.vml"/><Relationship Id="rId4" Type="http://schemas.openxmlformats.org/officeDocument/2006/relationships/oleObject" Target="../embeddings/oleObject13.bin"/><Relationship Id="rId5" Type="http://schemas.openxmlformats.org/officeDocument/2006/relationships/oleObject" Target="../embeddings/oleObject13.bin"/><Relationship Id="rId6"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1.xml"/><Relationship Id="rId3" Type="http://schemas.openxmlformats.org/officeDocument/2006/relationships/vmlDrawing" Target="../drawings/vmlDrawing94.vml"/><Relationship Id="rId4" Type="http://schemas.openxmlformats.org/officeDocument/2006/relationships/oleObject" Target="../embeddings/oleObject123.bin"/><Relationship Id="rId5" Type="http://schemas.openxmlformats.org/officeDocument/2006/relationships/oleObject" Target="../embeddings/oleObject123.bin"/><Relationship Id="rId6" Type="http://schemas.openxmlformats.org/officeDocument/2006/relationships/image" Target="../media/image7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vmlDrawing" Target="../drawings/vmlDrawing95.vml"/><Relationship Id="rId4" Type="http://schemas.openxmlformats.org/officeDocument/2006/relationships/oleObject" Target="../embeddings/oleObject124.bin"/><Relationship Id="rId9" Type="http://schemas.openxmlformats.org/officeDocument/2006/relationships/image" Target="../media/image75.png"/><Relationship Id="rId5" Type="http://schemas.openxmlformats.org/officeDocument/2006/relationships/oleObject" Target="../embeddings/oleObject124.bin"/><Relationship Id="rId6" Type="http://schemas.openxmlformats.org/officeDocument/2006/relationships/image" Target="../media/image76.png"/><Relationship Id="rId7" Type="http://schemas.openxmlformats.org/officeDocument/2006/relationships/oleObject" Target="../embeddings/oleObject125.bin"/><Relationship Id="rId8" Type="http://schemas.openxmlformats.org/officeDocument/2006/relationships/oleObject" Target="../embeddings/oleObject125.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3.xml"/><Relationship Id="rId3" Type="http://schemas.openxmlformats.org/officeDocument/2006/relationships/vmlDrawing" Target="../drawings/vmlDrawing96.vml"/><Relationship Id="rId4" Type="http://schemas.openxmlformats.org/officeDocument/2006/relationships/oleObject" Target="../embeddings/oleObject126.bin"/><Relationship Id="rId9" Type="http://schemas.openxmlformats.org/officeDocument/2006/relationships/image" Target="../media/image75.png"/><Relationship Id="rId5" Type="http://schemas.openxmlformats.org/officeDocument/2006/relationships/oleObject" Target="../embeddings/oleObject126.bin"/><Relationship Id="rId6" Type="http://schemas.openxmlformats.org/officeDocument/2006/relationships/image" Target="../media/image76.png"/><Relationship Id="rId7" Type="http://schemas.openxmlformats.org/officeDocument/2006/relationships/oleObject" Target="../embeddings/oleObject127.bin"/><Relationship Id="rId8" Type="http://schemas.openxmlformats.org/officeDocument/2006/relationships/oleObject" Target="../embeddings/oleObject127.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4.xml"/><Relationship Id="rId3" Type="http://schemas.openxmlformats.org/officeDocument/2006/relationships/vmlDrawing" Target="../drawings/vmlDrawing97.vml"/><Relationship Id="rId4" Type="http://schemas.openxmlformats.org/officeDocument/2006/relationships/oleObject" Target="../embeddings/oleObject128.bin"/><Relationship Id="rId9" Type="http://schemas.openxmlformats.org/officeDocument/2006/relationships/image" Target="../media/image75.png"/><Relationship Id="rId5" Type="http://schemas.openxmlformats.org/officeDocument/2006/relationships/oleObject" Target="../embeddings/oleObject128.bin"/><Relationship Id="rId6" Type="http://schemas.openxmlformats.org/officeDocument/2006/relationships/image" Target="../media/image76.png"/><Relationship Id="rId7" Type="http://schemas.openxmlformats.org/officeDocument/2006/relationships/oleObject" Target="../embeddings/oleObject129.bin"/><Relationship Id="rId8" Type="http://schemas.openxmlformats.org/officeDocument/2006/relationships/oleObject" Target="../embeddings/oleObject129.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vmlDrawing" Target="../drawings/vmlDrawing98.vml"/><Relationship Id="rId4" Type="http://schemas.openxmlformats.org/officeDocument/2006/relationships/oleObject" Target="../embeddings/oleObject130.bin"/><Relationship Id="rId5" Type="http://schemas.openxmlformats.org/officeDocument/2006/relationships/oleObject" Target="../embeddings/oleObject130.bin"/><Relationship Id="rId6" Type="http://schemas.openxmlformats.org/officeDocument/2006/relationships/image" Target="../media/image7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9.xml"/><Relationship Id="rId3" Type="http://schemas.openxmlformats.org/officeDocument/2006/relationships/vmlDrawing" Target="../drawings/vmlDrawing99.vml"/><Relationship Id="rId4" Type="http://schemas.openxmlformats.org/officeDocument/2006/relationships/oleObject" Target="../embeddings/oleObject131.bin"/><Relationship Id="rId5" Type="http://schemas.openxmlformats.org/officeDocument/2006/relationships/oleObject" Target="../embeddings/oleObject131.bin"/><Relationship Id="rId6"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vmlDrawing" Target="../drawings/vmlDrawing12.vml"/><Relationship Id="rId4" Type="http://schemas.openxmlformats.org/officeDocument/2006/relationships/oleObject" Target="../embeddings/oleObject14.bin"/><Relationship Id="rId5" Type="http://schemas.openxmlformats.org/officeDocument/2006/relationships/oleObject" Target="../embeddings/oleObject14.bin"/><Relationship Id="rId6"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0.xml"/><Relationship Id="rId3" Type="http://schemas.openxmlformats.org/officeDocument/2006/relationships/vmlDrawing" Target="../drawings/vmlDrawing100.vml"/><Relationship Id="rId4" Type="http://schemas.openxmlformats.org/officeDocument/2006/relationships/oleObject" Target="../embeddings/oleObject132.bin"/><Relationship Id="rId9" Type="http://schemas.openxmlformats.org/officeDocument/2006/relationships/image" Target="../media/image78.png"/><Relationship Id="rId5" Type="http://schemas.openxmlformats.org/officeDocument/2006/relationships/oleObject" Target="../embeddings/oleObject132.bin"/><Relationship Id="rId6" Type="http://schemas.openxmlformats.org/officeDocument/2006/relationships/image" Target="../media/image77.png"/><Relationship Id="rId7" Type="http://schemas.openxmlformats.org/officeDocument/2006/relationships/oleObject" Target="../embeddings/oleObject133.bin"/><Relationship Id="rId8" Type="http://schemas.openxmlformats.org/officeDocument/2006/relationships/oleObject" Target="../embeddings/oleObject133.bin"/></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1.xml"/><Relationship Id="rId3" Type="http://schemas.openxmlformats.org/officeDocument/2006/relationships/vmlDrawing" Target="../drawings/vmlDrawing101.vml"/><Relationship Id="rId4" Type="http://schemas.openxmlformats.org/officeDocument/2006/relationships/oleObject" Target="../embeddings/oleObject134.bin"/><Relationship Id="rId9" Type="http://schemas.openxmlformats.org/officeDocument/2006/relationships/image" Target="../media/image78.png"/><Relationship Id="rId5" Type="http://schemas.openxmlformats.org/officeDocument/2006/relationships/oleObject" Target="../embeddings/oleObject134.bin"/><Relationship Id="rId6" Type="http://schemas.openxmlformats.org/officeDocument/2006/relationships/image" Target="../media/image77.png"/><Relationship Id="rId7" Type="http://schemas.openxmlformats.org/officeDocument/2006/relationships/oleObject" Target="../embeddings/oleObject135.bin"/><Relationship Id="rId8" Type="http://schemas.openxmlformats.org/officeDocument/2006/relationships/oleObject" Target="../embeddings/oleObject135.bin"/></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2.xml"/><Relationship Id="rId3" Type="http://schemas.openxmlformats.org/officeDocument/2006/relationships/vmlDrawing" Target="../drawings/vmlDrawing102.vml"/><Relationship Id="rId4" Type="http://schemas.openxmlformats.org/officeDocument/2006/relationships/oleObject" Target="../embeddings/oleObject136.bin"/><Relationship Id="rId9" Type="http://schemas.openxmlformats.org/officeDocument/2006/relationships/image" Target="../media/image78.png"/><Relationship Id="rId5" Type="http://schemas.openxmlformats.org/officeDocument/2006/relationships/oleObject" Target="../embeddings/oleObject136.bin"/><Relationship Id="rId6" Type="http://schemas.openxmlformats.org/officeDocument/2006/relationships/image" Target="../media/image77.png"/><Relationship Id="rId7" Type="http://schemas.openxmlformats.org/officeDocument/2006/relationships/oleObject" Target="../embeddings/oleObject137.bin"/><Relationship Id="rId8" Type="http://schemas.openxmlformats.org/officeDocument/2006/relationships/oleObject" Target="../embeddings/oleObject137.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vmlDrawing" Target="../drawings/vmlDrawing103.vml"/><Relationship Id="rId4" Type="http://schemas.openxmlformats.org/officeDocument/2006/relationships/oleObject" Target="../embeddings/oleObject138.bin"/><Relationship Id="rId5" Type="http://schemas.openxmlformats.org/officeDocument/2006/relationships/oleObject" Target="../embeddings/oleObject138.bin"/><Relationship Id="rId6" Type="http://schemas.openxmlformats.org/officeDocument/2006/relationships/image" Target="../media/image8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vmlDrawing" Target="../drawings/vmlDrawing104.vml"/><Relationship Id="rId4" Type="http://schemas.openxmlformats.org/officeDocument/2006/relationships/oleObject" Target="../embeddings/oleObject139.bin"/><Relationship Id="rId5" Type="http://schemas.openxmlformats.org/officeDocument/2006/relationships/oleObject" Target="../embeddings/oleObject139.bin"/><Relationship Id="rId6" Type="http://schemas.openxmlformats.org/officeDocument/2006/relationships/image" Target="../media/image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vmlDrawing" Target="../drawings/vmlDrawing13.vml"/><Relationship Id="rId4" Type="http://schemas.openxmlformats.org/officeDocument/2006/relationships/oleObject" Target="../embeddings/oleObject15.bin"/><Relationship Id="rId5" Type="http://schemas.openxmlformats.org/officeDocument/2006/relationships/oleObject" Target="../embeddings/oleObject15.bin"/><Relationship Id="rId6"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mlDrawing" Target="../drawings/vmlDrawing14.vml"/><Relationship Id="rId4" Type="http://schemas.openxmlformats.org/officeDocument/2006/relationships/oleObject" Target="../embeddings/oleObject16.bin"/><Relationship Id="rId5" Type="http://schemas.openxmlformats.org/officeDocument/2006/relationships/oleObject" Target="../embeddings/oleObject16.bin"/><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vmlDrawing" Target="../drawings/vmlDrawing15.vml"/><Relationship Id="rId4" Type="http://schemas.openxmlformats.org/officeDocument/2006/relationships/oleObject" Target="../embeddings/oleObject17.bin"/><Relationship Id="rId5" Type="http://schemas.openxmlformats.org/officeDocument/2006/relationships/oleObject" Target="../embeddings/oleObject17.bin"/><Relationship Id="rId6"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statisticshowto.com/independent-variable-definition/" TargetMode="External"/><Relationship Id="rId4" Type="http://schemas.openxmlformats.org/officeDocument/2006/relationships/hyperlink" Target="https://www.statisticshowto.com/dependent-variable-defini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hyperlink" Target="http://plato.stanford.edu/entries/copernicus/" TargetMode="External"/><Relationship Id="rId5" Type="http://schemas.openxmlformats.org/officeDocument/2006/relationships/hyperlink" Target="http://www.theflatearthsociety.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www.statisticshowto.com/arithmetic-mean/"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vmlDrawing" Target="../drawings/vmlDrawing16.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vmlDrawing" Target="../drawings/vmlDrawing17.vml"/><Relationship Id="rId4" Type="http://schemas.openxmlformats.org/officeDocument/2006/relationships/oleObject" Target="../embeddings/oleObject19.bin"/><Relationship Id="rId9" Type="http://schemas.openxmlformats.org/officeDocument/2006/relationships/image" Target="../media/image18.png"/><Relationship Id="rId5" Type="http://schemas.openxmlformats.org/officeDocument/2006/relationships/oleObject" Target="../embeddings/oleObject19.bin"/><Relationship Id="rId6" Type="http://schemas.openxmlformats.org/officeDocument/2006/relationships/image" Target="../media/image17.png"/><Relationship Id="rId7" Type="http://schemas.openxmlformats.org/officeDocument/2006/relationships/oleObject" Target="../embeddings/oleObject20.bin"/><Relationship Id="rId8"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vmlDrawing" Target="../drawings/vmlDrawing18.vml"/><Relationship Id="rId4" Type="http://schemas.openxmlformats.org/officeDocument/2006/relationships/oleObject" Target="../embeddings/oleObject21.bin"/><Relationship Id="rId9" Type="http://schemas.openxmlformats.org/officeDocument/2006/relationships/image" Target="../media/image16.png"/><Relationship Id="rId5" Type="http://schemas.openxmlformats.org/officeDocument/2006/relationships/oleObject" Target="../embeddings/oleObject21.bin"/><Relationship Id="rId6" Type="http://schemas.openxmlformats.org/officeDocument/2006/relationships/image" Target="../media/image17.png"/><Relationship Id="rId7" Type="http://schemas.openxmlformats.org/officeDocument/2006/relationships/oleObject" Target="../embeddings/oleObject22.bin"/><Relationship Id="rId8"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vmlDrawing" Target="../drawings/vmlDrawing19.vml"/><Relationship Id="rId4" Type="http://schemas.openxmlformats.org/officeDocument/2006/relationships/oleObject" Target="../embeddings/oleObject23.bin"/><Relationship Id="rId5" Type="http://schemas.openxmlformats.org/officeDocument/2006/relationships/oleObject" Target="../embeddings/oleObject23.bin"/><Relationship Id="rId6"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vmlDrawing" Target="../drawings/vmlDrawing20.vml"/><Relationship Id="rId4" Type="http://schemas.openxmlformats.org/officeDocument/2006/relationships/oleObject" Target="../embeddings/oleObject24.bin"/><Relationship Id="rId9" Type="http://schemas.openxmlformats.org/officeDocument/2006/relationships/image" Target="../media/image13.png"/><Relationship Id="rId5" Type="http://schemas.openxmlformats.org/officeDocument/2006/relationships/oleObject" Target="../embeddings/oleObject24.bin"/><Relationship Id="rId6" Type="http://schemas.openxmlformats.org/officeDocument/2006/relationships/image" Target="../media/image21.png"/><Relationship Id="rId7" Type="http://schemas.openxmlformats.org/officeDocument/2006/relationships/oleObject" Target="../embeddings/oleObject25.bin"/><Relationship Id="rId8"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vmlDrawing" Target="../drawings/vmlDrawing21.vml"/><Relationship Id="rId4" Type="http://schemas.openxmlformats.org/officeDocument/2006/relationships/oleObject" Target="../embeddings/oleObject26.bin"/><Relationship Id="rId9" Type="http://schemas.openxmlformats.org/officeDocument/2006/relationships/image" Target="../media/image23.png"/><Relationship Id="rId5" Type="http://schemas.openxmlformats.org/officeDocument/2006/relationships/oleObject" Target="../embeddings/oleObject26.bin"/><Relationship Id="rId6" Type="http://schemas.openxmlformats.org/officeDocument/2006/relationships/image" Target="../media/image21.png"/><Relationship Id="rId7" Type="http://schemas.openxmlformats.org/officeDocument/2006/relationships/oleObject" Target="../embeddings/oleObject27.bin"/><Relationship Id="rId8"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vmlDrawing" Target="../drawings/vmlDrawing22.vml"/><Relationship Id="rId4" Type="http://schemas.openxmlformats.org/officeDocument/2006/relationships/oleObject" Target="../embeddings/oleObject28.bin"/><Relationship Id="rId9" Type="http://schemas.openxmlformats.org/officeDocument/2006/relationships/image" Target="../media/image13.png"/><Relationship Id="rId5" Type="http://schemas.openxmlformats.org/officeDocument/2006/relationships/oleObject" Target="../embeddings/oleObject28.bin"/><Relationship Id="rId6" Type="http://schemas.openxmlformats.org/officeDocument/2006/relationships/image" Target="../media/image21.png"/><Relationship Id="rId7" Type="http://schemas.openxmlformats.org/officeDocument/2006/relationships/oleObject" Target="../embeddings/oleObject29.bin"/><Relationship Id="rId8" Type="http://schemas.openxmlformats.org/officeDocument/2006/relationships/oleObject" Target="../embeddings/oleObject2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vmlDrawing" Target="../drawings/vmlDrawing23.vml"/><Relationship Id="rId4" Type="http://schemas.openxmlformats.org/officeDocument/2006/relationships/oleObject" Target="../embeddings/oleObject30.bin"/><Relationship Id="rId5" Type="http://schemas.openxmlformats.org/officeDocument/2006/relationships/oleObject" Target="../embeddings/oleObject30.bin"/><Relationship Id="rId6"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vmlDrawing" Target="../drawings/vmlDrawing24.vml"/><Relationship Id="rId4" Type="http://schemas.openxmlformats.org/officeDocument/2006/relationships/oleObject" Target="../embeddings/Microsoft_Office_Word_97_-_2003_Document1.doc"/><Relationship Id="rId5" Type="http://schemas.openxmlformats.org/officeDocument/2006/relationships/oleObject" Target="../embeddings/Microsoft_Office_Word_97_-_2003_Document1.doc"/><Relationship Id="rId6"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vmlDrawing" Target="../drawings/vmlDrawing25.vml"/><Relationship Id="rId4" Type="http://schemas.openxmlformats.org/officeDocument/2006/relationships/oleObject" Target="../embeddings/Microsoft_Office_Word_97_-_2003_Document2.doc"/><Relationship Id="rId5" Type="http://schemas.openxmlformats.org/officeDocument/2006/relationships/oleObject" Target="../embeddings/Microsoft_Office_Word_97_-_2003_Document2.doc"/><Relationship Id="rId6"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vmlDrawing" Target="../drawings/vmlDrawing26.vml"/><Relationship Id="rId4" Type="http://schemas.openxmlformats.org/officeDocument/2006/relationships/oleObject" Target="../embeddings/oleObject31.bin"/><Relationship Id="rId5" Type="http://schemas.openxmlformats.org/officeDocument/2006/relationships/oleObject" Target="../embeddings/oleObject31.bin"/><Relationship Id="rId6"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vmlDrawing" Target="../drawings/vmlDrawing27.vml"/><Relationship Id="rId4" Type="http://schemas.openxmlformats.org/officeDocument/2006/relationships/oleObject" Target="../embeddings/oleObject32.bin"/><Relationship Id="rId5" Type="http://schemas.openxmlformats.org/officeDocument/2006/relationships/oleObject" Target="../embeddings/oleObject32.bin"/><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vmlDrawing" Target="../drawings/vmlDrawing28.vml"/><Relationship Id="rId4" Type="http://schemas.openxmlformats.org/officeDocument/2006/relationships/oleObject" Target="../embeddings/oleObject33.bin"/><Relationship Id="rId5" Type="http://schemas.openxmlformats.org/officeDocument/2006/relationships/oleObject" Target="../embeddings/oleObject33.bin"/><Relationship Id="rId6"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vmlDrawing" Target="../drawings/vmlDrawing29.vml"/><Relationship Id="rId4" Type="http://schemas.openxmlformats.org/officeDocument/2006/relationships/oleObject" Target="../embeddings/oleObject34.bin"/><Relationship Id="rId5" Type="http://schemas.openxmlformats.org/officeDocument/2006/relationships/oleObject" Target="../embeddings/oleObject34.bin"/><Relationship Id="rId6"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vmlDrawing" Target="../drawings/vmlDrawing30.vml"/><Relationship Id="rId4" Type="http://schemas.openxmlformats.org/officeDocument/2006/relationships/oleObject" Target="../embeddings/oleObject35.bin"/><Relationship Id="rId5" Type="http://schemas.openxmlformats.org/officeDocument/2006/relationships/oleObject" Target="../embeddings/oleObject35.bin"/><Relationship Id="rId6"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vmlDrawing" Target="../drawings/vmlDrawing31.vml"/><Relationship Id="rId4" Type="http://schemas.openxmlformats.org/officeDocument/2006/relationships/oleObject" Target="../embeddings/oleObject36.bin"/><Relationship Id="rId5" Type="http://schemas.openxmlformats.org/officeDocument/2006/relationships/oleObject" Target="../embeddings/oleObject36.bin"/><Relationship Id="rId6"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vmlDrawing" Target="../drawings/vmlDrawing32.vml"/><Relationship Id="rId4" Type="http://schemas.openxmlformats.org/officeDocument/2006/relationships/oleObject" Target="../embeddings/oleObject37.bin"/><Relationship Id="rId9" Type="http://schemas.openxmlformats.org/officeDocument/2006/relationships/image" Target="../media/image35.png"/><Relationship Id="rId5" Type="http://schemas.openxmlformats.org/officeDocument/2006/relationships/oleObject" Target="../embeddings/oleObject37.bin"/><Relationship Id="rId6" Type="http://schemas.openxmlformats.org/officeDocument/2006/relationships/image" Target="../media/image22.png"/><Relationship Id="rId7" Type="http://schemas.openxmlformats.org/officeDocument/2006/relationships/oleObject" Target="../embeddings/oleObject38.bin"/><Relationship Id="rId8" Type="http://schemas.openxmlformats.org/officeDocument/2006/relationships/oleObject" Target="../embeddings/oleObject3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vmlDrawing" Target="../drawings/vmlDrawing33.vml"/><Relationship Id="rId4" Type="http://schemas.openxmlformats.org/officeDocument/2006/relationships/oleObject" Target="../embeddings/oleObject39.bin"/><Relationship Id="rId9" Type="http://schemas.openxmlformats.org/officeDocument/2006/relationships/image" Target="../media/image35.png"/><Relationship Id="rId5" Type="http://schemas.openxmlformats.org/officeDocument/2006/relationships/oleObject" Target="../embeddings/oleObject39.bin"/><Relationship Id="rId6" Type="http://schemas.openxmlformats.org/officeDocument/2006/relationships/image" Target="../media/image22.png"/><Relationship Id="rId7" Type="http://schemas.openxmlformats.org/officeDocument/2006/relationships/oleObject" Target="../embeddings/oleObject40.bin"/><Relationship Id="rId8" Type="http://schemas.openxmlformats.org/officeDocument/2006/relationships/oleObject" Target="../embeddings/oleObject40.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vmlDrawing" Target="../drawings/vmlDrawing34.vml"/><Relationship Id="rId4" Type="http://schemas.openxmlformats.org/officeDocument/2006/relationships/oleObject" Target="../embeddings/oleObject41.bin"/><Relationship Id="rId9" Type="http://schemas.openxmlformats.org/officeDocument/2006/relationships/image" Target="../media/image35.png"/><Relationship Id="rId5" Type="http://schemas.openxmlformats.org/officeDocument/2006/relationships/oleObject" Target="../embeddings/oleObject41.bin"/><Relationship Id="rId6" Type="http://schemas.openxmlformats.org/officeDocument/2006/relationships/image" Target="../media/image22.png"/><Relationship Id="rId7" Type="http://schemas.openxmlformats.org/officeDocument/2006/relationships/oleObject" Target="../embeddings/oleObject42.bin"/><Relationship Id="rId8" Type="http://schemas.openxmlformats.org/officeDocument/2006/relationships/oleObject" Target="../embeddings/oleObject42.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vmlDrawing" Target="../drawings/vmlDrawing35.vml"/><Relationship Id="rId4" Type="http://schemas.openxmlformats.org/officeDocument/2006/relationships/oleObject" Target="../embeddings/oleObject43.bin"/><Relationship Id="rId5" Type="http://schemas.openxmlformats.org/officeDocument/2006/relationships/oleObject" Target="../embeddings/oleObject43.bin"/><Relationship Id="rId6"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vmlDrawing" Target="../drawings/vmlDrawing36.vml"/><Relationship Id="rId4" Type="http://schemas.openxmlformats.org/officeDocument/2006/relationships/oleObject" Target="../embeddings/oleObject44.bin"/><Relationship Id="rId9" Type="http://schemas.openxmlformats.org/officeDocument/2006/relationships/image" Target="../media/image26.png"/><Relationship Id="rId5" Type="http://schemas.openxmlformats.org/officeDocument/2006/relationships/oleObject" Target="../embeddings/oleObject44.bin"/><Relationship Id="rId6" Type="http://schemas.openxmlformats.org/officeDocument/2006/relationships/image" Target="../media/image22.png"/><Relationship Id="rId7" Type="http://schemas.openxmlformats.org/officeDocument/2006/relationships/oleObject" Target="../embeddings/oleObject45.bin"/><Relationship Id="rId8" Type="http://schemas.openxmlformats.org/officeDocument/2006/relationships/oleObject" Target="../embeddings/oleObject45.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vmlDrawing" Target="../drawings/vmlDrawing37.vml"/><Relationship Id="rId4" Type="http://schemas.openxmlformats.org/officeDocument/2006/relationships/oleObject" Target="../embeddings/oleObject46.bin"/><Relationship Id="rId9" Type="http://schemas.openxmlformats.org/officeDocument/2006/relationships/image" Target="../media/image26.png"/><Relationship Id="rId5" Type="http://schemas.openxmlformats.org/officeDocument/2006/relationships/oleObject" Target="../embeddings/oleObject46.bin"/><Relationship Id="rId6" Type="http://schemas.openxmlformats.org/officeDocument/2006/relationships/image" Target="../media/image22.png"/><Relationship Id="rId7" Type="http://schemas.openxmlformats.org/officeDocument/2006/relationships/oleObject" Target="../embeddings/oleObject47.bin"/><Relationship Id="rId8" Type="http://schemas.openxmlformats.org/officeDocument/2006/relationships/oleObject" Target="../embeddings/oleObject47.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vmlDrawing" Target="../drawings/vmlDrawing38.vml"/><Relationship Id="rId4" Type="http://schemas.openxmlformats.org/officeDocument/2006/relationships/oleObject" Target="../embeddings/oleObject48.bin"/><Relationship Id="rId9" Type="http://schemas.openxmlformats.org/officeDocument/2006/relationships/image" Target="../media/image26.png"/><Relationship Id="rId5" Type="http://schemas.openxmlformats.org/officeDocument/2006/relationships/oleObject" Target="../embeddings/oleObject48.bin"/><Relationship Id="rId6" Type="http://schemas.openxmlformats.org/officeDocument/2006/relationships/image" Target="../media/image22.png"/><Relationship Id="rId7" Type="http://schemas.openxmlformats.org/officeDocument/2006/relationships/oleObject" Target="../embeddings/oleObject49.bin"/><Relationship Id="rId8" Type="http://schemas.openxmlformats.org/officeDocument/2006/relationships/oleObject" Target="../embeddings/oleObject4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vmlDrawing" Target="../drawings/vmlDrawing4.vml"/><Relationship Id="rId4" Type="http://schemas.openxmlformats.org/officeDocument/2006/relationships/oleObject" Target="../embeddings/oleObject4.bin"/><Relationship Id="rId9" Type="http://schemas.openxmlformats.org/officeDocument/2006/relationships/image" Target="../media/image1.png"/><Relationship Id="rId5" Type="http://schemas.openxmlformats.org/officeDocument/2006/relationships/oleObject" Target="../embeddings/oleObject4.bin"/><Relationship Id="rId6" Type="http://schemas.openxmlformats.org/officeDocument/2006/relationships/image" Target="../media/image10.png"/><Relationship Id="rId7" Type="http://schemas.openxmlformats.org/officeDocument/2006/relationships/oleObject" Target="../embeddings/oleObject5.bin"/><Relationship Id="rId8"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vmlDrawing" Target="../drawings/vmlDrawing39.vml"/><Relationship Id="rId4" Type="http://schemas.openxmlformats.org/officeDocument/2006/relationships/oleObject" Target="../embeddings/oleObject50.bin"/><Relationship Id="rId5" Type="http://schemas.openxmlformats.org/officeDocument/2006/relationships/oleObject" Target="../embeddings/oleObject50.bin"/><Relationship Id="rId6"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vmlDrawing" Target="../drawings/vmlDrawing40.vml"/><Relationship Id="rId4" Type="http://schemas.openxmlformats.org/officeDocument/2006/relationships/oleObject" Target="../embeddings/oleObject51.bin"/><Relationship Id="rId5" Type="http://schemas.openxmlformats.org/officeDocument/2006/relationships/oleObject" Target="../embeddings/oleObject51.bin"/><Relationship Id="rId6"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vmlDrawing" Target="../drawings/vmlDrawing41.vml"/><Relationship Id="rId4" Type="http://schemas.openxmlformats.org/officeDocument/2006/relationships/oleObject" Target="../embeddings/oleObject52.bin"/><Relationship Id="rId9" Type="http://schemas.openxmlformats.org/officeDocument/2006/relationships/image" Target="../media/image27.png"/><Relationship Id="rId5" Type="http://schemas.openxmlformats.org/officeDocument/2006/relationships/oleObject" Target="../embeddings/oleObject52.bin"/><Relationship Id="rId6" Type="http://schemas.openxmlformats.org/officeDocument/2006/relationships/image" Target="../media/image33.png"/><Relationship Id="rId7" Type="http://schemas.openxmlformats.org/officeDocument/2006/relationships/oleObject" Target="../embeddings/oleObject53.bin"/><Relationship Id="rId8" Type="http://schemas.openxmlformats.org/officeDocument/2006/relationships/oleObject" Target="../embeddings/oleObject53.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vmlDrawing" Target="../drawings/vmlDrawing42.vml"/><Relationship Id="rId4" Type="http://schemas.openxmlformats.org/officeDocument/2006/relationships/oleObject" Target="../embeddings/oleObject54.bin"/><Relationship Id="rId5" Type="http://schemas.openxmlformats.org/officeDocument/2006/relationships/oleObject" Target="../embeddings/oleObject54.bin"/><Relationship Id="rId6"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vmlDrawing" Target="../drawings/vmlDrawing43.vml"/><Relationship Id="rId4" Type="http://schemas.openxmlformats.org/officeDocument/2006/relationships/oleObject" Target="../embeddings/oleObject55.bin"/><Relationship Id="rId5" Type="http://schemas.openxmlformats.org/officeDocument/2006/relationships/oleObject" Target="../embeddings/oleObject55.bin"/><Relationship Id="rId6"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vmlDrawing" Target="../drawings/vmlDrawing44.vml"/><Relationship Id="rId4" Type="http://schemas.openxmlformats.org/officeDocument/2006/relationships/oleObject" Target="../embeddings/oleObject56.bin"/><Relationship Id="rId9" Type="http://schemas.openxmlformats.org/officeDocument/2006/relationships/image" Target="../media/image44.png"/><Relationship Id="rId5" Type="http://schemas.openxmlformats.org/officeDocument/2006/relationships/oleObject" Target="../embeddings/oleObject56.bin"/><Relationship Id="rId6" Type="http://schemas.openxmlformats.org/officeDocument/2006/relationships/image" Target="../media/image39.png"/><Relationship Id="rId7" Type="http://schemas.openxmlformats.org/officeDocument/2006/relationships/oleObject" Target="../embeddings/oleObject57.bin"/><Relationship Id="rId8" Type="http://schemas.openxmlformats.org/officeDocument/2006/relationships/oleObject" Target="../embeddings/oleObject57.bin"/></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Statistics for Business and Economics</a:t>
            </a:r>
            <a:endParaRPr/>
          </a:p>
        </p:txBody>
      </p:sp>
      <p:sp>
        <p:nvSpPr>
          <p:cNvPr id="117" name="Google Shape;117;p1"/>
          <p:cNvSpPr txBox="1"/>
          <p:nvPr>
            <p:ph idx="1" type="subTitle"/>
          </p:nvPr>
        </p:nvSpPr>
        <p:spPr>
          <a:xfrm>
            <a:off x="695325" y="3886200"/>
            <a:ext cx="7773988" cy="1752600"/>
          </a:xfrm>
          <a:prstGeom prst="rect">
            <a:avLst/>
          </a:prstGeom>
          <a:noFill/>
          <a:ln>
            <a:noFill/>
          </a:ln>
        </p:spPr>
        <p:txBody>
          <a:bodyPr anchorCtr="0" anchor="t" bIns="44450" lIns="90475" spcFirstLastPara="1" rIns="90475" wrap="square" tIns="44450">
            <a:noAutofit/>
          </a:bodyPr>
          <a:lstStyle/>
          <a:p>
            <a:pPr indent="0" lvl="0" marL="0" rtl="0" algn="ctr">
              <a:spcBef>
                <a:spcPts val="0"/>
              </a:spcBef>
              <a:spcAft>
                <a:spcPts val="0"/>
              </a:spcAft>
              <a:buClr>
                <a:schemeClr val="lt1"/>
              </a:buClr>
              <a:buSzPts val="3200"/>
              <a:buFont typeface="Arial"/>
              <a:buNone/>
            </a:pPr>
            <a:r>
              <a:rPr lang="en-US"/>
              <a:t>Inferences Based on a Single Sample: Tests of Hypothesis</a:t>
            </a:r>
            <a:br>
              <a:rPr lang="en-US"/>
            </a:br>
            <a:r>
              <a:rPr lang="en-US"/>
              <a:t>Chapter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500"/>
                                        <p:tgtEl>
                                          <p:spTgt spid="11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aphicFrame>
        <p:nvGraphicFramePr>
          <p:cNvPr id="1051" name="Google Shape;1051;p100"/>
          <p:cNvGraphicFramePr/>
          <p:nvPr/>
        </p:nvGraphicFramePr>
        <p:xfrm>
          <a:off x="4919663" y="2813050"/>
          <a:ext cx="3411537" cy="3429000"/>
        </p:xfrm>
        <a:graphic>
          <a:graphicData uri="http://schemas.openxmlformats.org/presentationml/2006/ole">
            <mc:AlternateContent>
              <mc:Choice Requires="v">
                <p:oleObj r:id="rId4" imgH="3429000" imgW="3411537" progId="Word.Document.8" spid="_x0000_s1">
                  <p:embed/>
                </p:oleObj>
              </mc:Choice>
              <mc:Fallback>
                <p:oleObj r:id="rId5" imgH="3429000" imgW="3411537" progId="Word.Document.8">
                  <p:embed/>
                  <p:pic>
                    <p:nvPicPr>
                      <p:cNvPr id="1051" name="Google Shape;1051;p100"/>
                      <p:cNvPicPr preferRelativeResize="0"/>
                      <p:nvPr/>
                    </p:nvPicPr>
                    <p:blipFill rotWithShape="1">
                      <a:blip r:embed="rId6">
                        <a:alphaModFix/>
                      </a:blip>
                      <a:srcRect b="0" l="0" r="0" t="0"/>
                      <a:stretch/>
                    </p:blipFill>
                    <p:spPr>
                      <a:xfrm>
                        <a:off x="4919663" y="2813050"/>
                        <a:ext cx="3411537" cy="3429000"/>
                      </a:xfrm>
                      <a:prstGeom prst="rect">
                        <a:avLst/>
                      </a:prstGeom>
                      <a:noFill/>
                      <a:ln>
                        <a:noFill/>
                      </a:ln>
                    </p:spPr>
                  </p:pic>
                </p:oleObj>
              </mc:Fallback>
            </mc:AlternateContent>
          </a:graphicData>
        </a:graphic>
      </p:graphicFrame>
      <p:graphicFrame>
        <p:nvGraphicFramePr>
          <p:cNvPr id="1052" name="Google Shape;1052;p100"/>
          <p:cNvGraphicFramePr/>
          <p:nvPr/>
        </p:nvGraphicFramePr>
        <p:xfrm>
          <a:off x="41275" y="2967038"/>
          <a:ext cx="3937000" cy="2544762"/>
        </p:xfrm>
        <a:graphic>
          <a:graphicData uri="http://schemas.openxmlformats.org/presentationml/2006/ole">
            <mc:AlternateContent>
              <mc:Choice Requires="v">
                <p:oleObj r:id="rId7" imgH="2544762" imgW="3937000" progId="" spid="_x0000_s2">
                  <p:embed/>
                </p:oleObj>
              </mc:Choice>
              <mc:Fallback>
                <p:oleObj r:id="rId8" imgH="2544762" imgW="3937000" progId="">
                  <p:embed/>
                  <p:pic>
                    <p:nvPicPr>
                      <p:cNvPr id="1052" name="Google Shape;1052;p100"/>
                      <p:cNvPicPr preferRelativeResize="0"/>
                      <p:nvPr/>
                    </p:nvPicPr>
                    <p:blipFill rotWithShape="1">
                      <a:blip r:embed="rId9">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053" name="Google Shape;1053;p100"/>
          <p:cNvSpPr txBox="1"/>
          <p:nvPr>
            <p:ph type="title"/>
          </p:nvPr>
        </p:nvSpPr>
        <p:spPr>
          <a:xfrm>
            <a:off x="1676400" y="158750"/>
            <a:ext cx="73152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Finding Critical Z</a:t>
            </a:r>
            <a:endParaRPr/>
          </a:p>
        </p:txBody>
      </p:sp>
      <p:sp>
        <p:nvSpPr>
          <p:cNvPr id="1054" name="Google Shape;1054;p100"/>
          <p:cNvSpPr/>
          <p:nvPr/>
        </p:nvSpPr>
        <p:spPr>
          <a:xfrm>
            <a:off x="382588" y="2563813"/>
            <a:ext cx="3425825" cy="137001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	.500 </a:t>
            </a:r>
            <a:br>
              <a:rPr b="1" lang="en-US" sz="2800">
                <a:solidFill>
                  <a:schemeClr val="lt1"/>
                </a:solidFill>
                <a:latin typeface="Arial"/>
                <a:ea typeface="Arial"/>
                <a:cs typeface="Arial"/>
                <a:sym typeface="Arial"/>
              </a:rPr>
            </a:br>
            <a:r>
              <a:rPr b="1" lang="en-US" sz="2800">
                <a:solidFill>
                  <a:schemeClr val="lt1"/>
                </a:solidFill>
                <a:latin typeface="Arial"/>
                <a:ea typeface="Arial"/>
                <a:cs typeface="Arial"/>
                <a:sym typeface="Arial"/>
              </a:rPr>
              <a:t>-	</a:t>
            </a:r>
            <a:r>
              <a:rPr b="1" lang="en-US" sz="2800" u="sng">
                <a:solidFill>
                  <a:schemeClr val="lt1"/>
                </a:solidFill>
                <a:latin typeface="Arial"/>
                <a:ea typeface="Arial"/>
                <a:cs typeface="Arial"/>
                <a:sym typeface="Arial"/>
              </a:rPr>
              <a:t>.025</a:t>
            </a:r>
            <a:br>
              <a:rPr b="1" lang="en-US" sz="2800">
                <a:solidFill>
                  <a:schemeClr val="lt1"/>
                </a:solidFill>
                <a:latin typeface="Arial"/>
                <a:ea typeface="Arial"/>
                <a:cs typeface="Arial"/>
                <a:sym typeface="Arial"/>
              </a:rPr>
            </a:br>
            <a:r>
              <a:rPr b="1" lang="en-US" sz="2800">
                <a:solidFill>
                  <a:schemeClr val="lt1"/>
                </a:solidFill>
                <a:latin typeface="Arial"/>
                <a:ea typeface="Arial"/>
                <a:cs typeface="Arial"/>
                <a:sym typeface="Arial"/>
              </a:rPr>
              <a:t>	.475</a:t>
            </a:r>
            <a:endParaRPr/>
          </a:p>
        </p:txBody>
      </p:sp>
      <p:cxnSp>
        <p:nvCxnSpPr>
          <p:cNvPr id="1055" name="Google Shape;1055;p100"/>
          <p:cNvCxnSpPr/>
          <p:nvPr/>
        </p:nvCxnSpPr>
        <p:spPr>
          <a:xfrm>
            <a:off x="1530350" y="3663950"/>
            <a:ext cx="749300" cy="949325"/>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56" name="Google Shape;1056;p100"/>
          <p:cNvSpPr/>
          <p:nvPr/>
        </p:nvSpPr>
        <p:spPr>
          <a:xfrm>
            <a:off x="6629400" y="2849563"/>
            <a:ext cx="1066800" cy="671512"/>
          </a:xfrm>
          <a:prstGeom prst="rect">
            <a:avLst/>
          </a:prstGeom>
          <a:noFill/>
          <a:ln>
            <a:noFill/>
          </a:ln>
        </p:spPr>
        <p:txBody>
          <a:bodyPr anchorCtr="0" anchor="t" bIns="92075" lIns="92075" spcFirstLastPara="1" rIns="92075" wrap="square" tIns="92075">
            <a:sp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.06</a:t>
            </a:r>
            <a:endParaRPr/>
          </a:p>
        </p:txBody>
      </p:sp>
      <p:sp>
        <p:nvSpPr>
          <p:cNvPr id="1057" name="Google Shape;1057;p100"/>
          <p:cNvSpPr/>
          <p:nvPr/>
        </p:nvSpPr>
        <p:spPr>
          <a:xfrm>
            <a:off x="4876800" y="5562600"/>
            <a:ext cx="838200" cy="473075"/>
          </a:xfrm>
          <a:prstGeom prst="rect">
            <a:avLst/>
          </a:prstGeom>
          <a:noFill/>
          <a:ln>
            <a:noFill/>
          </a:ln>
        </p:spPr>
        <p:txBody>
          <a:bodyPr anchorCtr="0" anchor="ctr" bIns="0" lIns="92075" spcFirstLastPara="1" rIns="92075" wrap="square" tIns="0">
            <a:no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1.9</a:t>
            </a:r>
            <a:endParaRPr/>
          </a:p>
        </p:txBody>
      </p:sp>
      <p:sp>
        <p:nvSpPr>
          <p:cNvPr id="1058" name="Google Shape;1058;p100"/>
          <p:cNvSpPr/>
          <p:nvPr/>
        </p:nvSpPr>
        <p:spPr>
          <a:xfrm>
            <a:off x="6478588" y="5564188"/>
            <a:ext cx="1444625" cy="5000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700">
                <a:solidFill>
                  <a:schemeClr val="lt2"/>
                </a:solidFill>
                <a:latin typeface="Arial"/>
                <a:ea typeface="Arial"/>
                <a:cs typeface="Arial"/>
                <a:sym typeface="Arial"/>
              </a:rPr>
              <a:t>.4750</a:t>
            </a:r>
            <a:endParaRPr/>
          </a:p>
        </p:txBody>
      </p:sp>
      <p:sp>
        <p:nvSpPr>
          <p:cNvPr id="1059" name="Google Shape;1059;p100"/>
          <p:cNvSpPr/>
          <p:nvPr/>
        </p:nvSpPr>
        <p:spPr>
          <a:xfrm>
            <a:off x="4478338" y="1830388"/>
            <a:ext cx="441642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rgbClr val="FCFEB9"/>
                </a:solidFill>
                <a:latin typeface="Arial"/>
                <a:ea typeface="Arial"/>
                <a:cs typeface="Arial"/>
                <a:sym typeface="Arial"/>
              </a:rPr>
              <a:t>Standardized Normal Probability Table (Portion)</a:t>
            </a:r>
            <a:endParaRPr/>
          </a:p>
        </p:txBody>
      </p:sp>
      <p:sp>
        <p:nvSpPr>
          <p:cNvPr id="1060" name="Google Shape;1060;p100"/>
          <p:cNvSpPr/>
          <p:nvPr/>
        </p:nvSpPr>
        <p:spPr>
          <a:xfrm>
            <a:off x="3016250" y="5422900"/>
            <a:ext cx="1949450" cy="909638"/>
          </a:xfrm>
          <a:custGeom>
            <a:rect b="b" l="l" r="r" t="t"/>
            <a:pathLst>
              <a:path extrusionOk="0" h="573" w="1228">
                <a:moveTo>
                  <a:pt x="1226" y="353"/>
                </a:moveTo>
                <a:lnTo>
                  <a:pt x="1227" y="381"/>
                </a:lnTo>
                <a:lnTo>
                  <a:pt x="1181" y="422"/>
                </a:lnTo>
                <a:lnTo>
                  <a:pt x="1154" y="446"/>
                </a:lnTo>
                <a:lnTo>
                  <a:pt x="1124" y="460"/>
                </a:lnTo>
                <a:lnTo>
                  <a:pt x="1100" y="477"/>
                </a:lnTo>
                <a:lnTo>
                  <a:pt x="1069" y="492"/>
                </a:lnTo>
                <a:lnTo>
                  <a:pt x="1041" y="505"/>
                </a:lnTo>
                <a:lnTo>
                  <a:pt x="1005" y="516"/>
                </a:lnTo>
                <a:lnTo>
                  <a:pt x="978" y="526"/>
                </a:lnTo>
                <a:lnTo>
                  <a:pt x="951" y="537"/>
                </a:lnTo>
                <a:lnTo>
                  <a:pt x="910" y="546"/>
                </a:lnTo>
                <a:lnTo>
                  <a:pt x="872" y="553"/>
                </a:lnTo>
                <a:lnTo>
                  <a:pt x="826" y="561"/>
                </a:lnTo>
                <a:lnTo>
                  <a:pt x="767" y="569"/>
                </a:lnTo>
                <a:lnTo>
                  <a:pt x="717" y="572"/>
                </a:lnTo>
                <a:lnTo>
                  <a:pt x="677" y="571"/>
                </a:lnTo>
                <a:lnTo>
                  <a:pt x="620" y="569"/>
                </a:lnTo>
                <a:lnTo>
                  <a:pt x="576" y="568"/>
                </a:lnTo>
                <a:lnTo>
                  <a:pt x="533" y="562"/>
                </a:lnTo>
                <a:lnTo>
                  <a:pt x="488" y="553"/>
                </a:lnTo>
                <a:lnTo>
                  <a:pt x="442" y="541"/>
                </a:lnTo>
                <a:lnTo>
                  <a:pt x="404" y="530"/>
                </a:lnTo>
                <a:lnTo>
                  <a:pt x="365" y="515"/>
                </a:lnTo>
                <a:lnTo>
                  <a:pt x="328" y="495"/>
                </a:lnTo>
                <a:lnTo>
                  <a:pt x="293" y="474"/>
                </a:lnTo>
                <a:lnTo>
                  <a:pt x="257" y="450"/>
                </a:lnTo>
                <a:lnTo>
                  <a:pt x="223" y="417"/>
                </a:lnTo>
                <a:lnTo>
                  <a:pt x="197" y="391"/>
                </a:lnTo>
                <a:lnTo>
                  <a:pt x="170" y="356"/>
                </a:lnTo>
                <a:lnTo>
                  <a:pt x="150" y="330"/>
                </a:lnTo>
                <a:lnTo>
                  <a:pt x="142" y="316"/>
                </a:lnTo>
                <a:lnTo>
                  <a:pt x="38" y="465"/>
                </a:lnTo>
                <a:lnTo>
                  <a:pt x="33" y="429"/>
                </a:lnTo>
                <a:lnTo>
                  <a:pt x="38" y="393"/>
                </a:lnTo>
                <a:lnTo>
                  <a:pt x="42" y="360"/>
                </a:lnTo>
                <a:lnTo>
                  <a:pt x="45" y="325"/>
                </a:lnTo>
                <a:lnTo>
                  <a:pt x="47" y="286"/>
                </a:lnTo>
                <a:lnTo>
                  <a:pt x="45" y="248"/>
                </a:lnTo>
                <a:lnTo>
                  <a:pt x="43" y="216"/>
                </a:lnTo>
                <a:lnTo>
                  <a:pt x="39" y="179"/>
                </a:lnTo>
                <a:lnTo>
                  <a:pt x="34" y="144"/>
                </a:lnTo>
                <a:lnTo>
                  <a:pt x="26" y="100"/>
                </a:lnTo>
                <a:lnTo>
                  <a:pt x="6" y="51"/>
                </a:lnTo>
                <a:lnTo>
                  <a:pt x="0" y="0"/>
                </a:lnTo>
                <a:lnTo>
                  <a:pt x="29" y="12"/>
                </a:lnTo>
                <a:lnTo>
                  <a:pt x="55" y="23"/>
                </a:lnTo>
                <a:lnTo>
                  <a:pt x="89" y="34"/>
                </a:lnTo>
                <a:lnTo>
                  <a:pt x="117" y="40"/>
                </a:lnTo>
                <a:lnTo>
                  <a:pt x="137" y="42"/>
                </a:lnTo>
                <a:lnTo>
                  <a:pt x="156" y="43"/>
                </a:lnTo>
                <a:lnTo>
                  <a:pt x="185" y="43"/>
                </a:lnTo>
                <a:lnTo>
                  <a:pt x="213" y="39"/>
                </a:lnTo>
                <a:lnTo>
                  <a:pt x="236" y="37"/>
                </a:lnTo>
                <a:lnTo>
                  <a:pt x="261" y="28"/>
                </a:lnTo>
                <a:lnTo>
                  <a:pt x="290" y="21"/>
                </a:lnTo>
                <a:lnTo>
                  <a:pt x="333" y="1"/>
                </a:lnTo>
                <a:lnTo>
                  <a:pt x="339" y="53"/>
                </a:lnTo>
                <a:lnTo>
                  <a:pt x="245" y="172"/>
                </a:lnTo>
                <a:lnTo>
                  <a:pt x="255" y="185"/>
                </a:lnTo>
                <a:lnTo>
                  <a:pt x="293" y="224"/>
                </a:lnTo>
                <a:lnTo>
                  <a:pt x="324" y="255"/>
                </a:lnTo>
                <a:lnTo>
                  <a:pt x="368" y="293"/>
                </a:lnTo>
                <a:lnTo>
                  <a:pt x="396" y="313"/>
                </a:lnTo>
                <a:lnTo>
                  <a:pt x="421" y="332"/>
                </a:lnTo>
                <a:lnTo>
                  <a:pt x="460" y="357"/>
                </a:lnTo>
                <a:lnTo>
                  <a:pt x="495" y="380"/>
                </a:lnTo>
                <a:lnTo>
                  <a:pt x="539" y="400"/>
                </a:lnTo>
                <a:lnTo>
                  <a:pt x="576" y="414"/>
                </a:lnTo>
                <a:lnTo>
                  <a:pt x="616" y="426"/>
                </a:lnTo>
                <a:lnTo>
                  <a:pt x="658" y="441"/>
                </a:lnTo>
                <a:lnTo>
                  <a:pt x="691" y="446"/>
                </a:lnTo>
                <a:lnTo>
                  <a:pt x="734" y="451"/>
                </a:lnTo>
                <a:lnTo>
                  <a:pt x="780" y="454"/>
                </a:lnTo>
                <a:lnTo>
                  <a:pt x="821" y="456"/>
                </a:lnTo>
                <a:lnTo>
                  <a:pt x="866" y="457"/>
                </a:lnTo>
                <a:lnTo>
                  <a:pt x="918" y="457"/>
                </a:lnTo>
                <a:lnTo>
                  <a:pt x="967" y="456"/>
                </a:lnTo>
                <a:lnTo>
                  <a:pt x="1013" y="447"/>
                </a:lnTo>
                <a:lnTo>
                  <a:pt x="1045" y="442"/>
                </a:lnTo>
                <a:lnTo>
                  <a:pt x="1078" y="434"/>
                </a:lnTo>
                <a:lnTo>
                  <a:pt x="1103" y="425"/>
                </a:lnTo>
                <a:lnTo>
                  <a:pt x="1127" y="413"/>
                </a:lnTo>
                <a:lnTo>
                  <a:pt x="1151" y="402"/>
                </a:lnTo>
                <a:lnTo>
                  <a:pt x="1226" y="353"/>
                </a:lnTo>
              </a:path>
            </a:pathLst>
          </a:custGeom>
          <a:solidFill>
            <a:srgbClr val="F95AB7"/>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61" name="Google Shape;1061;p100"/>
          <p:cNvSpPr/>
          <p:nvPr/>
        </p:nvSpPr>
        <p:spPr>
          <a:xfrm>
            <a:off x="3027363" y="5510213"/>
            <a:ext cx="1939925" cy="858837"/>
          </a:xfrm>
          <a:custGeom>
            <a:rect b="b" l="l" r="r" t="t"/>
            <a:pathLst>
              <a:path extrusionOk="0" h="541" w="1222">
                <a:moveTo>
                  <a:pt x="1221" y="327"/>
                </a:moveTo>
                <a:lnTo>
                  <a:pt x="1169" y="387"/>
                </a:lnTo>
                <a:lnTo>
                  <a:pt x="1147" y="405"/>
                </a:lnTo>
                <a:lnTo>
                  <a:pt x="1119" y="424"/>
                </a:lnTo>
                <a:lnTo>
                  <a:pt x="1096" y="439"/>
                </a:lnTo>
                <a:lnTo>
                  <a:pt x="1065" y="455"/>
                </a:lnTo>
                <a:lnTo>
                  <a:pt x="1036" y="469"/>
                </a:lnTo>
                <a:lnTo>
                  <a:pt x="1000" y="485"/>
                </a:lnTo>
                <a:lnTo>
                  <a:pt x="972" y="493"/>
                </a:lnTo>
                <a:lnTo>
                  <a:pt x="945" y="504"/>
                </a:lnTo>
                <a:lnTo>
                  <a:pt x="905" y="516"/>
                </a:lnTo>
                <a:lnTo>
                  <a:pt x="868" y="520"/>
                </a:lnTo>
                <a:lnTo>
                  <a:pt x="821" y="528"/>
                </a:lnTo>
                <a:lnTo>
                  <a:pt x="762" y="537"/>
                </a:lnTo>
                <a:lnTo>
                  <a:pt x="713" y="540"/>
                </a:lnTo>
                <a:lnTo>
                  <a:pt x="673" y="540"/>
                </a:lnTo>
                <a:lnTo>
                  <a:pt x="616" y="540"/>
                </a:lnTo>
                <a:lnTo>
                  <a:pt x="571" y="537"/>
                </a:lnTo>
                <a:lnTo>
                  <a:pt x="528" y="531"/>
                </a:lnTo>
                <a:lnTo>
                  <a:pt x="483" y="525"/>
                </a:lnTo>
                <a:lnTo>
                  <a:pt x="439" y="513"/>
                </a:lnTo>
                <a:lnTo>
                  <a:pt x="400" y="502"/>
                </a:lnTo>
                <a:lnTo>
                  <a:pt x="360" y="488"/>
                </a:lnTo>
                <a:lnTo>
                  <a:pt x="325" y="471"/>
                </a:lnTo>
                <a:lnTo>
                  <a:pt x="289" y="452"/>
                </a:lnTo>
                <a:lnTo>
                  <a:pt x="253" y="427"/>
                </a:lnTo>
                <a:lnTo>
                  <a:pt x="220" y="397"/>
                </a:lnTo>
                <a:lnTo>
                  <a:pt x="195" y="372"/>
                </a:lnTo>
                <a:lnTo>
                  <a:pt x="169" y="340"/>
                </a:lnTo>
                <a:lnTo>
                  <a:pt x="149" y="316"/>
                </a:lnTo>
                <a:lnTo>
                  <a:pt x="122" y="281"/>
                </a:lnTo>
                <a:lnTo>
                  <a:pt x="31" y="411"/>
                </a:lnTo>
                <a:lnTo>
                  <a:pt x="37" y="376"/>
                </a:lnTo>
                <a:lnTo>
                  <a:pt x="41" y="343"/>
                </a:lnTo>
                <a:lnTo>
                  <a:pt x="44" y="311"/>
                </a:lnTo>
                <a:lnTo>
                  <a:pt x="45" y="275"/>
                </a:lnTo>
                <a:lnTo>
                  <a:pt x="43" y="239"/>
                </a:lnTo>
                <a:lnTo>
                  <a:pt x="42" y="208"/>
                </a:lnTo>
                <a:lnTo>
                  <a:pt x="38" y="173"/>
                </a:lnTo>
                <a:lnTo>
                  <a:pt x="32" y="140"/>
                </a:lnTo>
                <a:lnTo>
                  <a:pt x="25" y="96"/>
                </a:lnTo>
                <a:lnTo>
                  <a:pt x="16" y="59"/>
                </a:lnTo>
                <a:lnTo>
                  <a:pt x="8" y="33"/>
                </a:lnTo>
                <a:lnTo>
                  <a:pt x="0" y="0"/>
                </a:lnTo>
                <a:lnTo>
                  <a:pt x="28" y="12"/>
                </a:lnTo>
                <a:lnTo>
                  <a:pt x="55" y="23"/>
                </a:lnTo>
                <a:lnTo>
                  <a:pt x="88" y="34"/>
                </a:lnTo>
                <a:lnTo>
                  <a:pt x="118" y="39"/>
                </a:lnTo>
                <a:lnTo>
                  <a:pt x="136" y="41"/>
                </a:lnTo>
                <a:lnTo>
                  <a:pt x="155" y="42"/>
                </a:lnTo>
                <a:lnTo>
                  <a:pt x="184" y="41"/>
                </a:lnTo>
                <a:lnTo>
                  <a:pt x="212" y="39"/>
                </a:lnTo>
                <a:lnTo>
                  <a:pt x="233" y="35"/>
                </a:lnTo>
                <a:lnTo>
                  <a:pt x="261" y="26"/>
                </a:lnTo>
                <a:lnTo>
                  <a:pt x="290" y="18"/>
                </a:lnTo>
                <a:lnTo>
                  <a:pt x="332" y="1"/>
                </a:lnTo>
                <a:lnTo>
                  <a:pt x="221" y="144"/>
                </a:lnTo>
                <a:lnTo>
                  <a:pt x="252" y="177"/>
                </a:lnTo>
                <a:lnTo>
                  <a:pt x="290" y="213"/>
                </a:lnTo>
                <a:lnTo>
                  <a:pt x="322" y="242"/>
                </a:lnTo>
                <a:lnTo>
                  <a:pt x="366" y="278"/>
                </a:lnTo>
                <a:lnTo>
                  <a:pt x="393" y="297"/>
                </a:lnTo>
                <a:lnTo>
                  <a:pt x="419" y="316"/>
                </a:lnTo>
                <a:lnTo>
                  <a:pt x="456" y="339"/>
                </a:lnTo>
                <a:lnTo>
                  <a:pt x="493" y="360"/>
                </a:lnTo>
                <a:lnTo>
                  <a:pt x="536" y="378"/>
                </a:lnTo>
                <a:lnTo>
                  <a:pt x="573" y="390"/>
                </a:lnTo>
                <a:lnTo>
                  <a:pt x="613" y="402"/>
                </a:lnTo>
                <a:lnTo>
                  <a:pt x="655" y="414"/>
                </a:lnTo>
                <a:lnTo>
                  <a:pt x="688" y="420"/>
                </a:lnTo>
                <a:lnTo>
                  <a:pt x="731" y="423"/>
                </a:lnTo>
                <a:lnTo>
                  <a:pt x="776" y="426"/>
                </a:lnTo>
                <a:lnTo>
                  <a:pt x="817" y="429"/>
                </a:lnTo>
                <a:lnTo>
                  <a:pt x="863" y="429"/>
                </a:lnTo>
                <a:lnTo>
                  <a:pt x="913" y="428"/>
                </a:lnTo>
                <a:lnTo>
                  <a:pt x="961" y="426"/>
                </a:lnTo>
                <a:lnTo>
                  <a:pt x="1009" y="418"/>
                </a:lnTo>
                <a:lnTo>
                  <a:pt x="1040" y="414"/>
                </a:lnTo>
                <a:lnTo>
                  <a:pt x="1074" y="407"/>
                </a:lnTo>
                <a:lnTo>
                  <a:pt x="1100" y="397"/>
                </a:lnTo>
                <a:lnTo>
                  <a:pt x="1125" y="388"/>
                </a:lnTo>
                <a:lnTo>
                  <a:pt x="1146" y="375"/>
                </a:lnTo>
                <a:lnTo>
                  <a:pt x="1221" y="327"/>
                </a:lnTo>
              </a:path>
            </a:pathLst>
          </a:custGeom>
          <a:solidFill>
            <a:schemeClr val="folHlink"/>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62" name="Google Shape;1062;p100"/>
          <p:cNvSpPr/>
          <p:nvPr/>
        </p:nvSpPr>
        <p:spPr>
          <a:xfrm>
            <a:off x="192088" y="1827213"/>
            <a:ext cx="46069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What Is Z given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sp>
        <p:nvSpPr>
          <p:cNvPr id="1063" name="Google Shape;1063;p100"/>
          <p:cNvSpPr/>
          <p:nvPr/>
        </p:nvSpPr>
        <p:spPr>
          <a:xfrm>
            <a:off x="2820988" y="3960813"/>
            <a:ext cx="20542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cxnSp>
        <p:nvCxnSpPr>
          <p:cNvPr id="1064" name="Google Shape;1064;p100"/>
          <p:cNvCxnSpPr/>
          <p:nvPr/>
        </p:nvCxnSpPr>
        <p:spPr>
          <a:xfrm flipH="1">
            <a:off x="2813050" y="4425950"/>
            <a:ext cx="393700" cy="292100"/>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65" name="Google Shape;1065;p100"/>
          <p:cNvSpPr/>
          <p:nvPr/>
        </p:nvSpPr>
        <p:spPr>
          <a:xfrm>
            <a:off x="3963988" y="43449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066" name="Google Shape;1066;p100"/>
          <p:cNvSpPr/>
          <p:nvPr/>
        </p:nvSpPr>
        <p:spPr>
          <a:xfrm>
            <a:off x="1449388" y="24780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②</a:t>
            </a:r>
            <a:endParaRPr/>
          </a:p>
        </p:txBody>
      </p:sp>
      <p:sp>
        <p:nvSpPr>
          <p:cNvPr id="1067" name="Google Shape;1067;p100"/>
          <p:cNvSpPr/>
          <p:nvPr/>
        </p:nvSpPr>
        <p:spPr>
          <a:xfrm>
            <a:off x="3963988" y="24780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③</a:t>
            </a:r>
            <a:endParaRPr/>
          </a:p>
        </p:txBody>
      </p:sp>
      <p:sp>
        <p:nvSpPr>
          <p:cNvPr id="1068" name="Google Shape;1068;p100"/>
          <p:cNvSpPr/>
          <p:nvPr/>
        </p:nvSpPr>
        <p:spPr>
          <a:xfrm>
            <a:off x="3963988" y="5411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grpSp>
        <p:nvGrpSpPr>
          <p:cNvPr id="1069" name="Google Shape;1069;p100"/>
          <p:cNvGrpSpPr/>
          <p:nvPr/>
        </p:nvGrpSpPr>
        <p:grpSpPr>
          <a:xfrm>
            <a:off x="2432050" y="3092450"/>
            <a:ext cx="3506788" cy="1343025"/>
            <a:chOff x="1532" y="1948"/>
            <a:chExt cx="2209" cy="846"/>
          </a:xfrm>
        </p:grpSpPr>
        <p:sp>
          <p:nvSpPr>
            <p:cNvPr id="1070" name="Google Shape;1070;p100"/>
            <p:cNvSpPr/>
            <p:nvPr/>
          </p:nvSpPr>
          <p:spPr>
            <a:xfrm>
              <a:off x="1535" y="1950"/>
              <a:ext cx="2206" cy="844"/>
            </a:xfrm>
            <a:custGeom>
              <a:rect b="b" l="l" r="r" t="t"/>
              <a:pathLst>
                <a:path extrusionOk="0" h="844" w="2206">
                  <a:moveTo>
                    <a:pt x="15" y="773"/>
                  </a:moveTo>
                  <a:lnTo>
                    <a:pt x="0" y="733"/>
                  </a:lnTo>
                  <a:lnTo>
                    <a:pt x="55" y="649"/>
                  </a:lnTo>
                  <a:lnTo>
                    <a:pt x="92" y="600"/>
                  </a:lnTo>
                  <a:lnTo>
                    <a:pt x="133" y="561"/>
                  </a:lnTo>
                  <a:lnTo>
                    <a:pt x="165" y="525"/>
                  </a:lnTo>
                  <a:lnTo>
                    <a:pt x="210" y="486"/>
                  </a:lnTo>
                  <a:lnTo>
                    <a:pt x="249" y="451"/>
                  </a:lnTo>
                  <a:lnTo>
                    <a:pt x="302" y="417"/>
                  </a:lnTo>
                  <a:lnTo>
                    <a:pt x="343" y="388"/>
                  </a:lnTo>
                  <a:lnTo>
                    <a:pt x="387" y="357"/>
                  </a:lnTo>
                  <a:lnTo>
                    <a:pt x="449" y="322"/>
                  </a:lnTo>
                  <a:lnTo>
                    <a:pt x="507" y="293"/>
                  </a:lnTo>
                  <a:lnTo>
                    <a:pt x="579" y="260"/>
                  </a:lnTo>
                  <a:lnTo>
                    <a:pt x="675" y="216"/>
                  </a:lnTo>
                  <a:lnTo>
                    <a:pt x="754" y="186"/>
                  </a:lnTo>
                  <a:lnTo>
                    <a:pt x="821" y="167"/>
                  </a:lnTo>
                  <a:lnTo>
                    <a:pt x="917" y="140"/>
                  </a:lnTo>
                  <a:lnTo>
                    <a:pt x="989" y="120"/>
                  </a:lnTo>
                  <a:lnTo>
                    <a:pt x="1064" y="109"/>
                  </a:lnTo>
                  <a:lnTo>
                    <a:pt x="1142" y="97"/>
                  </a:lnTo>
                  <a:lnTo>
                    <a:pt x="1223" y="94"/>
                  </a:lnTo>
                  <a:lnTo>
                    <a:pt x="1292" y="89"/>
                  </a:lnTo>
                  <a:lnTo>
                    <a:pt x="1364" y="92"/>
                  </a:lnTo>
                  <a:lnTo>
                    <a:pt x="1434" y="102"/>
                  </a:lnTo>
                  <a:lnTo>
                    <a:pt x="1502" y="114"/>
                  </a:lnTo>
                  <a:lnTo>
                    <a:pt x="1572" y="134"/>
                  </a:lnTo>
                  <a:lnTo>
                    <a:pt x="1643" y="165"/>
                  </a:lnTo>
                  <a:lnTo>
                    <a:pt x="1699" y="191"/>
                  </a:lnTo>
                  <a:lnTo>
                    <a:pt x="1761" y="230"/>
                  </a:lnTo>
                  <a:lnTo>
                    <a:pt x="1804" y="259"/>
                  </a:lnTo>
                  <a:lnTo>
                    <a:pt x="1826" y="276"/>
                  </a:lnTo>
                  <a:lnTo>
                    <a:pt x="1929" y="0"/>
                  </a:lnTo>
                  <a:lnTo>
                    <a:pt x="1950" y="48"/>
                  </a:lnTo>
                  <a:lnTo>
                    <a:pt x="1958" y="107"/>
                  </a:lnTo>
                  <a:lnTo>
                    <a:pt x="1968" y="161"/>
                  </a:lnTo>
                  <a:lnTo>
                    <a:pt x="1981" y="214"/>
                  </a:lnTo>
                  <a:lnTo>
                    <a:pt x="1995" y="271"/>
                  </a:lnTo>
                  <a:lnTo>
                    <a:pt x="2017" y="327"/>
                  </a:lnTo>
                  <a:lnTo>
                    <a:pt x="2033" y="373"/>
                  </a:lnTo>
                  <a:lnTo>
                    <a:pt x="2058" y="426"/>
                  </a:lnTo>
                  <a:lnTo>
                    <a:pt x="2081" y="475"/>
                  </a:lnTo>
                  <a:lnTo>
                    <a:pt x="2117" y="539"/>
                  </a:lnTo>
                  <a:lnTo>
                    <a:pt x="2170" y="603"/>
                  </a:lnTo>
                  <a:lnTo>
                    <a:pt x="2205" y="676"/>
                  </a:lnTo>
                  <a:lnTo>
                    <a:pt x="2153" y="670"/>
                  </a:lnTo>
                  <a:lnTo>
                    <a:pt x="2102" y="669"/>
                  </a:lnTo>
                  <a:lnTo>
                    <a:pt x="2044" y="670"/>
                  </a:lnTo>
                  <a:lnTo>
                    <a:pt x="1992" y="675"/>
                  </a:lnTo>
                  <a:lnTo>
                    <a:pt x="1960" y="682"/>
                  </a:lnTo>
                  <a:lnTo>
                    <a:pt x="1928" y="690"/>
                  </a:lnTo>
                  <a:lnTo>
                    <a:pt x="1879" y="704"/>
                  </a:lnTo>
                  <a:lnTo>
                    <a:pt x="1838" y="724"/>
                  </a:lnTo>
                  <a:lnTo>
                    <a:pt x="1799" y="741"/>
                  </a:lnTo>
                  <a:lnTo>
                    <a:pt x="1758" y="768"/>
                  </a:lnTo>
                  <a:lnTo>
                    <a:pt x="1713" y="793"/>
                  </a:lnTo>
                  <a:lnTo>
                    <a:pt x="1652" y="843"/>
                  </a:lnTo>
                  <a:lnTo>
                    <a:pt x="1619" y="770"/>
                  </a:lnTo>
                  <a:lnTo>
                    <a:pt x="1721" y="544"/>
                  </a:lnTo>
                  <a:lnTo>
                    <a:pt x="1698" y="528"/>
                  </a:lnTo>
                  <a:lnTo>
                    <a:pt x="1616" y="489"/>
                  </a:lnTo>
                  <a:lnTo>
                    <a:pt x="1549" y="459"/>
                  </a:lnTo>
                  <a:lnTo>
                    <a:pt x="1460" y="424"/>
                  </a:lnTo>
                  <a:lnTo>
                    <a:pt x="1407" y="409"/>
                  </a:lnTo>
                  <a:lnTo>
                    <a:pt x="1355" y="394"/>
                  </a:lnTo>
                  <a:lnTo>
                    <a:pt x="1280" y="376"/>
                  </a:lnTo>
                  <a:lnTo>
                    <a:pt x="1208" y="360"/>
                  </a:lnTo>
                  <a:lnTo>
                    <a:pt x="1129" y="354"/>
                  </a:lnTo>
                  <a:lnTo>
                    <a:pt x="1062" y="351"/>
                  </a:lnTo>
                  <a:lnTo>
                    <a:pt x="988" y="353"/>
                  </a:lnTo>
                  <a:lnTo>
                    <a:pt x="914" y="354"/>
                  </a:lnTo>
                  <a:lnTo>
                    <a:pt x="857" y="362"/>
                  </a:lnTo>
                  <a:lnTo>
                    <a:pt x="782" y="377"/>
                  </a:lnTo>
                  <a:lnTo>
                    <a:pt x="707" y="396"/>
                  </a:lnTo>
                  <a:lnTo>
                    <a:pt x="637" y="413"/>
                  </a:lnTo>
                  <a:lnTo>
                    <a:pt x="561" y="435"/>
                  </a:lnTo>
                  <a:lnTo>
                    <a:pt x="478" y="462"/>
                  </a:lnTo>
                  <a:lnTo>
                    <a:pt x="395" y="489"/>
                  </a:lnTo>
                  <a:lnTo>
                    <a:pt x="322" y="526"/>
                  </a:lnTo>
                  <a:lnTo>
                    <a:pt x="271" y="548"/>
                  </a:lnTo>
                  <a:lnTo>
                    <a:pt x="221" y="578"/>
                  </a:lnTo>
                  <a:lnTo>
                    <a:pt x="185" y="604"/>
                  </a:lnTo>
                  <a:lnTo>
                    <a:pt x="148" y="633"/>
                  </a:lnTo>
                  <a:lnTo>
                    <a:pt x="116" y="663"/>
                  </a:lnTo>
                  <a:lnTo>
                    <a:pt x="15" y="773"/>
                  </a:lnTo>
                </a:path>
              </a:pathLst>
            </a:custGeom>
            <a:solidFill>
              <a:srgbClr val="F95AB7"/>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71" name="Google Shape;1071;p100"/>
            <p:cNvSpPr/>
            <p:nvPr/>
          </p:nvSpPr>
          <p:spPr>
            <a:xfrm>
              <a:off x="1532" y="1948"/>
              <a:ext cx="2172" cy="769"/>
            </a:xfrm>
            <a:custGeom>
              <a:rect b="b" l="l" r="r" t="t"/>
              <a:pathLst>
                <a:path extrusionOk="0" h="769" w="2172">
                  <a:moveTo>
                    <a:pt x="0" y="736"/>
                  </a:moveTo>
                  <a:lnTo>
                    <a:pt x="57" y="619"/>
                  </a:lnTo>
                  <a:lnTo>
                    <a:pt x="86" y="581"/>
                  </a:lnTo>
                  <a:lnTo>
                    <a:pt x="123" y="539"/>
                  </a:lnTo>
                  <a:lnTo>
                    <a:pt x="155" y="505"/>
                  </a:lnTo>
                  <a:lnTo>
                    <a:pt x="198" y="464"/>
                  </a:lnTo>
                  <a:lnTo>
                    <a:pt x="239" y="427"/>
                  </a:lnTo>
                  <a:lnTo>
                    <a:pt x="290" y="387"/>
                  </a:lnTo>
                  <a:lnTo>
                    <a:pt x="332" y="359"/>
                  </a:lnTo>
                  <a:lnTo>
                    <a:pt x="375" y="328"/>
                  </a:lnTo>
                  <a:lnTo>
                    <a:pt x="437" y="293"/>
                  </a:lnTo>
                  <a:lnTo>
                    <a:pt x="496" y="264"/>
                  </a:lnTo>
                  <a:lnTo>
                    <a:pt x="568" y="230"/>
                  </a:lnTo>
                  <a:lnTo>
                    <a:pt x="663" y="186"/>
                  </a:lnTo>
                  <a:lnTo>
                    <a:pt x="742" y="157"/>
                  </a:lnTo>
                  <a:lnTo>
                    <a:pt x="809" y="136"/>
                  </a:lnTo>
                  <a:lnTo>
                    <a:pt x="904" y="108"/>
                  </a:lnTo>
                  <a:lnTo>
                    <a:pt x="978" y="88"/>
                  </a:lnTo>
                  <a:lnTo>
                    <a:pt x="1050" y="76"/>
                  </a:lnTo>
                  <a:lnTo>
                    <a:pt x="1128" y="63"/>
                  </a:lnTo>
                  <a:lnTo>
                    <a:pt x="1208" y="57"/>
                  </a:lnTo>
                  <a:lnTo>
                    <a:pt x="1278" y="52"/>
                  </a:lnTo>
                  <a:lnTo>
                    <a:pt x="1348" y="54"/>
                  </a:lnTo>
                  <a:lnTo>
                    <a:pt x="1417" y="62"/>
                  </a:lnTo>
                  <a:lnTo>
                    <a:pt x="1484" y="72"/>
                  </a:lnTo>
                  <a:lnTo>
                    <a:pt x="1553" y="89"/>
                  </a:lnTo>
                  <a:lnTo>
                    <a:pt x="1623" y="116"/>
                  </a:lnTo>
                  <a:lnTo>
                    <a:pt x="1678" y="142"/>
                  </a:lnTo>
                  <a:lnTo>
                    <a:pt x="1738" y="176"/>
                  </a:lnTo>
                  <a:lnTo>
                    <a:pt x="1781" y="204"/>
                  </a:lnTo>
                  <a:lnTo>
                    <a:pt x="1841" y="242"/>
                  </a:lnTo>
                  <a:lnTo>
                    <a:pt x="1929" y="0"/>
                  </a:lnTo>
                  <a:lnTo>
                    <a:pt x="1935" y="55"/>
                  </a:lnTo>
                  <a:lnTo>
                    <a:pt x="1945" y="107"/>
                  </a:lnTo>
                  <a:lnTo>
                    <a:pt x="1956" y="157"/>
                  </a:lnTo>
                  <a:lnTo>
                    <a:pt x="1970" y="211"/>
                  </a:lnTo>
                  <a:lnTo>
                    <a:pt x="1990" y="265"/>
                  </a:lnTo>
                  <a:lnTo>
                    <a:pt x="2006" y="309"/>
                  </a:lnTo>
                  <a:lnTo>
                    <a:pt x="2029" y="360"/>
                  </a:lnTo>
                  <a:lnTo>
                    <a:pt x="2052" y="407"/>
                  </a:lnTo>
                  <a:lnTo>
                    <a:pt x="2085" y="467"/>
                  </a:lnTo>
                  <a:lnTo>
                    <a:pt x="2118" y="520"/>
                  </a:lnTo>
                  <a:lnTo>
                    <a:pt x="2142" y="555"/>
                  </a:lnTo>
                  <a:lnTo>
                    <a:pt x="2171" y="600"/>
                  </a:lnTo>
                  <a:lnTo>
                    <a:pt x="2121" y="594"/>
                  </a:lnTo>
                  <a:lnTo>
                    <a:pt x="2068" y="593"/>
                  </a:lnTo>
                  <a:lnTo>
                    <a:pt x="2011" y="595"/>
                  </a:lnTo>
                  <a:lnTo>
                    <a:pt x="1960" y="601"/>
                  </a:lnTo>
                  <a:lnTo>
                    <a:pt x="1928" y="607"/>
                  </a:lnTo>
                  <a:lnTo>
                    <a:pt x="1896" y="616"/>
                  </a:lnTo>
                  <a:lnTo>
                    <a:pt x="1848" y="632"/>
                  </a:lnTo>
                  <a:lnTo>
                    <a:pt x="1805" y="650"/>
                  </a:lnTo>
                  <a:lnTo>
                    <a:pt x="1769" y="667"/>
                  </a:lnTo>
                  <a:lnTo>
                    <a:pt x="1727" y="694"/>
                  </a:lnTo>
                  <a:lnTo>
                    <a:pt x="1682" y="720"/>
                  </a:lnTo>
                  <a:lnTo>
                    <a:pt x="1619" y="768"/>
                  </a:lnTo>
                  <a:lnTo>
                    <a:pt x="1739" y="497"/>
                  </a:lnTo>
                  <a:lnTo>
                    <a:pt x="1670" y="464"/>
                  </a:lnTo>
                  <a:lnTo>
                    <a:pt x="1591" y="429"/>
                  </a:lnTo>
                  <a:lnTo>
                    <a:pt x="1525" y="402"/>
                  </a:lnTo>
                  <a:lnTo>
                    <a:pt x="1438" y="371"/>
                  </a:lnTo>
                  <a:lnTo>
                    <a:pt x="1383" y="356"/>
                  </a:lnTo>
                  <a:lnTo>
                    <a:pt x="1333" y="341"/>
                  </a:lnTo>
                  <a:lnTo>
                    <a:pt x="1260" y="327"/>
                  </a:lnTo>
                  <a:lnTo>
                    <a:pt x="1189" y="314"/>
                  </a:lnTo>
                  <a:lnTo>
                    <a:pt x="1110" y="308"/>
                  </a:lnTo>
                  <a:lnTo>
                    <a:pt x="1043" y="308"/>
                  </a:lnTo>
                  <a:lnTo>
                    <a:pt x="971" y="311"/>
                  </a:lnTo>
                  <a:lnTo>
                    <a:pt x="897" y="315"/>
                  </a:lnTo>
                  <a:lnTo>
                    <a:pt x="841" y="323"/>
                  </a:lnTo>
                  <a:lnTo>
                    <a:pt x="767" y="340"/>
                  </a:lnTo>
                  <a:lnTo>
                    <a:pt x="692" y="358"/>
                  </a:lnTo>
                  <a:lnTo>
                    <a:pt x="622" y="375"/>
                  </a:lnTo>
                  <a:lnTo>
                    <a:pt x="547" y="398"/>
                  </a:lnTo>
                  <a:lnTo>
                    <a:pt x="463" y="425"/>
                  </a:lnTo>
                  <a:lnTo>
                    <a:pt x="381" y="453"/>
                  </a:lnTo>
                  <a:lnTo>
                    <a:pt x="309" y="491"/>
                  </a:lnTo>
                  <a:lnTo>
                    <a:pt x="257" y="513"/>
                  </a:lnTo>
                  <a:lnTo>
                    <a:pt x="207" y="541"/>
                  </a:lnTo>
                  <a:lnTo>
                    <a:pt x="167" y="569"/>
                  </a:lnTo>
                  <a:lnTo>
                    <a:pt x="131" y="596"/>
                  </a:lnTo>
                  <a:lnTo>
                    <a:pt x="102" y="627"/>
                  </a:lnTo>
                  <a:lnTo>
                    <a:pt x="0" y="736"/>
                  </a:lnTo>
                </a:path>
              </a:pathLst>
            </a:custGeom>
            <a:solidFill>
              <a:schemeClr val="folHlink"/>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1"/>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a:t>
            </a:r>
            <a:br>
              <a:rPr lang="en-US"/>
            </a:br>
            <a:r>
              <a:rPr lang="en-US"/>
              <a:t> Example </a:t>
            </a:r>
            <a:endParaRPr/>
          </a:p>
        </p:txBody>
      </p:sp>
      <p:sp>
        <p:nvSpPr>
          <p:cNvPr id="1077" name="Google Shape;1077;p101"/>
          <p:cNvSpPr txBox="1"/>
          <p:nvPr>
            <p:ph idx="1" type="body"/>
          </p:nvPr>
        </p:nvSpPr>
        <p:spPr>
          <a:xfrm>
            <a:off x="609600" y="1828800"/>
            <a:ext cx="43434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800"/>
              <a:t>Does an average box of cereal contain </a:t>
            </a:r>
            <a:r>
              <a:rPr b="1" lang="en-US" sz="2800">
                <a:solidFill>
                  <a:srgbClr val="FCFEB9"/>
                </a:solidFill>
              </a:rPr>
              <a:t>more than</a:t>
            </a:r>
            <a:r>
              <a:rPr lang="en-US" sz="2800"/>
              <a:t> </a:t>
            </a:r>
            <a:r>
              <a:rPr b="1" lang="en-US" sz="2800">
                <a:solidFill>
                  <a:srgbClr val="FCFEB9"/>
                </a:solidFill>
              </a:rPr>
              <a:t>368</a:t>
            </a:r>
            <a:r>
              <a:rPr lang="en-US" sz="2800"/>
              <a:t> grams of cereal?  A random sample of </a:t>
            </a:r>
            <a:r>
              <a:rPr b="1" lang="en-US" sz="2800">
                <a:solidFill>
                  <a:srgbClr val="FCFEB9"/>
                </a:solidFill>
              </a:rPr>
              <a:t>25</a:t>
            </a:r>
            <a:r>
              <a:rPr lang="en-US" sz="2800"/>
              <a:t> boxes showed</a:t>
            </a:r>
            <a:r>
              <a:rPr b="1" lang="en-US" sz="2800">
                <a:solidFill>
                  <a:srgbClr val="FCFEB9"/>
                </a:solidFill>
                <a:latin typeface="Noto Sans Symbols"/>
                <a:ea typeface="Noto Sans Symbols"/>
                <a:cs typeface="Noto Sans Symbols"/>
                <a:sym typeface="Noto Sans Symbols"/>
              </a:rPr>
              <a:t></a:t>
            </a:r>
            <a:r>
              <a:rPr b="1" lang="en-US" sz="2800">
                <a:solidFill>
                  <a:srgbClr val="FCFEB9"/>
                </a:solidFill>
              </a:rPr>
              <a:t>X = 372.5</a:t>
            </a:r>
            <a:r>
              <a:rPr lang="en-US" sz="2800"/>
              <a:t>.  The company has specified </a:t>
            </a:r>
            <a:r>
              <a:rPr b="1" lang="en-US" sz="2800">
                <a:solidFill>
                  <a:srgbClr val="FCFEB9"/>
                </a:solidFill>
                <a:latin typeface="Noto Sans Symbols"/>
                <a:ea typeface="Noto Sans Symbols"/>
                <a:cs typeface="Noto Sans Symbols"/>
                <a:sym typeface="Noto Sans Symbols"/>
              </a:rPr>
              <a:t>σ</a:t>
            </a:r>
            <a:r>
              <a:rPr lang="en-US" sz="2800"/>
              <a:t> to be </a:t>
            </a:r>
            <a:r>
              <a:rPr b="1" lang="en-US" sz="2800">
                <a:solidFill>
                  <a:srgbClr val="FCFEB9"/>
                </a:solidFill>
              </a:rPr>
              <a:t>25</a:t>
            </a:r>
            <a:r>
              <a:rPr lang="en-US" sz="2800"/>
              <a:t> grams.  Test at the </a:t>
            </a:r>
            <a:r>
              <a:rPr b="1" lang="en-US" sz="2800">
                <a:solidFill>
                  <a:srgbClr val="FCFEB9"/>
                </a:solidFill>
              </a:rPr>
              <a:t>.05</a:t>
            </a:r>
            <a:r>
              <a:rPr lang="en-US" sz="2800"/>
              <a:t> level.</a:t>
            </a:r>
            <a:endParaRPr/>
          </a:p>
        </p:txBody>
      </p:sp>
      <p:sp>
        <p:nvSpPr>
          <p:cNvPr id="1078" name="Google Shape;1078;p101"/>
          <p:cNvSpPr/>
          <p:nvPr/>
        </p:nvSpPr>
        <p:spPr>
          <a:xfrm>
            <a:off x="5597525" y="2368550"/>
            <a:ext cx="2806700" cy="3340100"/>
          </a:xfrm>
          <a:prstGeom prst="cube">
            <a:avLst>
              <a:gd fmla="val 12690" name="adj"/>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1079" name="Google Shape;1079;p101"/>
          <p:cNvGraphicFramePr/>
          <p:nvPr/>
        </p:nvGraphicFramePr>
        <p:xfrm>
          <a:off x="5756275" y="2719388"/>
          <a:ext cx="2209800" cy="1474787"/>
        </p:xfrm>
        <a:graphic>
          <a:graphicData uri="http://schemas.openxmlformats.org/presentationml/2006/ole">
            <mc:AlternateContent>
              <mc:Choice Requires="v">
                <p:oleObj r:id="rId4" imgH="1474787" imgW="2209800" progId="" spid="_x0000_s1">
                  <p:embed/>
                </p:oleObj>
              </mc:Choice>
              <mc:Fallback>
                <p:oleObj r:id="rId5" imgH="1474787" imgW="2209800" progId="">
                  <p:embed/>
                  <p:pic>
                    <p:nvPicPr>
                      <p:cNvPr id="1079" name="Google Shape;1079;p101"/>
                      <p:cNvPicPr preferRelativeResize="0"/>
                      <p:nvPr/>
                    </p:nvPicPr>
                    <p:blipFill rotWithShape="1">
                      <a:blip r:embed="rId6">
                        <a:alphaModFix/>
                      </a:blip>
                      <a:srcRect b="0" l="0" r="0" t="0"/>
                      <a:stretch/>
                    </p:blipFill>
                    <p:spPr>
                      <a:xfrm>
                        <a:off x="5756275" y="2719388"/>
                        <a:ext cx="2209800" cy="1474787"/>
                      </a:xfrm>
                      <a:prstGeom prst="rect">
                        <a:avLst/>
                      </a:prstGeom>
                      <a:noFill/>
                      <a:ln>
                        <a:noFill/>
                      </a:ln>
                    </p:spPr>
                  </p:pic>
                </p:oleObj>
              </mc:Fallback>
            </mc:AlternateContent>
          </a:graphicData>
        </a:graphic>
      </p:graphicFrame>
      <p:sp>
        <p:nvSpPr>
          <p:cNvPr id="1080" name="Google Shape;1080;p101"/>
          <p:cNvSpPr/>
          <p:nvPr/>
        </p:nvSpPr>
        <p:spPr>
          <a:xfrm>
            <a:off x="6340475" y="3587750"/>
            <a:ext cx="1130300" cy="1130300"/>
          </a:xfrm>
          <a:prstGeom prst="star16">
            <a:avLst>
              <a:gd fmla="val 37500" name="adj"/>
            </a:avLst>
          </a:prstGeom>
          <a:solidFill>
            <a:srgbClr val="EAEC5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81" name="Google Shape;1081;p101"/>
          <p:cNvSpPr/>
          <p:nvPr/>
        </p:nvSpPr>
        <p:spPr>
          <a:xfrm>
            <a:off x="6126163" y="5106988"/>
            <a:ext cx="1520825" cy="558800"/>
          </a:xfrm>
          <a:prstGeom prst="rect">
            <a:avLst/>
          </a:prstGeom>
          <a:noFill/>
          <a:ln>
            <a:noFill/>
          </a:ln>
        </p:spPr>
        <p:txBody>
          <a:bodyPr anchorCtr="0" anchor="t" bIns="44450" lIns="90475" spcFirstLastPara="1" rIns="90475" wrap="square" tIns="44450">
            <a:spAutoFit/>
          </a:bodyPr>
          <a:lstStyle/>
          <a:p>
            <a:pPr indent="0" lvl="0" marL="0" marR="0" rtl="0" algn="l">
              <a:lnSpc>
                <a:spcPct val="110000"/>
              </a:lnSpc>
              <a:spcBef>
                <a:spcPts val="0"/>
              </a:spcBef>
              <a:spcAft>
                <a:spcPts val="0"/>
              </a:spcAft>
              <a:buNone/>
            </a:pPr>
            <a:r>
              <a:rPr lang="en-US" sz="2800">
                <a:solidFill>
                  <a:schemeClr val="lt1"/>
                </a:solidFill>
                <a:latin typeface="Arial"/>
                <a:ea typeface="Arial"/>
                <a:cs typeface="Arial"/>
                <a:sym typeface="Arial"/>
              </a:rPr>
              <a:t>368 gm.</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087" name="Google Shape;1087;p102"/>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088" name="Google Shape;1088;p102"/>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094" name="Google Shape;1094;p103"/>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095" name="Google Shape;1095;p103"/>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01" name="Google Shape;1101;p104"/>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r>
              <a:rPr b="1" lang="en-US" sz="2800"/>
              <a:t>25</a:t>
            </a:r>
            <a:endParaRPr/>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102" name="Google Shape;1102;p104"/>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0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08" name="Google Shape;1108;p105"/>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r>
              <a:rPr b="1" lang="en-US" sz="2800"/>
              <a:t>25</a:t>
            </a:r>
            <a:endParaRPr/>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109" name="Google Shape;1109;p105"/>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110" name="Google Shape;1110;p105"/>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110" name="Google Shape;1110;p105"/>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16" name="Google Shape;1116;p106"/>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r>
              <a:rPr b="1" lang="en-US" sz="2800"/>
              <a:t>25</a:t>
            </a:r>
            <a:endParaRPr/>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117" name="Google Shape;1117;p106"/>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118" name="Google Shape;1118;p106"/>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118" name="Google Shape;1118;p106"/>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graphicFrame>
        <p:nvGraphicFramePr>
          <p:cNvPr id="1119" name="Google Shape;1119;p106"/>
          <p:cNvGraphicFramePr/>
          <p:nvPr/>
        </p:nvGraphicFramePr>
        <p:xfrm>
          <a:off x="3494088" y="232092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1119" name="Google Shape;1119;p106"/>
                      <p:cNvPicPr preferRelativeResize="0"/>
                      <p:nvPr/>
                    </p:nvPicPr>
                    <p:blipFill rotWithShape="1">
                      <a:blip r:embed="rId9">
                        <a:alphaModFix/>
                      </a:blip>
                      <a:srcRect b="0" l="0" r="0" t="0"/>
                      <a:stretch/>
                    </p:blipFill>
                    <p:spPr>
                      <a:xfrm>
                        <a:off x="3494088" y="2320925"/>
                        <a:ext cx="5176837" cy="1349375"/>
                      </a:xfrm>
                      <a:prstGeom prst="rect">
                        <a:avLst/>
                      </a:prstGeom>
                      <a:noFill/>
                      <a:ln>
                        <a:noFill/>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0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25" name="Google Shape;1125;p107"/>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r>
              <a:rPr b="1" lang="en-US" sz="2800"/>
              <a:t>25</a:t>
            </a:r>
            <a:endParaRPr/>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126" name="Google Shape;1126;p107"/>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127" name="Google Shape;1127;p107"/>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127" name="Google Shape;1127;p107"/>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graphicFrame>
        <p:nvGraphicFramePr>
          <p:cNvPr id="1128" name="Google Shape;1128;p107"/>
          <p:cNvGraphicFramePr/>
          <p:nvPr/>
        </p:nvGraphicFramePr>
        <p:xfrm>
          <a:off x="3494088" y="232092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1128" name="Google Shape;1128;p107"/>
                      <p:cNvPicPr preferRelativeResize="0"/>
                      <p:nvPr/>
                    </p:nvPicPr>
                    <p:blipFill rotWithShape="1">
                      <a:blip r:embed="rId9">
                        <a:alphaModFix/>
                      </a:blip>
                      <a:srcRect b="0" l="0" r="0" t="0"/>
                      <a:stretch/>
                    </p:blipFill>
                    <p:spPr>
                      <a:xfrm>
                        <a:off x="3494088" y="2320925"/>
                        <a:ext cx="5176837" cy="1349375"/>
                      </a:xfrm>
                      <a:prstGeom prst="rect">
                        <a:avLst/>
                      </a:prstGeom>
                      <a:noFill/>
                      <a:ln>
                        <a:noFill/>
                      </a:ln>
                    </p:spPr>
                  </p:pic>
                </p:oleObj>
              </mc:Fallback>
            </mc:AlternateContent>
          </a:graphicData>
        </a:graphic>
      </p:graphicFrame>
      <p:sp>
        <p:nvSpPr>
          <p:cNvPr id="1129" name="Google Shape;1129;p107"/>
          <p:cNvSpPr/>
          <p:nvPr/>
        </p:nvSpPr>
        <p:spPr>
          <a:xfrm>
            <a:off x="4725988" y="44211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35" name="Google Shape;1135;p108"/>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 </a:t>
            </a:r>
            <a:r>
              <a:rPr b="1" lang="en-US" sz="2800">
                <a:solidFill>
                  <a:schemeClr val="lt2"/>
                </a:solidFill>
              </a:rPr>
              <a:t>= </a:t>
            </a:r>
            <a:r>
              <a:rPr b="1" lang="en-US" sz="2800"/>
              <a:t>25</a:t>
            </a:r>
            <a:endParaRPr/>
          </a:p>
          <a:p>
            <a:pPr indent="0" lvl="0" marL="0" rtl="0" algn="l">
              <a:spcBef>
                <a:spcPts val="504"/>
              </a:spcBef>
              <a:spcAft>
                <a:spcPts val="0"/>
              </a:spcAft>
              <a:buNone/>
            </a:pPr>
            <a:r>
              <a:rPr b="1" lang="en-US" sz="2800">
                <a:solidFill>
                  <a:schemeClr val="lt2"/>
                </a:solidFill>
              </a:rPr>
              <a:t>Critical Value(s):</a:t>
            </a:r>
            <a:endParaRPr/>
          </a:p>
          <a:p>
            <a:pPr indent="0" lvl="0" marL="0" rtl="0" algn="l">
              <a:spcBef>
                <a:spcPts val="560"/>
              </a:spcBef>
              <a:spcAft>
                <a:spcPts val="0"/>
              </a:spcAft>
              <a:buNone/>
            </a:pPr>
            <a:r>
              <a:t/>
            </a:r>
            <a:endParaRPr b="1" sz="2800">
              <a:solidFill>
                <a:schemeClr val="lt2"/>
              </a:solidFill>
            </a:endParaRPr>
          </a:p>
        </p:txBody>
      </p:sp>
      <p:sp>
        <p:nvSpPr>
          <p:cNvPr id="1136" name="Google Shape;1136;p108"/>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137" name="Google Shape;1137;p108"/>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137" name="Google Shape;1137;p108"/>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graphicFrame>
        <p:nvGraphicFramePr>
          <p:cNvPr id="1138" name="Google Shape;1138;p108"/>
          <p:cNvGraphicFramePr/>
          <p:nvPr/>
        </p:nvGraphicFramePr>
        <p:xfrm>
          <a:off x="3494088" y="232092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1138" name="Google Shape;1138;p108"/>
                      <p:cNvPicPr preferRelativeResize="0"/>
                      <p:nvPr/>
                    </p:nvPicPr>
                    <p:blipFill rotWithShape="1">
                      <a:blip r:embed="rId9">
                        <a:alphaModFix/>
                      </a:blip>
                      <a:srcRect b="0" l="0" r="0" t="0"/>
                      <a:stretch/>
                    </p:blipFill>
                    <p:spPr>
                      <a:xfrm>
                        <a:off x="3494088" y="2320925"/>
                        <a:ext cx="5176837" cy="1349375"/>
                      </a:xfrm>
                      <a:prstGeom prst="rect">
                        <a:avLst/>
                      </a:prstGeom>
                      <a:noFill/>
                      <a:ln>
                        <a:noFill/>
                      </a:ln>
                    </p:spPr>
                  </p:pic>
                </p:oleObj>
              </mc:Fallback>
            </mc:AlternateContent>
          </a:graphicData>
        </a:graphic>
      </p:graphicFrame>
      <p:sp>
        <p:nvSpPr>
          <p:cNvPr id="1139" name="Google Shape;1139;p108"/>
          <p:cNvSpPr/>
          <p:nvPr/>
        </p:nvSpPr>
        <p:spPr>
          <a:xfrm>
            <a:off x="4725988" y="44211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1140" name="Google Shape;1140;p108"/>
          <p:cNvSpPr/>
          <p:nvPr/>
        </p:nvSpPr>
        <p:spPr>
          <a:xfrm>
            <a:off x="4725988" y="5411788"/>
            <a:ext cx="38830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No evidence average is more than 368</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Thinking Challenge</a:t>
            </a:r>
            <a:endParaRPr/>
          </a:p>
        </p:txBody>
      </p:sp>
      <p:sp>
        <p:nvSpPr>
          <p:cNvPr id="1146" name="Google Shape;1146;p109"/>
          <p:cNvSpPr txBox="1"/>
          <p:nvPr>
            <p:ph idx="1" type="body"/>
          </p:nvPr>
        </p:nvSpPr>
        <p:spPr>
          <a:xfrm>
            <a:off x="533400" y="1828800"/>
            <a:ext cx="5334000" cy="4419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sz="2800"/>
              <a:t>You’re an analyst for Ford.  You want to find out if the average miles per gallon of Escorts is at least 32 mpg.   Similar models have a standard deviation of </a:t>
            </a:r>
            <a:r>
              <a:rPr b="1" lang="en-US" sz="2800">
                <a:solidFill>
                  <a:srgbClr val="FCFEB9"/>
                </a:solidFill>
              </a:rPr>
              <a:t>3.8</a:t>
            </a:r>
            <a:r>
              <a:rPr lang="en-US" sz="2800">
                <a:solidFill>
                  <a:srgbClr val="FCFEB9"/>
                </a:solidFill>
              </a:rPr>
              <a:t> </a:t>
            </a:r>
            <a:r>
              <a:rPr lang="en-US" sz="2800"/>
              <a:t>mpg.  You take a sample of </a:t>
            </a:r>
            <a:r>
              <a:rPr b="1" lang="en-US" sz="2800">
                <a:solidFill>
                  <a:srgbClr val="FCFEB9"/>
                </a:solidFill>
              </a:rPr>
              <a:t>60</a:t>
            </a:r>
            <a:r>
              <a:rPr lang="en-US" sz="2800">
                <a:solidFill>
                  <a:srgbClr val="FCFEB9"/>
                </a:solidFill>
              </a:rPr>
              <a:t> </a:t>
            </a:r>
            <a:r>
              <a:rPr lang="en-US" sz="2800"/>
              <a:t>Escorts &amp; compute a sample mean of </a:t>
            </a:r>
            <a:r>
              <a:rPr b="1" lang="en-US" sz="2800">
                <a:solidFill>
                  <a:srgbClr val="FCFEB9"/>
                </a:solidFill>
              </a:rPr>
              <a:t>30.7</a:t>
            </a:r>
            <a:r>
              <a:rPr lang="en-US" sz="2800">
                <a:solidFill>
                  <a:srgbClr val="FCFEB9"/>
                </a:solidFill>
              </a:rPr>
              <a:t> </a:t>
            </a:r>
            <a:r>
              <a:rPr lang="en-US" sz="2800"/>
              <a:t>mpg.  At the </a:t>
            </a:r>
            <a:r>
              <a:rPr b="1" lang="en-US" sz="2800">
                <a:solidFill>
                  <a:srgbClr val="FCFEB9"/>
                </a:solidFill>
              </a:rPr>
              <a:t>.01</a:t>
            </a:r>
            <a:r>
              <a:rPr lang="en-US" sz="2800">
                <a:solidFill>
                  <a:srgbClr val="FCFEB9"/>
                </a:solidFill>
              </a:rPr>
              <a:t> </a:t>
            </a:r>
            <a:r>
              <a:rPr lang="en-US" sz="2800"/>
              <a:t>level, is there evidence that the miles per gallon is </a:t>
            </a:r>
            <a:r>
              <a:rPr b="1" lang="en-US" sz="2800">
                <a:solidFill>
                  <a:srgbClr val="FCFEB9"/>
                </a:solidFill>
              </a:rPr>
              <a:t>at least</a:t>
            </a:r>
            <a:r>
              <a:rPr lang="en-US" sz="2800"/>
              <a:t> </a:t>
            </a:r>
            <a:r>
              <a:rPr b="1" lang="en-US" sz="2800">
                <a:solidFill>
                  <a:srgbClr val="FCFEB9"/>
                </a:solidFill>
              </a:rPr>
              <a:t>32</a:t>
            </a:r>
            <a:r>
              <a:rPr lang="en-US" sz="2800"/>
              <a:t>?</a:t>
            </a:r>
            <a:endParaRPr/>
          </a:p>
        </p:txBody>
      </p:sp>
      <p:grpSp>
        <p:nvGrpSpPr>
          <p:cNvPr id="1147" name="Google Shape;1147;p109"/>
          <p:cNvGrpSpPr/>
          <p:nvPr/>
        </p:nvGrpSpPr>
        <p:grpSpPr>
          <a:xfrm>
            <a:off x="5897563" y="2498725"/>
            <a:ext cx="2833687" cy="3182938"/>
            <a:chOff x="3715" y="1574"/>
            <a:chExt cx="1785" cy="2005"/>
          </a:xfrm>
        </p:grpSpPr>
        <p:grpSp>
          <p:nvGrpSpPr>
            <p:cNvPr id="1148" name="Google Shape;1148;p109"/>
            <p:cNvGrpSpPr/>
            <p:nvPr/>
          </p:nvGrpSpPr>
          <p:grpSpPr>
            <a:xfrm>
              <a:off x="5022" y="1574"/>
              <a:ext cx="478" cy="2005"/>
              <a:chOff x="5022" y="1574"/>
              <a:chExt cx="478" cy="2005"/>
            </a:xfrm>
          </p:grpSpPr>
          <p:grpSp>
            <p:nvGrpSpPr>
              <p:cNvPr id="1149" name="Google Shape;1149;p109"/>
              <p:cNvGrpSpPr/>
              <p:nvPr/>
            </p:nvGrpSpPr>
            <p:grpSpPr>
              <a:xfrm>
                <a:off x="5161" y="1574"/>
                <a:ext cx="300" cy="830"/>
                <a:chOff x="5161" y="1574"/>
                <a:chExt cx="300" cy="830"/>
              </a:xfrm>
            </p:grpSpPr>
            <p:sp>
              <p:nvSpPr>
                <p:cNvPr id="1150" name="Google Shape;1150;p109"/>
                <p:cNvSpPr/>
                <p:nvPr/>
              </p:nvSpPr>
              <p:spPr>
                <a:xfrm>
                  <a:off x="5161" y="1574"/>
                  <a:ext cx="300" cy="830"/>
                </a:xfrm>
                <a:custGeom>
                  <a:rect b="b" l="l" r="r" t="t"/>
                  <a:pathLst>
                    <a:path extrusionOk="0" h="830" w="300">
                      <a:moveTo>
                        <a:pt x="15" y="0"/>
                      </a:moveTo>
                      <a:lnTo>
                        <a:pt x="298" y="293"/>
                      </a:lnTo>
                      <a:lnTo>
                        <a:pt x="299" y="827"/>
                      </a:lnTo>
                      <a:lnTo>
                        <a:pt x="194" y="829"/>
                      </a:lnTo>
                      <a:lnTo>
                        <a:pt x="194" y="657"/>
                      </a:lnTo>
                      <a:lnTo>
                        <a:pt x="21" y="698"/>
                      </a:lnTo>
                      <a:lnTo>
                        <a:pt x="23" y="680"/>
                      </a:lnTo>
                      <a:lnTo>
                        <a:pt x="193" y="619"/>
                      </a:lnTo>
                      <a:lnTo>
                        <a:pt x="194" y="371"/>
                      </a:lnTo>
                      <a:lnTo>
                        <a:pt x="177" y="377"/>
                      </a:lnTo>
                      <a:lnTo>
                        <a:pt x="137" y="461"/>
                      </a:lnTo>
                      <a:lnTo>
                        <a:pt x="125" y="642"/>
                      </a:lnTo>
                      <a:lnTo>
                        <a:pt x="118" y="645"/>
                      </a:lnTo>
                      <a:lnTo>
                        <a:pt x="106" y="456"/>
                      </a:lnTo>
                      <a:lnTo>
                        <a:pt x="133" y="393"/>
                      </a:lnTo>
                      <a:lnTo>
                        <a:pt x="53" y="426"/>
                      </a:lnTo>
                      <a:lnTo>
                        <a:pt x="52" y="671"/>
                      </a:lnTo>
                      <a:lnTo>
                        <a:pt x="23" y="680"/>
                      </a:lnTo>
                      <a:lnTo>
                        <a:pt x="27" y="409"/>
                      </a:lnTo>
                      <a:lnTo>
                        <a:pt x="167" y="343"/>
                      </a:lnTo>
                      <a:lnTo>
                        <a:pt x="167" y="287"/>
                      </a:lnTo>
                      <a:lnTo>
                        <a:pt x="0" y="55"/>
                      </a:lnTo>
                      <a:lnTo>
                        <a:pt x="15" y="0"/>
                      </a:lnTo>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151" name="Google Shape;1151;p109"/>
                <p:cNvGrpSpPr/>
                <p:nvPr/>
              </p:nvGrpSpPr>
              <p:grpSpPr>
                <a:xfrm>
                  <a:off x="5214" y="1655"/>
                  <a:ext cx="195" cy="222"/>
                  <a:chOff x="5214" y="1655"/>
                  <a:chExt cx="195" cy="222"/>
                </a:xfrm>
              </p:grpSpPr>
              <p:cxnSp>
                <p:nvCxnSpPr>
                  <p:cNvPr id="1152" name="Google Shape;1152;p109"/>
                  <p:cNvCxnSpPr/>
                  <p:nvPr/>
                </p:nvCxnSpPr>
                <p:spPr>
                  <a:xfrm flipH="1" rot="10800000">
                    <a:off x="5214" y="1655"/>
                    <a:ext cx="68" cy="77"/>
                  </a:xfrm>
                  <a:prstGeom prst="straightConnector1">
                    <a:avLst/>
                  </a:prstGeom>
                  <a:noFill/>
                  <a:ln cap="flat" cmpd="sng" w="12700">
                    <a:solidFill>
                      <a:srgbClr val="000000"/>
                    </a:solidFill>
                    <a:prstDash val="solid"/>
                    <a:round/>
                    <a:headEnd len="med" w="med" type="none"/>
                    <a:tailEnd len="med" w="med" type="none"/>
                  </a:ln>
                </p:spPr>
              </p:cxnSp>
              <p:cxnSp>
                <p:nvCxnSpPr>
                  <p:cNvPr id="1153" name="Google Shape;1153;p109"/>
                  <p:cNvCxnSpPr/>
                  <p:nvPr/>
                </p:nvCxnSpPr>
                <p:spPr>
                  <a:xfrm flipH="1" rot="10800000">
                    <a:off x="5231" y="1676"/>
                    <a:ext cx="75" cy="81"/>
                  </a:xfrm>
                  <a:prstGeom prst="straightConnector1">
                    <a:avLst/>
                  </a:prstGeom>
                  <a:noFill/>
                  <a:ln cap="flat" cmpd="sng" w="12700">
                    <a:solidFill>
                      <a:srgbClr val="000000"/>
                    </a:solidFill>
                    <a:prstDash val="solid"/>
                    <a:round/>
                    <a:headEnd len="med" w="med" type="none"/>
                    <a:tailEnd len="med" w="med" type="none"/>
                  </a:ln>
                </p:spPr>
              </p:cxnSp>
              <p:cxnSp>
                <p:nvCxnSpPr>
                  <p:cNvPr id="1154" name="Google Shape;1154;p109"/>
                  <p:cNvCxnSpPr/>
                  <p:nvPr/>
                </p:nvCxnSpPr>
                <p:spPr>
                  <a:xfrm flipH="1" rot="10800000">
                    <a:off x="5248" y="1693"/>
                    <a:ext cx="79" cy="84"/>
                  </a:xfrm>
                  <a:prstGeom prst="straightConnector1">
                    <a:avLst/>
                  </a:prstGeom>
                  <a:noFill/>
                  <a:ln cap="flat" cmpd="sng" w="12700">
                    <a:solidFill>
                      <a:srgbClr val="000000"/>
                    </a:solidFill>
                    <a:prstDash val="solid"/>
                    <a:round/>
                    <a:headEnd len="med" w="med" type="none"/>
                    <a:tailEnd len="med" w="med" type="none"/>
                  </a:ln>
                </p:spPr>
              </p:cxnSp>
              <p:cxnSp>
                <p:nvCxnSpPr>
                  <p:cNvPr id="1155" name="Google Shape;1155;p109"/>
                  <p:cNvCxnSpPr/>
                  <p:nvPr/>
                </p:nvCxnSpPr>
                <p:spPr>
                  <a:xfrm flipH="1" rot="10800000">
                    <a:off x="5266" y="1717"/>
                    <a:ext cx="82" cy="85"/>
                  </a:xfrm>
                  <a:prstGeom prst="straightConnector1">
                    <a:avLst/>
                  </a:prstGeom>
                  <a:noFill/>
                  <a:ln cap="flat" cmpd="sng" w="12700">
                    <a:solidFill>
                      <a:srgbClr val="000000"/>
                    </a:solidFill>
                    <a:prstDash val="solid"/>
                    <a:round/>
                    <a:headEnd len="med" w="med" type="none"/>
                    <a:tailEnd len="med" w="med" type="none"/>
                  </a:ln>
                </p:spPr>
              </p:cxnSp>
              <p:cxnSp>
                <p:nvCxnSpPr>
                  <p:cNvPr id="1156" name="Google Shape;1156;p109"/>
                  <p:cNvCxnSpPr/>
                  <p:nvPr/>
                </p:nvCxnSpPr>
                <p:spPr>
                  <a:xfrm flipH="1" rot="10800000">
                    <a:off x="5282" y="1738"/>
                    <a:ext cx="82" cy="90"/>
                  </a:xfrm>
                  <a:prstGeom prst="straightConnector1">
                    <a:avLst/>
                  </a:prstGeom>
                  <a:noFill/>
                  <a:ln cap="flat" cmpd="sng" w="12700">
                    <a:solidFill>
                      <a:srgbClr val="000000"/>
                    </a:solidFill>
                    <a:prstDash val="solid"/>
                    <a:round/>
                    <a:headEnd len="med" w="med" type="none"/>
                    <a:tailEnd len="med" w="med" type="none"/>
                  </a:ln>
                </p:spPr>
              </p:cxnSp>
              <p:cxnSp>
                <p:nvCxnSpPr>
                  <p:cNvPr id="1157" name="Google Shape;1157;p109"/>
                  <p:cNvCxnSpPr/>
                  <p:nvPr/>
                </p:nvCxnSpPr>
                <p:spPr>
                  <a:xfrm flipH="1" rot="10800000">
                    <a:off x="5299" y="1761"/>
                    <a:ext cx="86" cy="92"/>
                  </a:xfrm>
                  <a:prstGeom prst="straightConnector1">
                    <a:avLst/>
                  </a:prstGeom>
                  <a:noFill/>
                  <a:ln cap="flat" cmpd="sng" w="12700">
                    <a:solidFill>
                      <a:srgbClr val="000000"/>
                    </a:solidFill>
                    <a:prstDash val="solid"/>
                    <a:round/>
                    <a:headEnd len="med" w="med" type="none"/>
                    <a:tailEnd len="med" w="med" type="none"/>
                  </a:ln>
                </p:spPr>
              </p:cxnSp>
              <p:cxnSp>
                <p:nvCxnSpPr>
                  <p:cNvPr id="1158" name="Google Shape;1158;p109"/>
                  <p:cNvCxnSpPr/>
                  <p:nvPr/>
                </p:nvCxnSpPr>
                <p:spPr>
                  <a:xfrm flipH="1" rot="10800000">
                    <a:off x="5321" y="1783"/>
                    <a:ext cx="88" cy="94"/>
                  </a:xfrm>
                  <a:prstGeom prst="straightConnector1">
                    <a:avLst/>
                  </a:prstGeom>
                  <a:noFill/>
                  <a:ln cap="flat" cmpd="sng" w="12700">
                    <a:solidFill>
                      <a:srgbClr val="000000"/>
                    </a:solidFill>
                    <a:prstDash val="solid"/>
                    <a:round/>
                    <a:headEnd len="med" w="med" type="none"/>
                    <a:tailEnd len="med" w="med" type="none"/>
                  </a:ln>
                </p:spPr>
              </p:cxnSp>
            </p:grpSp>
          </p:grpSp>
          <p:sp>
            <p:nvSpPr>
              <p:cNvPr id="1159" name="Google Shape;1159;p109"/>
              <p:cNvSpPr/>
              <p:nvPr/>
            </p:nvSpPr>
            <p:spPr>
              <a:xfrm>
                <a:off x="5022" y="2376"/>
                <a:ext cx="478" cy="1203"/>
              </a:xfrm>
              <a:custGeom>
                <a:rect b="b" l="l" r="r" t="t"/>
                <a:pathLst>
                  <a:path extrusionOk="0" h="1203" w="478">
                    <a:moveTo>
                      <a:pt x="297" y="0"/>
                    </a:moveTo>
                    <a:lnTo>
                      <a:pt x="477" y="0"/>
                    </a:lnTo>
                    <a:lnTo>
                      <a:pt x="477" y="70"/>
                    </a:lnTo>
                    <a:lnTo>
                      <a:pt x="427" y="70"/>
                    </a:lnTo>
                    <a:lnTo>
                      <a:pt x="430" y="122"/>
                    </a:lnTo>
                    <a:lnTo>
                      <a:pt x="424" y="213"/>
                    </a:lnTo>
                    <a:lnTo>
                      <a:pt x="417" y="271"/>
                    </a:lnTo>
                    <a:lnTo>
                      <a:pt x="411" y="330"/>
                    </a:lnTo>
                    <a:lnTo>
                      <a:pt x="403" y="409"/>
                    </a:lnTo>
                    <a:lnTo>
                      <a:pt x="397" y="509"/>
                    </a:lnTo>
                    <a:lnTo>
                      <a:pt x="391" y="575"/>
                    </a:lnTo>
                    <a:lnTo>
                      <a:pt x="384" y="642"/>
                    </a:lnTo>
                    <a:lnTo>
                      <a:pt x="378" y="704"/>
                    </a:lnTo>
                    <a:lnTo>
                      <a:pt x="370" y="746"/>
                    </a:lnTo>
                    <a:lnTo>
                      <a:pt x="359" y="797"/>
                    </a:lnTo>
                    <a:lnTo>
                      <a:pt x="350" y="839"/>
                    </a:lnTo>
                    <a:lnTo>
                      <a:pt x="339" y="876"/>
                    </a:lnTo>
                    <a:lnTo>
                      <a:pt x="327" y="911"/>
                    </a:lnTo>
                    <a:lnTo>
                      <a:pt x="311" y="946"/>
                    </a:lnTo>
                    <a:lnTo>
                      <a:pt x="290" y="979"/>
                    </a:lnTo>
                    <a:lnTo>
                      <a:pt x="259" y="1033"/>
                    </a:lnTo>
                    <a:lnTo>
                      <a:pt x="212" y="1094"/>
                    </a:lnTo>
                    <a:lnTo>
                      <a:pt x="172" y="1131"/>
                    </a:lnTo>
                    <a:lnTo>
                      <a:pt x="131" y="1159"/>
                    </a:lnTo>
                    <a:lnTo>
                      <a:pt x="92" y="1180"/>
                    </a:lnTo>
                    <a:lnTo>
                      <a:pt x="52" y="1193"/>
                    </a:lnTo>
                    <a:lnTo>
                      <a:pt x="0" y="1202"/>
                    </a:lnTo>
                    <a:lnTo>
                      <a:pt x="18" y="1083"/>
                    </a:lnTo>
                    <a:lnTo>
                      <a:pt x="62" y="1066"/>
                    </a:lnTo>
                    <a:lnTo>
                      <a:pt x="98" y="1046"/>
                    </a:lnTo>
                    <a:lnTo>
                      <a:pt x="126" y="1023"/>
                    </a:lnTo>
                    <a:lnTo>
                      <a:pt x="164" y="978"/>
                    </a:lnTo>
                    <a:lnTo>
                      <a:pt x="197" y="935"/>
                    </a:lnTo>
                    <a:lnTo>
                      <a:pt x="217" y="899"/>
                    </a:lnTo>
                    <a:lnTo>
                      <a:pt x="236" y="857"/>
                    </a:lnTo>
                    <a:lnTo>
                      <a:pt x="252" y="819"/>
                    </a:lnTo>
                    <a:lnTo>
                      <a:pt x="265" y="780"/>
                    </a:lnTo>
                    <a:lnTo>
                      <a:pt x="272" y="742"/>
                    </a:lnTo>
                    <a:lnTo>
                      <a:pt x="281" y="687"/>
                    </a:lnTo>
                    <a:lnTo>
                      <a:pt x="287" y="639"/>
                    </a:lnTo>
                    <a:lnTo>
                      <a:pt x="296" y="570"/>
                    </a:lnTo>
                    <a:lnTo>
                      <a:pt x="305" y="471"/>
                    </a:lnTo>
                    <a:lnTo>
                      <a:pt x="312" y="395"/>
                    </a:lnTo>
                    <a:lnTo>
                      <a:pt x="316" y="353"/>
                    </a:lnTo>
                    <a:lnTo>
                      <a:pt x="324" y="292"/>
                    </a:lnTo>
                    <a:lnTo>
                      <a:pt x="330" y="225"/>
                    </a:lnTo>
                    <a:lnTo>
                      <a:pt x="335" y="172"/>
                    </a:lnTo>
                    <a:lnTo>
                      <a:pt x="338" y="117"/>
                    </a:lnTo>
                    <a:lnTo>
                      <a:pt x="338" y="72"/>
                    </a:lnTo>
                    <a:lnTo>
                      <a:pt x="297" y="70"/>
                    </a:lnTo>
                    <a:lnTo>
                      <a:pt x="297" y="0"/>
                    </a:lnTo>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160" name="Google Shape;1160;p109"/>
            <p:cNvGrpSpPr/>
            <p:nvPr/>
          </p:nvGrpSpPr>
          <p:grpSpPr>
            <a:xfrm>
              <a:off x="3715" y="2128"/>
              <a:ext cx="175" cy="97"/>
              <a:chOff x="3715" y="2128"/>
              <a:chExt cx="175" cy="97"/>
            </a:xfrm>
          </p:grpSpPr>
          <p:sp>
            <p:nvSpPr>
              <p:cNvPr id="1161" name="Google Shape;1161;p109"/>
              <p:cNvSpPr/>
              <p:nvPr/>
            </p:nvSpPr>
            <p:spPr>
              <a:xfrm>
                <a:off x="3756" y="2128"/>
                <a:ext cx="134" cy="85"/>
              </a:xfrm>
              <a:custGeom>
                <a:rect b="b" l="l" r="r" t="t"/>
                <a:pathLst>
                  <a:path extrusionOk="0" h="85" w="134">
                    <a:moveTo>
                      <a:pt x="133" y="0"/>
                    </a:moveTo>
                    <a:lnTo>
                      <a:pt x="58" y="0"/>
                    </a:lnTo>
                    <a:lnTo>
                      <a:pt x="58" y="71"/>
                    </a:lnTo>
                    <a:lnTo>
                      <a:pt x="0" y="71"/>
                    </a:lnTo>
                    <a:lnTo>
                      <a:pt x="0" y="84"/>
                    </a:lnTo>
                    <a:lnTo>
                      <a:pt x="86" y="84"/>
                    </a:lnTo>
                    <a:lnTo>
                      <a:pt x="86" y="21"/>
                    </a:lnTo>
                    <a:lnTo>
                      <a:pt x="133" y="21"/>
                    </a:lnTo>
                    <a:lnTo>
                      <a:pt x="133"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62" name="Google Shape;1162;p109"/>
              <p:cNvSpPr/>
              <p:nvPr/>
            </p:nvSpPr>
            <p:spPr>
              <a:xfrm>
                <a:off x="3715" y="2196"/>
                <a:ext cx="47" cy="29"/>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nvGrpSpPr>
          <p:cNvPr id="1163" name="Google Shape;1163;p109"/>
          <p:cNvGrpSpPr/>
          <p:nvPr/>
        </p:nvGrpSpPr>
        <p:grpSpPr>
          <a:xfrm>
            <a:off x="6140450" y="1995488"/>
            <a:ext cx="2125663" cy="4094162"/>
            <a:chOff x="3868" y="1257"/>
            <a:chExt cx="1339" cy="2579"/>
          </a:xfrm>
        </p:grpSpPr>
        <p:sp>
          <p:nvSpPr>
            <p:cNvPr id="1164" name="Google Shape;1164;p109"/>
            <p:cNvSpPr/>
            <p:nvPr/>
          </p:nvSpPr>
          <p:spPr>
            <a:xfrm>
              <a:off x="3974" y="1257"/>
              <a:ext cx="1114" cy="251"/>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165" name="Google Shape;1165;p109"/>
            <p:cNvGrpSpPr/>
            <p:nvPr/>
          </p:nvGrpSpPr>
          <p:grpSpPr>
            <a:xfrm>
              <a:off x="3876" y="1385"/>
              <a:ext cx="1315" cy="918"/>
              <a:chOff x="3876" y="1385"/>
              <a:chExt cx="1315" cy="918"/>
            </a:xfrm>
          </p:grpSpPr>
          <p:grpSp>
            <p:nvGrpSpPr>
              <p:cNvPr id="1166" name="Google Shape;1166;p109"/>
              <p:cNvGrpSpPr/>
              <p:nvPr/>
            </p:nvGrpSpPr>
            <p:grpSpPr>
              <a:xfrm>
                <a:off x="3876" y="1385"/>
                <a:ext cx="1315" cy="918"/>
                <a:chOff x="3876" y="1385"/>
                <a:chExt cx="1315" cy="918"/>
              </a:xfrm>
            </p:grpSpPr>
            <p:sp>
              <p:nvSpPr>
                <p:cNvPr id="1167" name="Google Shape;1167;p109"/>
                <p:cNvSpPr/>
                <p:nvPr/>
              </p:nvSpPr>
              <p:spPr>
                <a:xfrm>
                  <a:off x="3876" y="1385"/>
                  <a:ext cx="1315" cy="918"/>
                </a:xfrm>
                <a:prstGeom prst="rect">
                  <a:avLst/>
                </a:prstGeom>
                <a:solidFill>
                  <a:srgbClr val="B500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168" name="Google Shape;1168;p109"/>
                <p:cNvGrpSpPr/>
                <p:nvPr/>
              </p:nvGrpSpPr>
              <p:grpSpPr>
                <a:xfrm>
                  <a:off x="3915" y="1427"/>
                  <a:ext cx="1236" cy="747"/>
                  <a:chOff x="3915" y="1427"/>
                  <a:chExt cx="1236" cy="747"/>
                </a:xfrm>
              </p:grpSpPr>
              <p:sp>
                <p:nvSpPr>
                  <p:cNvPr id="1169" name="Google Shape;1169;p109"/>
                  <p:cNvSpPr/>
                  <p:nvPr/>
                </p:nvSpPr>
                <p:spPr>
                  <a:xfrm>
                    <a:off x="3915" y="1427"/>
                    <a:ext cx="1236" cy="152"/>
                  </a:xfrm>
                  <a:prstGeom prst="rect">
                    <a:avLst/>
                  </a:prstGeom>
                  <a:solidFill>
                    <a:srgbClr val="CECE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70" name="Google Shape;1170;p109"/>
                  <p:cNvSpPr/>
                  <p:nvPr/>
                </p:nvSpPr>
                <p:spPr>
                  <a:xfrm>
                    <a:off x="3931" y="1641"/>
                    <a:ext cx="1204" cy="533"/>
                  </a:xfrm>
                  <a:prstGeom prst="rect">
                    <a:avLst/>
                  </a:prstGeom>
                  <a:solidFill>
                    <a:srgbClr val="CECE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nvGrpSpPr>
              <p:cNvPr id="1171" name="Google Shape;1171;p109"/>
              <p:cNvGrpSpPr/>
              <p:nvPr/>
            </p:nvGrpSpPr>
            <p:grpSpPr>
              <a:xfrm>
                <a:off x="4058" y="1717"/>
                <a:ext cx="925" cy="357"/>
                <a:chOff x="4058" y="1717"/>
                <a:chExt cx="925" cy="357"/>
              </a:xfrm>
            </p:grpSpPr>
            <p:grpSp>
              <p:nvGrpSpPr>
                <p:cNvPr id="1172" name="Google Shape;1172;p109"/>
                <p:cNvGrpSpPr/>
                <p:nvPr/>
              </p:nvGrpSpPr>
              <p:grpSpPr>
                <a:xfrm>
                  <a:off x="4058" y="1717"/>
                  <a:ext cx="328" cy="124"/>
                  <a:chOff x="4058" y="1717"/>
                  <a:chExt cx="328" cy="124"/>
                </a:xfrm>
              </p:grpSpPr>
              <p:sp>
                <p:nvSpPr>
                  <p:cNvPr id="1173" name="Google Shape;1173;p109"/>
                  <p:cNvSpPr/>
                  <p:nvPr/>
                </p:nvSpPr>
                <p:spPr>
                  <a:xfrm>
                    <a:off x="4058"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74" name="Google Shape;1174;p109"/>
                  <p:cNvSpPr/>
                  <p:nvPr/>
                </p:nvSpPr>
                <p:spPr>
                  <a:xfrm>
                    <a:off x="4196"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75" name="Google Shape;1175;p109"/>
                  <p:cNvSpPr/>
                  <p:nvPr/>
                </p:nvSpPr>
                <p:spPr>
                  <a:xfrm>
                    <a:off x="4301"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176" name="Google Shape;1176;p109"/>
                <p:cNvGrpSpPr/>
                <p:nvPr/>
              </p:nvGrpSpPr>
              <p:grpSpPr>
                <a:xfrm>
                  <a:off x="4656" y="1717"/>
                  <a:ext cx="327" cy="124"/>
                  <a:chOff x="4656" y="1717"/>
                  <a:chExt cx="327" cy="124"/>
                </a:xfrm>
              </p:grpSpPr>
              <p:sp>
                <p:nvSpPr>
                  <p:cNvPr id="1177" name="Google Shape;1177;p109"/>
                  <p:cNvSpPr/>
                  <p:nvPr/>
                </p:nvSpPr>
                <p:spPr>
                  <a:xfrm>
                    <a:off x="4656"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78" name="Google Shape;1178;p109"/>
                  <p:cNvSpPr/>
                  <p:nvPr/>
                </p:nvSpPr>
                <p:spPr>
                  <a:xfrm>
                    <a:off x="4793" y="1717"/>
                    <a:ext cx="86"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79" name="Google Shape;1179;p109"/>
                  <p:cNvSpPr/>
                  <p:nvPr/>
                </p:nvSpPr>
                <p:spPr>
                  <a:xfrm>
                    <a:off x="4898"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180" name="Google Shape;1180;p109"/>
                <p:cNvGrpSpPr/>
                <p:nvPr/>
              </p:nvGrpSpPr>
              <p:grpSpPr>
                <a:xfrm>
                  <a:off x="4113" y="2004"/>
                  <a:ext cx="203" cy="70"/>
                  <a:chOff x="4113" y="2004"/>
                  <a:chExt cx="203" cy="70"/>
                </a:xfrm>
              </p:grpSpPr>
              <p:sp>
                <p:nvSpPr>
                  <p:cNvPr id="1181" name="Google Shape;1181;p109"/>
                  <p:cNvSpPr/>
                  <p:nvPr/>
                </p:nvSpPr>
                <p:spPr>
                  <a:xfrm>
                    <a:off x="4113"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82" name="Google Shape;1182;p109"/>
                  <p:cNvSpPr/>
                  <p:nvPr/>
                </p:nvSpPr>
                <p:spPr>
                  <a:xfrm>
                    <a:off x="4202"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83" name="Google Shape;1183;p109"/>
                  <p:cNvSpPr/>
                  <p:nvPr/>
                </p:nvSpPr>
                <p:spPr>
                  <a:xfrm>
                    <a:off x="4265" y="2004"/>
                    <a:ext cx="51"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184" name="Google Shape;1184;p109"/>
                <p:cNvGrpSpPr/>
                <p:nvPr/>
              </p:nvGrpSpPr>
              <p:grpSpPr>
                <a:xfrm>
                  <a:off x="4712" y="2004"/>
                  <a:ext cx="202" cy="70"/>
                  <a:chOff x="4712" y="2004"/>
                  <a:chExt cx="202" cy="70"/>
                </a:xfrm>
              </p:grpSpPr>
              <p:sp>
                <p:nvSpPr>
                  <p:cNvPr id="1185" name="Google Shape;1185;p109"/>
                  <p:cNvSpPr/>
                  <p:nvPr/>
                </p:nvSpPr>
                <p:spPr>
                  <a:xfrm>
                    <a:off x="4712" y="2004"/>
                    <a:ext cx="49"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86" name="Google Shape;1186;p109"/>
                  <p:cNvSpPr/>
                  <p:nvPr/>
                </p:nvSpPr>
                <p:spPr>
                  <a:xfrm>
                    <a:off x="4800" y="2004"/>
                    <a:ext cx="51"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87" name="Google Shape;1187;p109"/>
                  <p:cNvSpPr/>
                  <p:nvPr/>
                </p:nvSpPr>
                <p:spPr>
                  <a:xfrm>
                    <a:off x="4864"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grpSp>
          <p:nvGrpSpPr>
            <p:cNvPr id="1188" name="Google Shape;1188;p109"/>
            <p:cNvGrpSpPr/>
            <p:nvPr/>
          </p:nvGrpSpPr>
          <p:grpSpPr>
            <a:xfrm>
              <a:off x="3876" y="2309"/>
              <a:ext cx="1314" cy="1483"/>
              <a:chOff x="3876" y="2309"/>
              <a:chExt cx="1314" cy="1483"/>
            </a:xfrm>
          </p:grpSpPr>
          <p:sp>
            <p:nvSpPr>
              <p:cNvPr id="1189" name="Google Shape;1189;p109"/>
              <p:cNvSpPr/>
              <p:nvPr/>
            </p:nvSpPr>
            <p:spPr>
              <a:xfrm>
                <a:off x="3876" y="2309"/>
                <a:ext cx="1314" cy="1483"/>
              </a:xfrm>
              <a:custGeom>
                <a:rect b="b" l="l" r="r" t="t"/>
                <a:pathLst>
                  <a:path extrusionOk="0" h="1483" w="1314">
                    <a:moveTo>
                      <a:pt x="0" y="0"/>
                    </a:moveTo>
                    <a:lnTo>
                      <a:pt x="177" y="1482"/>
                    </a:lnTo>
                    <a:lnTo>
                      <a:pt x="1141" y="1481"/>
                    </a:lnTo>
                    <a:lnTo>
                      <a:pt x="1313" y="0"/>
                    </a:lnTo>
                    <a:lnTo>
                      <a:pt x="0" y="0"/>
                    </a:lnTo>
                  </a:path>
                </a:pathLst>
              </a:custGeom>
              <a:solidFill>
                <a:srgbClr val="B500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190" name="Google Shape;1190;p109"/>
              <p:cNvSpPr/>
              <p:nvPr/>
            </p:nvSpPr>
            <p:spPr>
              <a:xfrm>
                <a:off x="4039" y="2325"/>
                <a:ext cx="1008" cy="1376"/>
              </a:xfrm>
              <a:custGeom>
                <a:rect b="b" l="l" r="r" t="t"/>
                <a:pathLst>
                  <a:path extrusionOk="0" h="1376" w="1008">
                    <a:moveTo>
                      <a:pt x="0" y="0"/>
                    </a:moveTo>
                    <a:lnTo>
                      <a:pt x="1007" y="0"/>
                    </a:lnTo>
                    <a:lnTo>
                      <a:pt x="865" y="1375"/>
                    </a:lnTo>
                    <a:lnTo>
                      <a:pt x="113" y="1375"/>
                    </a:lnTo>
                    <a:lnTo>
                      <a:pt x="0" y="0"/>
                    </a:lnTo>
                  </a:path>
                </a:pathLst>
              </a:custGeom>
              <a:solidFill>
                <a:srgbClr val="00B7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191" name="Google Shape;1191;p109"/>
            <p:cNvSpPr/>
            <p:nvPr/>
          </p:nvSpPr>
          <p:spPr>
            <a:xfrm>
              <a:off x="3868" y="3760"/>
              <a:ext cx="1339" cy="76"/>
            </a:xfrm>
            <a:prstGeom prst="rect">
              <a:avLst/>
            </a:pr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244" name="Google Shape;244;p11"/>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244" name="Google Shape;244;p11"/>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245" name="Google Shape;245;p11"/>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
        <p:nvSpPr>
          <p:cNvPr id="246" name="Google Shape;246;p11"/>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1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197" name="Google Shape;1197;p110"/>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198" name="Google Shape;1198;p110"/>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1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04" name="Google Shape;1204;p111"/>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32</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solidFill>
                  <a:schemeClr val="lt2"/>
                </a:solidFill>
              </a:rPr>
              <a:t>=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05" name="Google Shape;1205;p111"/>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1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11" name="Google Shape;1211;p112"/>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32</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solidFill>
                  <a:schemeClr val="lt2"/>
                </a:solidFill>
              </a:rPr>
              <a:t>=</a:t>
            </a:r>
            <a:r>
              <a:rPr b="1" lang="en-US" sz="2800"/>
              <a:t> .01</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60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12" name="Google Shape;1212;p112"/>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18" name="Google Shape;1218;p113"/>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32</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.01</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t>= 60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19" name="Google Shape;1219;p113"/>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220" name="Google Shape;1220;p113"/>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20" name="Google Shape;1220;p113"/>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26" name="Google Shape;1226;p114"/>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32</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.01</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t>= 60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27" name="Google Shape;1227;p114"/>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228" name="Google Shape;1228;p114"/>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28" name="Google Shape;1228;p114"/>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graphicFrame>
        <p:nvGraphicFramePr>
          <p:cNvPr id="1229" name="Google Shape;1229;p114"/>
          <p:cNvGraphicFramePr/>
          <p:nvPr/>
        </p:nvGraphicFramePr>
        <p:xfrm>
          <a:off x="4064000" y="2286000"/>
          <a:ext cx="4799013" cy="1349375"/>
        </p:xfrm>
        <a:graphic>
          <a:graphicData uri="http://schemas.openxmlformats.org/presentationml/2006/ole">
            <mc:AlternateContent>
              <mc:Choice Requires="v">
                <p:oleObj r:id="rId7" imgH="1349375" imgW="4799013" progId="" spid="_x0000_s2">
                  <p:embed/>
                </p:oleObj>
              </mc:Choice>
              <mc:Fallback>
                <p:oleObj r:id="rId8" imgH="1349375" imgW="4799013" progId="">
                  <p:embed/>
                  <p:pic>
                    <p:nvPicPr>
                      <p:cNvPr id="1229" name="Google Shape;1229;p114"/>
                      <p:cNvPicPr preferRelativeResize="0"/>
                      <p:nvPr/>
                    </p:nvPicPr>
                    <p:blipFill rotWithShape="1">
                      <a:blip r:embed="rId9">
                        <a:alphaModFix/>
                      </a:blip>
                      <a:srcRect b="0" l="0" r="0" t="0"/>
                      <a:stretch/>
                    </p:blipFill>
                    <p:spPr>
                      <a:xfrm>
                        <a:off x="4064000" y="2286000"/>
                        <a:ext cx="4799013" cy="1349375"/>
                      </a:xfrm>
                      <a:prstGeom prst="rect">
                        <a:avLst/>
                      </a:prstGeom>
                      <a:noFill/>
                      <a:ln>
                        <a:noFill/>
                      </a:ln>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35" name="Google Shape;1235;p115"/>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32</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.01</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t>= 60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36" name="Google Shape;1236;p115"/>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237" name="Google Shape;1237;p115"/>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37" name="Google Shape;1237;p115"/>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graphicFrame>
        <p:nvGraphicFramePr>
          <p:cNvPr id="1238" name="Google Shape;1238;p115"/>
          <p:cNvGraphicFramePr/>
          <p:nvPr/>
        </p:nvGraphicFramePr>
        <p:xfrm>
          <a:off x="4064000" y="2286000"/>
          <a:ext cx="4799013" cy="1349375"/>
        </p:xfrm>
        <a:graphic>
          <a:graphicData uri="http://schemas.openxmlformats.org/presentationml/2006/ole">
            <mc:AlternateContent>
              <mc:Choice Requires="v">
                <p:oleObj r:id="rId7" imgH="1349375" imgW="4799013" progId="" spid="_x0000_s2">
                  <p:embed/>
                </p:oleObj>
              </mc:Choice>
              <mc:Fallback>
                <p:oleObj r:id="rId8" imgH="1349375" imgW="4799013" progId="">
                  <p:embed/>
                  <p:pic>
                    <p:nvPicPr>
                      <p:cNvPr id="1238" name="Google Shape;1238;p115"/>
                      <p:cNvPicPr preferRelativeResize="0"/>
                      <p:nvPr/>
                    </p:nvPicPr>
                    <p:blipFill rotWithShape="1">
                      <a:blip r:embed="rId9">
                        <a:alphaModFix/>
                      </a:blip>
                      <a:srcRect b="0" l="0" r="0" t="0"/>
                      <a:stretch/>
                    </p:blipFill>
                    <p:spPr>
                      <a:xfrm>
                        <a:off x="4064000" y="2286000"/>
                        <a:ext cx="4799013" cy="1349375"/>
                      </a:xfrm>
                      <a:prstGeom prst="rect">
                        <a:avLst/>
                      </a:prstGeom>
                      <a:noFill/>
                      <a:ln>
                        <a:noFill/>
                      </a:ln>
                    </p:spPr>
                  </p:pic>
                </p:oleObj>
              </mc:Fallback>
            </mc:AlternateContent>
          </a:graphicData>
        </a:graphic>
      </p:graphicFrame>
      <p:sp>
        <p:nvSpPr>
          <p:cNvPr id="1239" name="Google Shape;1239;p115"/>
          <p:cNvSpPr/>
          <p:nvPr/>
        </p:nvSpPr>
        <p:spPr>
          <a:xfrm>
            <a:off x="4725988" y="4386263"/>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.01</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Thinking Challenge</a:t>
            </a:r>
            <a:endParaRPr/>
          </a:p>
        </p:txBody>
      </p:sp>
      <p:sp>
        <p:nvSpPr>
          <p:cNvPr id="1245" name="Google Shape;1245;p116"/>
          <p:cNvSpPr txBox="1"/>
          <p:nvPr>
            <p:ph idx="1" type="body"/>
          </p:nvPr>
        </p:nvSpPr>
        <p:spPr>
          <a:xfrm>
            <a:off x="533400" y="1828800"/>
            <a:ext cx="5435600" cy="4419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sz="2800"/>
              <a:t>A principal at a certain school claims that the students in his school are above average intelligence. A random </a:t>
            </a:r>
            <a:r>
              <a:rPr lang="en-US" sz="2800" u="sng">
                <a:solidFill>
                  <a:schemeClr val="hlink"/>
                </a:solidFill>
                <a:hlinkClick r:id="rId3"/>
              </a:rPr>
              <a:t>sample </a:t>
            </a:r>
            <a:r>
              <a:rPr lang="en-US" sz="2800"/>
              <a:t>of thirty students IQ scores have a </a:t>
            </a:r>
            <a:r>
              <a:rPr lang="en-US" sz="2800" u="sng">
                <a:solidFill>
                  <a:schemeClr val="hlink"/>
                </a:solidFill>
                <a:hlinkClick r:id="rId4"/>
              </a:rPr>
              <a:t>mean </a:t>
            </a:r>
            <a:r>
              <a:rPr lang="en-US" sz="2800"/>
              <a:t>score of 112. Is there sufficient evidence to support the principal’s claim? The mean population IQ is 100 with a </a:t>
            </a:r>
            <a:r>
              <a:rPr lang="en-US" sz="2800" u="sng">
                <a:solidFill>
                  <a:schemeClr val="hlink"/>
                </a:solidFill>
                <a:hlinkClick r:id="rId5"/>
              </a:rPr>
              <a:t>standard deviation</a:t>
            </a:r>
            <a:r>
              <a:rPr lang="en-US" sz="2800"/>
              <a:t> of 15.</a:t>
            </a:r>
            <a:endParaRPr/>
          </a:p>
        </p:txBody>
      </p:sp>
      <p:pic>
        <p:nvPicPr>
          <p:cNvPr id="1246" name="Google Shape;1246;p116"/>
          <p:cNvPicPr preferRelativeResize="0"/>
          <p:nvPr/>
        </p:nvPicPr>
        <p:blipFill rotWithShape="1">
          <a:blip r:embed="rId6">
            <a:alphaModFix/>
          </a:blip>
          <a:srcRect b="0" l="0" r="0" t="0"/>
          <a:stretch/>
        </p:blipFill>
        <p:spPr>
          <a:xfrm>
            <a:off x="5938838" y="2819400"/>
            <a:ext cx="2951162" cy="246538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52" name="Google Shape;1252;p117"/>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53" name="Google Shape;1253;p117"/>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1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59" name="Google Shape;1259;p118"/>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solidFill>
                  <a:schemeClr val="lt2"/>
                </a:solidFill>
              </a:rPr>
              <a:t>=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60" name="Google Shape;1260;p118"/>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1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66" name="Google Shape;1266;p119"/>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solidFill>
                  <a:schemeClr val="lt2"/>
                </a:solidFill>
              </a:rPr>
              <a:t>=</a:t>
            </a:r>
            <a:r>
              <a:rPr b="1" lang="en-US" sz="2800"/>
              <a:t> .05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67" name="Google Shape;1267;p119"/>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252" name="Google Shape;252;p12"/>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252" name="Google Shape;252;p12"/>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253" name="Google Shape;253;p12"/>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254" name="Google Shape;254;p12"/>
          <p:cNvSpPr/>
          <p:nvPr/>
        </p:nvSpPr>
        <p:spPr>
          <a:xfrm>
            <a:off x="992188" y="2274888"/>
            <a:ext cx="2227262"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unlikely that we would get a sample mean of this value ...</a:t>
            </a:r>
            <a:endParaRPr/>
          </a:p>
        </p:txBody>
      </p:sp>
      <p:cxnSp>
        <p:nvCxnSpPr>
          <p:cNvPr id="255" name="Google Shape;255;p12"/>
          <p:cNvCxnSpPr/>
          <p:nvPr/>
        </p:nvCxnSpPr>
        <p:spPr>
          <a:xfrm>
            <a:off x="2774950" y="4127500"/>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256" name="Google Shape;256;p12"/>
          <p:cNvSpPr/>
          <p:nvPr/>
        </p:nvSpPr>
        <p:spPr>
          <a:xfrm>
            <a:off x="2525713" y="5783263"/>
            <a:ext cx="758825" cy="454025"/>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20</a:t>
            </a:r>
            <a:endParaRPr/>
          </a:p>
        </p:txBody>
      </p:sp>
      <p:sp>
        <p:nvSpPr>
          <p:cNvPr id="257" name="Google Shape;257;p12"/>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2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73" name="Google Shape;1273;p120"/>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74" name="Google Shape;1274;p120"/>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275" name="Google Shape;1275;p120"/>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75" name="Google Shape;1275;p120"/>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2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81" name="Google Shape;1281;p121"/>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82" name="Google Shape;1282;p121"/>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283" name="Google Shape;1283;p121"/>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83" name="Google Shape;1283;p121"/>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pic>
        <p:nvPicPr>
          <p:cNvPr descr="z score formula" id="1284" name="Google Shape;1284;p121">
            <a:hlinkClick r:id="rId7"/>
          </p:cNvPr>
          <p:cNvPicPr preferRelativeResize="0"/>
          <p:nvPr/>
        </p:nvPicPr>
        <p:blipFill rotWithShape="1">
          <a:blip r:embed="rId8">
            <a:alphaModFix/>
          </a:blip>
          <a:srcRect b="0" l="0" r="0" t="0"/>
          <a:stretch/>
        </p:blipFill>
        <p:spPr>
          <a:xfrm>
            <a:off x="4724400" y="2362200"/>
            <a:ext cx="2000250" cy="1066800"/>
          </a:xfrm>
          <a:prstGeom prst="rect">
            <a:avLst/>
          </a:prstGeom>
          <a:noFill/>
          <a:ln>
            <a:noFill/>
          </a:ln>
        </p:spPr>
      </p:pic>
      <p:sp>
        <p:nvSpPr>
          <p:cNvPr id="1285" name="Google Shape;1285;p121"/>
          <p:cNvSpPr txBox="1"/>
          <p:nvPr/>
        </p:nvSpPr>
        <p:spPr>
          <a:xfrm>
            <a:off x="4591050" y="3544888"/>
            <a:ext cx="460851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z= (112.– 100) / (15/√30) = 4.56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2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291" name="Google Shape;1291;p122"/>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292" name="Google Shape;1292;p122"/>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
        <p:nvSpPr>
          <p:cNvPr id="1293" name="Google Shape;1293;p122"/>
          <p:cNvSpPr/>
          <p:nvPr/>
        </p:nvSpPr>
        <p:spPr>
          <a:xfrm>
            <a:off x="4725988" y="4386263"/>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graphicFrame>
        <p:nvGraphicFramePr>
          <p:cNvPr id="1294" name="Google Shape;1294;p122"/>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294" name="Google Shape;1294;p122"/>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pic>
        <p:nvPicPr>
          <p:cNvPr descr="z score formula" id="1295" name="Google Shape;1295;p122">
            <a:hlinkClick r:id="rId7"/>
          </p:cNvPr>
          <p:cNvPicPr preferRelativeResize="0"/>
          <p:nvPr/>
        </p:nvPicPr>
        <p:blipFill rotWithShape="1">
          <a:blip r:embed="rId8">
            <a:alphaModFix/>
          </a:blip>
          <a:srcRect b="0" l="0" r="0" t="0"/>
          <a:stretch/>
        </p:blipFill>
        <p:spPr>
          <a:xfrm>
            <a:off x="4724400" y="2362200"/>
            <a:ext cx="2000250" cy="1066800"/>
          </a:xfrm>
          <a:prstGeom prst="rect">
            <a:avLst/>
          </a:prstGeom>
          <a:noFill/>
          <a:ln>
            <a:noFill/>
          </a:ln>
        </p:spPr>
      </p:pic>
      <p:sp>
        <p:nvSpPr>
          <p:cNvPr id="1296" name="Google Shape;1296;p122"/>
          <p:cNvSpPr txBox="1"/>
          <p:nvPr/>
        </p:nvSpPr>
        <p:spPr>
          <a:xfrm>
            <a:off x="4591050" y="3544888"/>
            <a:ext cx="460851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z= (112.– 100) / (15/√30) = 4.56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Solution*</a:t>
            </a:r>
            <a:endParaRPr/>
          </a:p>
        </p:txBody>
      </p:sp>
      <p:sp>
        <p:nvSpPr>
          <p:cNvPr id="1302" name="Google Shape;1302;p123"/>
          <p:cNvSpPr txBox="1"/>
          <p:nvPr>
            <p:ph idx="1" type="body"/>
          </p:nvPr>
        </p:nvSpPr>
        <p:spPr>
          <a:xfrm>
            <a:off x="609600" y="1717675"/>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100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100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rgbClr val="FCFEB9"/>
                </a:solidFill>
              </a:rPr>
              <a:t> </a:t>
            </a:r>
            <a:r>
              <a:rPr b="1" lang="en-US" sz="2800"/>
              <a:t>= .05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30</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303" name="Google Shape;1303;p123"/>
          <p:cNvSpPr/>
          <p:nvPr/>
        </p:nvSpPr>
        <p:spPr>
          <a:xfrm>
            <a:off x="4724400" y="1717675"/>
            <a:ext cx="3810000" cy="4114800"/>
          </a:xfrm>
          <a:prstGeom prst="rect">
            <a:avLst/>
          </a:prstGeom>
          <a:noFill/>
          <a:ln>
            <a:noFill/>
          </a:ln>
          <a:effectLst>
            <a:outerShdw rotWithShape="0" algn="ctr" dir="2700000" dist="35921">
              <a:schemeClr val="dk1"/>
            </a:outerShdw>
          </a:effectLst>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
        <p:nvSpPr>
          <p:cNvPr id="1304" name="Google Shape;1304;p123"/>
          <p:cNvSpPr/>
          <p:nvPr/>
        </p:nvSpPr>
        <p:spPr>
          <a:xfrm>
            <a:off x="4725988" y="4386263"/>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1305" name="Google Shape;1305;p123"/>
          <p:cNvSpPr/>
          <p:nvPr/>
        </p:nvSpPr>
        <p:spPr>
          <a:xfrm>
            <a:off x="4725988" y="5453063"/>
            <a:ext cx="4418012" cy="95091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There is evidence average is less than 100</a:t>
            </a:r>
            <a:endParaRPr/>
          </a:p>
        </p:txBody>
      </p:sp>
      <p:graphicFrame>
        <p:nvGraphicFramePr>
          <p:cNvPr id="1306" name="Google Shape;1306;p123"/>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306" name="Google Shape;1306;p123"/>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pic>
        <p:nvPicPr>
          <p:cNvPr descr="z score formula" id="1307" name="Google Shape;1307;p123">
            <a:hlinkClick r:id="rId7"/>
          </p:cNvPr>
          <p:cNvPicPr preferRelativeResize="0"/>
          <p:nvPr/>
        </p:nvPicPr>
        <p:blipFill rotWithShape="1">
          <a:blip r:embed="rId8">
            <a:alphaModFix/>
          </a:blip>
          <a:srcRect b="0" l="0" r="0" t="0"/>
          <a:stretch/>
        </p:blipFill>
        <p:spPr>
          <a:xfrm>
            <a:off x="4724400" y="2362200"/>
            <a:ext cx="2000250" cy="1066800"/>
          </a:xfrm>
          <a:prstGeom prst="rect">
            <a:avLst/>
          </a:prstGeom>
          <a:noFill/>
          <a:ln>
            <a:noFill/>
          </a:ln>
        </p:spPr>
      </p:pic>
      <p:sp>
        <p:nvSpPr>
          <p:cNvPr id="1308" name="Google Shape;1308;p123"/>
          <p:cNvSpPr txBox="1"/>
          <p:nvPr/>
        </p:nvSpPr>
        <p:spPr>
          <a:xfrm>
            <a:off x="4591050" y="3544888"/>
            <a:ext cx="460851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z= (112.– 100) / (15/√30) = 4.56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16" name="Shape 1316"/>
        <p:cNvGrpSpPr/>
        <p:nvPr/>
      </p:nvGrpSpPr>
      <p:grpSpPr>
        <a:xfrm>
          <a:off x="0" y="0"/>
          <a:ext cx="0" cy="0"/>
          <a:chOff x="0" y="0"/>
          <a:chExt cx="0" cy="0"/>
        </a:xfrm>
      </p:grpSpPr>
      <p:sp>
        <p:nvSpPr>
          <p:cNvPr id="1317" name="Google Shape;1317;p124"/>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18" name="Google Shape;1318;p124"/>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19" name="Google Shape;1319;p124"/>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Observed Significance Levels: p-Values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a:t>
            </a:r>
            <a:endParaRPr/>
          </a:p>
        </p:txBody>
      </p:sp>
      <p:sp>
        <p:nvSpPr>
          <p:cNvPr id="1325" name="Google Shape;1325;p125"/>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Probability of Obtaining a Test Statistic More Extreme (</a:t>
            </a:r>
            <a:r>
              <a:rPr lang="en-US">
                <a:latin typeface="Noto Sans Symbols"/>
                <a:ea typeface="Noto Sans Symbols"/>
                <a:cs typeface="Noto Sans Symbols"/>
                <a:sym typeface="Noto Sans Symbols"/>
              </a:rPr>
              <a:t>≤ </a:t>
            </a:r>
            <a:r>
              <a:rPr lang="en-US"/>
              <a:t>or </a:t>
            </a:r>
            <a:r>
              <a:rPr lang="en-US">
                <a:latin typeface="Noto Sans Symbols"/>
                <a:ea typeface="Noto Sans Symbols"/>
                <a:cs typeface="Noto Sans Symbols"/>
                <a:sym typeface="Noto Sans Symbols"/>
              </a:rPr>
              <a:t>≥) </a:t>
            </a:r>
            <a:r>
              <a:rPr lang="en-US"/>
              <a:t>than Actual Sample Value Given H</a:t>
            </a:r>
            <a:r>
              <a:rPr baseline="-25000" lang="en-US"/>
              <a:t>0</a:t>
            </a:r>
            <a:r>
              <a:rPr lang="en-US"/>
              <a:t> Is True </a:t>
            </a:r>
            <a:endParaRPr/>
          </a:p>
          <a:p>
            <a:pPr indent="-571500" lvl="0" marL="571500" rtl="0" algn="l">
              <a:spcBef>
                <a:spcPts val="960"/>
              </a:spcBef>
              <a:spcAft>
                <a:spcPts val="0"/>
              </a:spcAft>
              <a:buNone/>
            </a:pPr>
            <a:r>
              <a:rPr lang="en-US"/>
              <a:t>2.	Called Observed Level of Significance</a:t>
            </a:r>
            <a:endParaRPr/>
          </a:p>
          <a:p>
            <a:pPr indent="-285750" lvl="1" marL="971550" rtl="0" algn="l">
              <a:spcBef>
                <a:spcPts val="640"/>
              </a:spcBef>
              <a:spcAft>
                <a:spcPts val="0"/>
              </a:spcAft>
              <a:buSzPts val="1820"/>
              <a:buChar char="■"/>
            </a:pPr>
            <a:r>
              <a:rPr lang="en-US"/>
              <a:t>Smallest Value of </a:t>
            </a:r>
            <a:r>
              <a:rPr lang="en-US">
                <a:latin typeface="Noto Sans Symbols"/>
                <a:ea typeface="Noto Sans Symbols"/>
                <a:cs typeface="Noto Sans Symbols"/>
                <a:sym typeface="Noto Sans Symbols"/>
              </a:rPr>
              <a:t>α</a:t>
            </a:r>
            <a:r>
              <a:rPr lang="en-US"/>
              <a:t>  H</a:t>
            </a:r>
            <a:r>
              <a:rPr baseline="-25000" lang="en-US" sz="3200"/>
              <a:t>0</a:t>
            </a:r>
            <a:r>
              <a:rPr lang="en-US"/>
              <a:t> Can Be Rejected</a:t>
            </a:r>
            <a:endParaRPr/>
          </a:p>
          <a:p>
            <a:pPr indent="-571500" lvl="0" marL="571500" rtl="0" algn="l">
              <a:spcBef>
                <a:spcPts val="960"/>
              </a:spcBef>
              <a:spcAft>
                <a:spcPts val="0"/>
              </a:spcAft>
              <a:buNone/>
            </a:pPr>
            <a:r>
              <a:rPr lang="en-US"/>
              <a:t>3.	Used to Make Rejection Decision</a:t>
            </a:r>
            <a:endParaRPr/>
          </a:p>
          <a:p>
            <a:pPr indent="-285750" lvl="1" marL="971550" rtl="0" algn="l">
              <a:spcBef>
                <a:spcPts val="560"/>
              </a:spcBef>
              <a:spcAft>
                <a:spcPts val="0"/>
              </a:spcAft>
              <a:buSzPts val="1820"/>
              <a:buChar char="■"/>
            </a:pPr>
            <a:r>
              <a:rPr lang="en-US"/>
              <a:t>If p-Value </a:t>
            </a:r>
            <a:r>
              <a:rPr lang="en-US">
                <a:latin typeface="Noto Sans Symbols"/>
                <a:ea typeface="Noto Sans Symbols"/>
                <a:cs typeface="Noto Sans Symbols"/>
                <a:sym typeface="Noto Sans Symbols"/>
              </a:rPr>
              <a:t>≥</a:t>
            </a:r>
            <a:r>
              <a:rPr lang="en-US"/>
              <a:t> </a:t>
            </a:r>
            <a:r>
              <a:rPr lang="en-US">
                <a:latin typeface="Noto Sans Symbols"/>
                <a:ea typeface="Noto Sans Symbols"/>
                <a:cs typeface="Noto Sans Symbols"/>
                <a:sym typeface="Noto Sans Symbols"/>
              </a:rPr>
              <a:t>α</a:t>
            </a:r>
            <a:r>
              <a:rPr lang="en-US"/>
              <a:t>, Do Not Reject H</a:t>
            </a:r>
            <a:r>
              <a:rPr baseline="-25000" lang="en-US"/>
              <a:t>0</a:t>
            </a:r>
            <a:endParaRPr/>
          </a:p>
          <a:p>
            <a:pPr indent="-285750" lvl="1" marL="971550" rtl="0" algn="l">
              <a:spcBef>
                <a:spcPts val="560"/>
              </a:spcBef>
              <a:spcAft>
                <a:spcPts val="0"/>
              </a:spcAft>
              <a:buSzPts val="1820"/>
              <a:buChar char="■"/>
            </a:pPr>
            <a:r>
              <a:rPr lang="en-US"/>
              <a:t>If p-Value &lt; </a:t>
            </a:r>
            <a:r>
              <a:rPr lang="en-US">
                <a:latin typeface="Noto Sans Symbols"/>
                <a:ea typeface="Noto Sans Symbols"/>
                <a:cs typeface="Noto Sans Symbols"/>
                <a:sym typeface="Noto Sans Symbols"/>
              </a:rPr>
              <a:t>α</a:t>
            </a:r>
            <a:r>
              <a:rPr lang="en-US"/>
              <a:t>, Reject H</a:t>
            </a:r>
            <a:r>
              <a:rPr baseline="-25000" lang="en-US"/>
              <a:t>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0" st="0"/>
                                            </p:txEl>
                                          </p:spTgt>
                                        </p:tgtEl>
                                        <p:attrNameLst>
                                          <p:attrName>style.visibility</p:attrName>
                                        </p:attrNameLst>
                                      </p:cBhvr>
                                      <p:to>
                                        <p:strVal val="visible"/>
                                      </p:to>
                                    </p:set>
                                    <p:animEffect filter="fade" transition="in">
                                      <p:cBhvr>
                                        <p:cTn dur="500"/>
                                        <p:tgtEl>
                                          <p:spTgt spid="1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1" st="1"/>
                                            </p:txEl>
                                          </p:spTgt>
                                        </p:tgtEl>
                                        <p:attrNameLst>
                                          <p:attrName>style.visibility</p:attrName>
                                        </p:attrNameLst>
                                      </p:cBhvr>
                                      <p:to>
                                        <p:strVal val="visible"/>
                                      </p:to>
                                    </p:set>
                                    <p:animEffect filter="fade" transition="in">
                                      <p:cBhvr>
                                        <p:cTn dur="500"/>
                                        <p:tgtEl>
                                          <p:spTgt spid="1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2" st="2"/>
                                            </p:txEl>
                                          </p:spTgt>
                                        </p:tgtEl>
                                        <p:attrNameLst>
                                          <p:attrName>style.visibility</p:attrName>
                                        </p:attrNameLst>
                                      </p:cBhvr>
                                      <p:to>
                                        <p:strVal val="visible"/>
                                      </p:to>
                                    </p:set>
                                    <p:animEffect filter="fade" transition="in">
                                      <p:cBhvr>
                                        <p:cTn dur="500"/>
                                        <p:tgtEl>
                                          <p:spTgt spid="1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3" st="3"/>
                                            </p:txEl>
                                          </p:spTgt>
                                        </p:tgtEl>
                                        <p:attrNameLst>
                                          <p:attrName>style.visibility</p:attrName>
                                        </p:attrNameLst>
                                      </p:cBhvr>
                                      <p:to>
                                        <p:strVal val="visible"/>
                                      </p:to>
                                    </p:set>
                                    <p:animEffect filter="fade" transition="in">
                                      <p:cBhvr>
                                        <p:cTn dur="500"/>
                                        <p:tgtEl>
                                          <p:spTgt spid="13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4" st="4"/>
                                            </p:txEl>
                                          </p:spTgt>
                                        </p:tgtEl>
                                        <p:attrNameLst>
                                          <p:attrName>style.visibility</p:attrName>
                                        </p:attrNameLst>
                                      </p:cBhvr>
                                      <p:to>
                                        <p:strVal val="visible"/>
                                      </p:to>
                                    </p:set>
                                    <p:animEffect filter="fade" transition="in">
                                      <p:cBhvr>
                                        <p:cTn dur="500"/>
                                        <p:tgtEl>
                                          <p:spTgt spid="13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xEl>
                                              <p:pRg end="5" st="5"/>
                                            </p:txEl>
                                          </p:spTgt>
                                        </p:tgtEl>
                                        <p:attrNameLst>
                                          <p:attrName>style.visibility</p:attrName>
                                        </p:attrNameLst>
                                      </p:cBhvr>
                                      <p:to>
                                        <p:strVal val="visible"/>
                                      </p:to>
                                    </p:set>
                                    <p:animEffect filter="fade" transition="in">
                                      <p:cBhvr>
                                        <p:cTn dur="500"/>
                                        <p:tgtEl>
                                          <p:spTgt spid="132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2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a:t>
            </a:r>
            <a:endParaRPr/>
          </a:p>
        </p:txBody>
      </p:sp>
      <p:sp>
        <p:nvSpPr>
          <p:cNvPr id="1331" name="Google Shape;1331;p126"/>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Clr>
                <a:schemeClr val="lt1"/>
              </a:buClr>
              <a:buSzPts val="3200"/>
              <a:buFont typeface="Arial"/>
              <a:buChar char="•"/>
            </a:pPr>
            <a:r>
              <a:rPr lang="en-US"/>
              <a:t>Null Hypothesis: H</a:t>
            </a:r>
            <a:r>
              <a:rPr baseline="-25000" lang="en-US"/>
              <a:t>0</a:t>
            </a:r>
            <a:r>
              <a:rPr lang="en-US"/>
              <a:t>: µ = 3</a:t>
            </a:r>
            <a:endParaRPr/>
          </a:p>
          <a:p>
            <a:pPr indent="-285750" lvl="1" marL="971550" rtl="0" algn="l">
              <a:spcBef>
                <a:spcPts val="560"/>
              </a:spcBef>
              <a:spcAft>
                <a:spcPts val="0"/>
              </a:spcAft>
              <a:buSzPts val="1820"/>
              <a:buFont typeface="Arial"/>
              <a:buChar char="•"/>
            </a:pPr>
            <a:r>
              <a:rPr lang="en-US"/>
              <a:t>Assumption: Null Hypothesis is True</a:t>
            </a:r>
            <a:endParaRPr/>
          </a:p>
          <a:p>
            <a:pPr indent="-571500" lvl="0" marL="571500" rtl="0" algn="l">
              <a:spcBef>
                <a:spcPts val="640"/>
              </a:spcBef>
              <a:spcAft>
                <a:spcPts val="0"/>
              </a:spcAft>
              <a:buClr>
                <a:schemeClr val="lt1"/>
              </a:buClr>
              <a:buSzPts val="3200"/>
              <a:buFont typeface="Arial"/>
              <a:buChar char="•"/>
            </a:pPr>
            <a:r>
              <a:rPr lang="en-US"/>
              <a:t>p-Value: </a:t>
            </a:r>
            <a:r>
              <a:rPr lang="en-US">
                <a:latin typeface="Calibri"/>
                <a:ea typeface="Calibri"/>
                <a:cs typeface="Calibri"/>
                <a:sym typeface="Calibri"/>
              </a:rPr>
              <a:t>P(X &gt; 3.2 | Ho: μ = 3)</a:t>
            </a:r>
            <a:endParaRPr/>
          </a:p>
          <a:p>
            <a:pPr indent="-368300" lvl="0" marL="571500" rtl="0" algn="l">
              <a:spcBef>
                <a:spcPts val="640"/>
              </a:spcBef>
              <a:spcAft>
                <a:spcPts val="0"/>
              </a:spcAft>
              <a:buClr>
                <a:schemeClr val="lt1"/>
              </a:buClr>
              <a:buSzPts val="32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xEl>
                                              <p:pRg end="0" st="0"/>
                                            </p:txEl>
                                          </p:spTgt>
                                        </p:tgtEl>
                                        <p:attrNameLst>
                                          <p:attrName>style.visibility</p:attrName>
                                        </p:attrNameLst>
                                      </p:cBhvr>
                                      <p:to>
                                        <p:strVal val="visible"/>
                                      </p:to>
                                    </p:set>
                                    <p:animEffect filter="fade" transition="in">
                                      <p:cBhvr>
                                        <p:cTn dur="500"/>
                                        <p:tgtEl>
                                          <p:spTgt spid="1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xEl>
                                              <p:pRg end="1" st="1"/>
                                            </p:txEl>
                                          </p:spTgt>
                                        </p:tgtEl>
                                        <p:attrNameLst>
                                          <p:attrName>style.visibility</p:attrName>
                                        </p:attrNameLst>
                                      </p:cBhvr>
                                      <p:to>
                                        <p:strVal val="visible"/>
                                      </p:to>
                                    </p:set>
                                    <p:animEffect filter="fade" transition="in">
                                      <p:cBhvr>
                                        <p:cTn dur="500"/>
                                        <p:tgtEl>
                                          <p:spTgt spid="1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xEl>
                                              <p:pRg end="2" st="2"/>
                                            </p:txEl>
                                          </p:spTgt>
                                        </p:tgtEl>
                                        <p:attrNameLst>
                                          <p:attrName>style.visibility</p:attrName>
                                        </p:attrNameLst>
                                      </p:cBhvr>
                                      <p:to>
                                        <p:strVal val="visible"/>
                                      </p:to>
                                    </p:set>
                                    <p:animEffect filter="fade" transition="in">
                                      <p:cBhvr>
                                        <p:cTn dur="500"/>
                                        <p:tgtEl>
                                          <p:spTgt spid="1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xEl>
                                              <p:pRg end="3" st="3"/>
                                            </p:txEl>
                                          </p:spTgt>
                                        </p:tgtEl>
                                        <p:attrNameLst>
                                          <p:attrName>style.visibility</p:attrName>
                                        </p:attrNameLst>
                                      </p:cBhvr>
                                      <p:to>
                                        <p:strVal val="visible"/>
                                      </p:to>
                                    </p:set>
                                    <p:animEffect filter="fade" transition="in">
                                      <p:cBhvr>
                                        <p:cTn dur="500"/>
                                        <p:tgtEl>
                                          <p:spTgt spid="13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2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a:t>
            </a:r>
            <a:endParaRPr/>
          </a:p>
        </p:txBody>
      </p:sp>
      <p:sp>
        <p:nvSpPr>
          <p:cNvPr id="1337" name="Google Shape;1337;p127"/>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0" lvl="0" marL="0" rtl="0" algn="just">
              <a:spcBef>
                <a:spcPts val="0"/>
              </a:spcBef>
              <a:spcAft>
                <a:spcPts val="0"/>
              </a:spcAft>
              <a:buNone/>
            </a:pPr>
            <a:r>
              <a:rPr lang="en-US"/>
              <a:t>A sample of 50 college students were asked, how many course projects they have done on their own so far. The students in the sample had an average of 3.2 projects with a SD of 1.74. Estimate the true average number of projects based on this sample, using a 95% Confidence Interval. </a:t>
            </a:r>
            <a:endParaRPr/>
          </a:p>
          <a:p>
            <a:pPr indent="-368300" lvl="0" marL="571500" rtl="0" algn="l">
              <a:spcBef>
                <a:spcPts val="640"/>
              </a:spcBef>
              <a:spcAft>
                <a:spcPts val="0"/>
              </a:spcAft>
              <a:buClr>
                <a:schemeClr val="lt1"/>
              </a:buClr>
              <a:buSzPts val="32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500"/>
                                        <p:tgtEl>
                                          <p:spTgt spid="1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500"/>
                                        <p:tgtEl>
                                          <p:spTgt spid="13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a:t>
            </a:r>
            <a:endParaRPr/>
          </a:p>
        </p:txBody>
      </p:sp>
      <p:sp>
        <p:nvSpPr>
          <p:cNvPr id="1343" name="Google Shape;1343;p128"/>
          <p:cNvSpPr txBox="1"/>
          <p:nvPr>
            <p:ph idx="1" type="body"/>
          </p:nvPr>
        </p:nvSpPr>
        <p:spPr>
          <a:xfrm>
            <a:off x="381000" y="1676400"/>
            <a:ext cx="7848600" cy="4114800"/>
          </a:xfrm>
          <a:prstGeom prst="rect">
            <a:avLst/>
          </a:prstGeom>
          <a:noFill/>
          <a:ln>
            <a:noFill/>
          </a:ln>
        </p:spPr>
        <p:txBody>
          <a:bodyPr anchorCtr="0" anchor="t" bIns="44450" lIns="90475" spcFirstLastPara="1" rIns="90475" wrap="square" tIns="44450">
            <a:noAutofit/>
          </a:bodyPr>
          <a:lstStyle/>
          <a:p>
            <a:pPr indent="0" lvl="0" marL="0" rtl="0" algn="just">
              <a:spcBef>
                <a:spcPts val="0"/>
              </a:spcBef>
              <a:spcAft>
                <a:spcPts val="0"/>
              </a:spcAft>
              <a:buNone/>
            </a:pPr>
            <a:r>
              <a:rPr lang="en-US" sz="2000"/>
              <a:t>50 college students, Sample average: 3.2, Sample SD: 1.74, </a:t>
            </a:r>
            <a:endParaRPr/>
          </a:p>
          <a:p>
            <a:pPr indent="0" lvl="0" marL="0" rtl="0" algn="just">
              <a:spcBef>
                <a:spcPts val="400"/>
              </a:spcBef>
              <a:spcAft>
                <a:spcPts val="0"/>
              </a:spcAft>
              <a:buNone/>
            </a:pPr>
            <a:r>
              <a:rPr lang="en-US" sz="2000"/>
              <a:t>95% Confidence Interval. </a:t>
            </a:r>
            <a:endParaRPr/>
          </a:p>
          <a:p>
            <a:pPr indent="-444500" lvl="0" marL="571500" rtl="0" algn="l">
              <a:spcBef>
                <a:spcPts val="400"/>
              </a:spcBef>
              <a:spcAft>
                <a:spcPts val="0"/>
              </a:spcAft>
              <a:buClr>
                <a:schemeClr val="lt1"/>
              </a:buClr>
              <a:buSzPts val="2000"/>
              <a:buFont typeface="Arial"/>
              <a:buNone/>
            </a:pPr>
            <a:r>
              <a:t/>
            </a:r>
            <a:endParaRPr sz="2000"/>
          </a:p>
        </p:txBody>
      </p:sp>
      <p:pic>
        <p:nvPicPr>
          <p:cNvPr id="1344" name="Google Shape;1344;p128"/>
          <p:cNvPicPr preferRelativeResize="0"/>
          <p:nvPr/>
        </p:nvPicPr>
        <p:blipFill rotWithShape="1">
          <a:blip r:embed="rId3">
            <a:alphaModFix/>
          </a:blip>
          <a:srcRect b="0" l="0" r="0" t="0"/>
          <a:stretch/>
        </p:blipFill>
        <p:spPr>
          <a:xfrm>
            <a:off x="835025" y="2505075"/>
            <a:ext cx="7394575" cy="4351338"/>
          </a:xfrm>
          <a:prstGeom prst="rect">
            <a:avLst/>
          </a:prstGeom>
          <a:noFill/>
          <a:ln>
            <a:noFill/>
          </a:ln>
        </p:spPr>
      </p:pic>
      <p:cxnSp>
        <p:nvCxnSpPr>
          <p:cNvPr id="1345" name="Google Shape;1345;p128"/>
          <p:cNvCxnSpPr/>
          <p:nvPr/>
        </p:nvCxnSpPr>
        <p:spPr>
          <a:xfrm rot="10800000">
            <a:off x="5486400" y="5181600"/>
            <a:ext cx="1524000" cy="1066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xEl>
                                              <p:pRg end="0" st="0"/>
                                            </p:txEl>
                                          </p:spTgt>
                                        </p:tgtEl>
                                        <p:attrNameLst>
                                          <p:attrName>style.visibility</p:attrName>
                                        </p:attrNameLst>
                                      </p:cBhvr>
                                      <p:to>
                                        <p:strVal val="visible"/>
                                      </p:to>
                                    </p:set>
                                    <p:animEffect filter="fade" transition="in">
                                      <p:cBhvr>
                                        <p:cTn dur="500"/>
                                        <p:tgtEl>
                                          <p:spTgt spid="1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xEl>
                                              <p:pRg end="1" st="1"/>
                                            </p:txEl>
                                          </p:spTgt>
                                        </p:tgtEl>
                                        <p:attrNameLst>
                                          <p:attrName>style.visibility</p:attrName>
                                        </p:attrNameLst>
                                      </p:cBhvr>
                                      <p:to>
                                        <p:strVal val="visible"/>
                                      </p:to>
                                    </p:set>
                                    <p:animEffect filter="fade" transition="in">
                                      <p:cBhvr>
                                        <p:cTn dur="500"/>
                                        <p:tgtEl>
                                          <p:spTgt spid="1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xEl>
                                              <p:pRg end="2" st="2"/>
                                            </p:txEl>
                                          </p:spTgt>
                                        </p:tgtEl>
                                        <p:attrNameLst>
                                          <p:attrName>style.visibility</p:attrName>
                                        </p:attrNameLst>
                                      </p:cBhvr>
                                      <p:to>
                                        <p:strVal val="visible"/>
                                      </p:to>
                                    </p:set>
                                    <p:animEffect filter="fade" transition="in">
                                      <p:cBhvr>
                                        <p:cTn dur="500"/>
                                        <p:tgtEl>
                                          <p:spTgt spid="13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29"/>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Example </a:t>
            </a:r>
            <a:endParaRPr/>
          </a:p>
        </p:txBody>
      </p:sp>
      <p:sp>
        <p:nvSpPr>
          <p:cNvPr id="1351" name="Google Shape;1351;p129"/>
          <p:cNvSpPr txBox="1"/>
          <p:nvPr>
            <p:ph idx="1" type="body"/>
          </p:nvPr>
        </p:nvSpPr>
        <p:spPr>
          <a:xfrm>
            <a:off x="609600" y="1828800"/>
            <a:ext cx="4538663"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800"/>
              <a:t>Does an average box of cereal contain </a:t>
            </a:r>
            <a:r>
              <a:rPr b="1" lang="en-US" sz="2800">
                <a:solidFill>
                  <a:srgbClr val="FCFEB9"/>
                </a:solidFill>
              </a:rPr>
              <a:t>368</a:t>
            </a:r>
            <a:r>
              <a:rPr lang="en-US" sz="2800"/>
              <a:t> grams of cereal?  A random sample of </a:t>
            </a:r>
            <a:r>
              <a:rPr b="1" lang="en-US" sz="2800">
                <a:solidFill>
                  <a:srgbClr val="FCFEB9"/>
                </a:solidFill>
              </a:rPr>
              <a:t>25</a:t>
            </a:r>
            <a:r>
              <a:rPr lang="en-US" sz="2800"/>
              <a:t> boxes showed</a:t>
            </a:r>
            <a:r>
              <a:rPr b="1" lang="en-US" sz="2800">
                <a:solidFill>
                  <a:srgbClr val="FCFEB9"/>
                </a:solidFill>
                <a:latin typeface="Noto Sans Symbols"/>
                <a:ea typeface="Noto Sans Symbols"/>
                <a:cs typeface="Noto Sans Symbols"/>
                <a:sym typeface="Noto Sans Symbols"/>
              </a:rPr>
              <a:t></a:t>
            </a:r>
            <a:r>
              <a:rPr b="1" lang="en-US" sz="2800">
                <a:solidFill>
                  <a:srgbClr val="FCFEB9"/>
                </a:solidFill>
              </a:rPr>
              <a:t>X = 372.5</a:t>
            </a:r>
            <a:r>
              <a:rPr lang="en-US" sz="2800"/>
              <a:t>.  The company has specified </a:t>
            </a:r>
            <a:r>
              <a:rPr b="1" lang="en-US" sz="2800">
                <a:solidFill>
                  <a:srgbClr val="FCFEB9"/>
                </a:solidFill>
                <a:latin typeface="Noto Sans Symbols"/>
                <a:ea typeface="Noto Sans Symbols"/>
                <a:cs typeface="Noto Sans Symbols"/>
                <a:sym typeface="Noto Sans Symbols"/>
              </a:rPr>
              <a:t>σ</a:t>
            </a:r>
            <a:r>
              <a:rPr lang="en-US" sz="2800"/>
              <a:t> </a:t>
            </a:r>
            <a:br>
              <a:rPr lang="en-US" sz="2800"/>
            </a:br>
            <a:r>
              <a:rPr lang="en-US" sz="2800"/>
              <a:t>to be </a:t>
            </a:r>
            <a:r>
              <a:rPr b="1" lang="en-US" sz="2800">
                <a:solidFill>
                  <a:srgbClr val="FCFEB9"/>
                </a:solidFill>
              </a:rPr>
              <a:t>25</a:t>
            </a:r>
            <a:r>
              <a:rPr lang="en-US" sz="2800"/>
              <a:t> grams.  Find the </a:t>
            </a:r>
            <a:br>
              <a:rPr lang="en-US" sz="2800"/>
            </a:br>
            <a:r>
              <a:rPr lang="en-US" sz="2800"/>
              <a:t>p-Value.</a:t>
            </a:r>
            <a:endParaRPr/>
          </a:p>
        </p:txBody>
      </p:sp>
      <p:sp>
        <p:nvSpPr>
          <p:cNvPr id="1352" name="Google Shape;1352;p129"/>
          <p:cNvSpPr/>
          <p:nvPr/>
        </p:nvSpPr>
        <p:spPr>
          <a:xfrm>
            <a:off x="5686425" y="2368550"/>
            <a:ext cx="2806700" cy="3340100"/>
          </a:xfrm>
          <a:prstGeom prst="cube">
            <a:avLst>
              <a:gd fmla="val 12690" name="adj"/>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1353" name="Google Shape;1353;p129"/>
          <p:cNvGraphicFramePr/>
          <p:nvPr/>
        </p:nvGraphicFramePr>
        <p:xfrm>
          <a:off x="5867400" y="2719388"/>
          <a:ext cx="2209800" cy="1474787"/>
        </p:xfrm>
        <a:graphic>
          <a:graphicData uri="http://schemas.openxmlformats.org/presentationml/2006/ole">
            <mc:AlternateContent>
              <mc:Choice Requires="v">
                <p:oleObj r:id="rId4" imgH="1474787" imgW="2209800" progId="" spid="_x0000_s1">
                  <p:embed/>
                </p:oleObj>
              </mc:Choice>
              <mc:Fallback>
                <p:oleObj r:id="rId5" imgH="1474787" imgW="2209800" progId="">
                  <p:embed/>
                  <p:pic>
                    <p:nvPicPr>
                      <p:cNvPr id="1353" name="Google Shape;1353;p129"/>
                      <p:cNvPicPr preferRelativeResize="0"/>
                      <p:nvPr/>
                    </p:nvPicPr>
                    <p:blipFill rotWithShape="1">
                      <a:blip r:embed="rId6">
                        <a:alphaModFix/>
                      </a:blip>
                      <a:srcRect b="0" l="0" r="0" t="0"/>
                      <a:stretch/>
                    </p:blipFill>
                    <p:spPr>
                      <a:xfrm>
                        <a:off x="5867400" y="2719388"/>
                        <a:ext cx="2209800" cy="1474787"/>
                      </a:xfrm>
                      <a:prstGeom prst="rect">
                        <a:avLst/>
                      </a:prstGeom>
                      <a:noFill/>
                      <a:ln>
                        <a:noFill/>
                      </a:ln>
                    </p:spPr>
                  </p:pic>
                </p:oleObj>
              </mc:Fallback>
            </mc:AlternateContent>
          </a:graphicData>
        </a:graphic>
      </p:graphicFrame>
      <p:sp>
        <p:nvSpPr>
          <p:cNvPr id="1354" name="Google Shape;1354;p129"/>
          <p:cNvSpPr/>
          <p:nvPr/>
        </p:nvSpPr>
        <p:spPr>
          <a:xfrm>
            <a:off x="6384925" y="3511550"/>
            <a:ext cx="1130300" cy="1130300"/>
          </a:xfrm>
          <a:prstGeom prst="star16">
            <a:avLst>
              <a:gd fmla="val 37500" name="adj"/>
            </a:avLst>
          </a:prstGeom>
          <a:solidFill>
            <a:srgbClr val="EAEC5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355" name="Google Shape;1355;p129"/>
          <p:cNvSpPr/>
          <p:nvPr/>
        </p:nvSpPr>
        <p:spPr>
          <a:xfrm>
            <a:off x="6367463" y="5183188"/>
            <a:ext cx="1368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lang="en-US" sz="2400">
                <a:solidFill>
                  <a:srgbClr val="FCFEB9"/>
                </a:solidFill>
                <a:latin typeface="Arial"/>
                <a:ea typeface="Arial"/>
                <a:cs typeface="Arial"/>
                <a:sym typeface="Arial"/>
              </a:rPr>
              <a:t>368 gm.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263" name="Google Shape;263;p13"/>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263" name="Google Shape;263;p13"/>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264" name="Google Shape;264;p13"/>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265" name="Google Shape;265;p13"/>
          <p:cNvSpPr/>
          <p:nvPr/>
        </p:nvSpPr>
        <p:spPr>
          <a:xfrm>
            <a:off x="992188" y="2274888"/>
            <a:ext cx="2227262"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unlikely that we would get a sample mean of this value ...</a:t>
            </a:r>
            <a:endParaRPr/>
          </a:p>
        </p:txBody>
      </p:sp>
      <p:sp>
        <p:nvSpPr>
          <p:cNvPr id="266" name="Google Shape;266;p13"/>
          <p:cNvSpPr/>
          <p:nvPr/>
        </p:nvSpPr>
        <p:spPr>
          <a:xfrm>
            <a:off x="3201988" y="4433888"/>
            <a:ext cx="3384550"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if in fact this were</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the population mean</a:t>
            </a:r>
            <a:endParaRPr/>
          </a:p>
        </p:txBody>
      </p:sp>
      <p:cxnSp>
        <p:nvCxnSpPr>
          <p:cNvPr id="267" name="Google Shape;267;p13"/>
          <p:cNvCxnSpPr/>
          <p:nvPr/>
        </p:nvCxnSpPr>
        <p:spPr>
          <a:xfrm>
            <a:off x="2774950" y="4127500"/>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268" name="Google Shape;268;p13"/>
          <p:cNvCxnSpPr/>
          <p:nvPr/>
        </p:nvCxnSpPr>
        <p:spPr>
          <a:xfrm>
            <a:off x="4800600" y="5295900"/>
            <a:ext cx="0" cy="3302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269" name="Google Shape;269;p13"/>
          <p:cNvSpPr/>
          <p:nvPr/>
        </p:nvSpPr>
        <p:spPr>
          <a:xfrm>
            <a:off x="2525713" y="5783263"/>
            <a:ext cx="758825" cy="454025"/>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20</a:t>
            </a:r>
            <a:endParaRPr/>
          </a:p>
        </p:txBody>
      </p:sp>
      <p:sp>
        <p:nvSpPr>
          <p:cNvPr id="270" name="Google Shape;270;p13"/>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3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366" name="Google Shape;1366;p131"/>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366" name="Google Shape;1366;p131"/>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367" name="Google Shape;1367;p131"/>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 (observed)</a:t>
            </a:r>
            <a:endParaRPr/>
          </a:p>
        </p:txBody>
      </p:sp>
      <p:cxnSp>
        <p:nvCxnSpPr>
          <p:cNvPr id="1368" name="Google Shape;1368;p131"/>
          <p:cNvCxnSpPr/>
          <p:nvPr/>
        </p:nvCxnSpPr>
        <p:spPr>
          <a:xfrm>
            <a:off x="5372100" y="5457825"/>
            <a:ext cx="301625" cy="268288"/>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369" name="Google Shape;1369;p131"/>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graphicFrame>
        <p:nvGraphicFramePr>
          <p:cNvPr id="1370" name="Google Shape;1370;p131"/>
          <p:cNvGraphicFramePr/>
          <p:nvPr/>
        </p:nvGraphicFramePr>
        <p:xfrm>
          <a:off x="354013" y="1822450"/>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1370" name="Google Shape;1370;p131"/>
                      <p:cNvPicPr preferRelativeResize="0"/>
                      <p:nvPr/>
                    </p:nvPicPr>
                    <p:blipFill rotWithShape="1">
                      <a:blip r:embed="rId9">
                        <a:alphaModFix/>
                      </a:blip>
                      <a:srcRect b="0" l="0" r="0" t="0"/>
                      <a:stretch/>
                    </p:blipFill>
                    <p:spPr>
                      <a:xfrm>
                        <a:off x="354013" y="1822450"/>
                        <a:ext cx="5176837" cy="1349375"/>
                      </a:xfrm>
                      <a:prstGeom prst="rect">
                        <a:avLst/>
                      </a:prstGeom>
                      <a:noFill/>
                      <a:ln>
                        <a:noFill/>
                      </a:ln>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3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376" name="Google Shape;1376;p132"/>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376" name="Google Shape;1376;p132"/>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377" name="Google Shape;1377;p132"/>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 (observed)</a:t>
            </a:r>
            <a:endParaRPr/>
          </a:p>
        </p:txBody>
      </p:sp>
      <p:cxnSp>
        <p:nvCxnSpPr>
          <p:cNvPr id="1378" name="Google Shape;1378;p132"/>
          <p:cNvCxnSpPr/>
          <p:nvPr/>
        </p:nvCxnSpPr>
        <p:spPr>
          <a:xfrm>
            <a:off x="5372100" y="5457825"/>
            <a:ext cx="301625" cy="268288"/>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379" name="Google Shape;1379;p132"/>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380" name="Google Shape;1380;p132"/>
          <p:cNvSpPr/>
          <p:nvPr/>
        </p:nvSpPr>
        <p:spPr>
          <a:xfrm>
            <a:off x="477838" y="1906588"/>
            <a:ext cx="8054975" cy="57626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or 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3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386" name="Google Shape;1386;p133"/>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386" name="Google Shape;1386;p133"/>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387" name="Google Shape;1387;p133"/>
          <p:cNvSpPr/>
          <p:nvPr/>
        </p:nvSpPr>
        <p:spPr>
          <a:xfrm>
            <a:off x="477838" y="1906588"/>
            <a:ext cx="8054975" cy="57626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or 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a:t>
            </a:r>
            <a:endParaRPr/>
          </a:p>
        </p:txBody>
      </p:sp>
      <p:sp>
        <p:nvSpPr>
          <p:cNvPr id="1388" name="Google Shape;1388;p133"/>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 (observed)</a:t>
            </a:r>
            <a:endParaRPr/>
          </a:p>
        </p:txBody>
      </p:sp>
      <p:cxnSp>
        <p:nvCxnSpPr>
          <p:cNvPr id="1389" name="Google Shape;1389;p133"/>
          <p:cNvCxnSpPr/>
          <p:nvPr/>
        </p:nvCxnSpPr>
        <p:spPr>
          <a:xfrm>
            <a:off x="5372100" y="5457825"/>
            <a:ext cx="301625" cy="268288"/>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390" name="Google Shape;1390;p133"/>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3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396" name="Google Shape;1396;p134"/>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396" name="Google Shape;1396;p134"/>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397" name="Google Shape;1397;p134"/>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 (observed)</a:t>
            </a:r>
            <a:endParaRPr/>
          </a:p>
        </p:txBody>
      </p:sp>
      <p:cxnSp>
        <p:nvCxnSpPr>
          <p:cNvPr id="1398" name="Google Shape;1398;p134"/>
          <p:cNvCxnSpPr/>
          <p:nvPr/>
        </p:nvCxnSpPr>
        <p:spPr>
          <a:xfrm>
            <a:off x="5372100" y="5457825"/>
            <a:ext cx="301625" cy="268288"/>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cxnSp>
        <p:nvCxnSpPr>
          <p:cNvPr id="1399" name="Google Shape;1399;p134"/>
          <p:cNvCxnSpPr/>
          <p:nvPr/>
        </p:nvCxnSpPr>
        <p:spPr>
          <a:xfrm flipH="1">
            <a:off x="4641850" y="4730750"/>
            <a:ext cx="241300" cy="977900"/>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400" name="Google Shape;1400;p134"/>
          <p:cNvSpPr/>
          <p:nvPr/>
        </p:nvSpPr>
        <p:spPr>
          <a:xfrm>
            <a:off x="2744788" y="56784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sp>
        <p:nvSpPr>
          <p:cNvPr id="1401" name="Google Shape;1401;p134"/>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402" name="Google Shape;1402;p134"/>
          <p:cNvCxnSpPr/>
          <p:nvPr/>
        </p:nvCxnSpPr>
        <p:spPr>
          <a:xfrm>
            <a:off x="4502150" y="4191000"/>
            <a:ext cx="749300" cy="0"/>
          </a:xfrm>
          <a:prstGeom prst="straightConnector1">
            <a:avLst/>
          </a:prstGeom>
          <a:noFill/>
          <a:ln cap="flat" cmpd="sng" w="12700">
            <a:solidFill>
              <a:schemeClr val="lt1"/>
            </a:solidFill>
            <a:prstDash val="solid"/>
            <a:round/>
            <a:headEnd len="med" w="med" type="triangle"/>
            <a:tailEnd len="med" w="med" type="triangle"/>
          </a:ln>
          <a:effectLst>
            <a:outerShdw rotWithShape="0" algn="ctr" dir="2700000" dist="35921">
              <a:schemeClr val="dk1"/>
            </a:outerShdw>
          </a:effectLst>
        </p:spPr>
      </p:cxnSp>
      <p:sp>
        <p:nvSpPr>
          <p:cNvPr id="1403" name="Google Shape;1403;p134"/>
          <p:cNvSpPr/>
          <p:nvPr/>
        </p:nvSpPr>
        <p:spPr>
          <a:xfrm>
            <a:off x="20589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404" name="Google Shape;1404;p134"/>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405" name="Google Shape;1405;p134"/>
          <p:cNvSpPr/>
          <p:nvPr/>
        </p:nvSpPr>
        <p:spPr>
          <a:xfrm>
            <a:off x="477838" y="1906588"/>
            <a:ext cx="8054975" cy="57626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or 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411" name="Google Shape;1411;p135"/>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411" name="Google Shape;1411;p135"/>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412" name="Google Shape;1412;p135"/>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 (observed)</a:t>
            </a:r>
            <a:endParaRPr/>
          </a:p>
        </p:txBody>
      </p:sp>
      <p:cxnSp>
        <p:nvCxnSpPr>
          <p:cNvPr id="1413" name="Google Shape;1413;p135"/>
          <p:cNvCxnSpPr/>
          <p:nvPr/>
        </p:nvCxnSpPr>
        <p:spPr>
          <a:xfrm>
            <a:off x="5372100" y="5457825"/>
            <a:ext cx="301625" cy="268288"/>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cxnSp>
        <p:nvCxnSpPr>
          <p:cNvPr id="1414" name="Google Shape;1414;p135"/>
          <p:cNvCxnSpPr/>
          <p:nvPr/>
        </p:nvCxnSpPr>
        <p:spPr>
          <a:xfrm flipH="1">
            <a:off x="4641850" y="4730750"/>
            <a:ext cx="241300" cy="977900"/>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415" name="Google Shape;1415;p135"/>
          <p:cNvSpPr/>
          <p:nvPr/>
        </p:nvSpPr>
        <p:spPr>
          <a:xfrm>
            <a:off x="2744788" y="56784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sp>
        <p:nvSpPr>
          <p:cNvPr id="1416" name="Google Shape;1416;p135"/>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417" name="Google Shape;1417;p135"/>
          <p:cNvCxnSpPr/>
          <p:nvPr/>
        </p:nvCxnSpPr>
        <p:spPr>
          <a:xfrm>
            <a:off x="4502150" y="4191000"/>
            <a:ext cx="749300" cy="0"/>
          </a:xfrm>
          <a:prstGeom prst="straightConnector1">
            <a:avLst/>
          </a:prstGeom>
          <a:noFill/>
          <a:ln cap="flat" cmpd="sng" w="12700">
            <a:solidFill>
              <a:schemeClr val="lt1"/>
            </a:solidFill>
            <a:prstDash val="solid"/>
            <a:round/>
            <a:headEnd len="med" w="med" type="triangle"/>
            <a:tailEnd len="med" w="med" type="triangle"/>
          </a:ln>
          <a:effectLst>
            <a:outerShdw rotWithShape="0" algn="ctr" dir="2700000" dist="35921">
              <a:schemeClr val="dk1"/>
            </a:outerShdw>
          </a:effectLst>
        </p:spPr>
      </p:cxnSp>
      <p:sp>
        <p:nvSpPr>
          <p:cNvPr id="1418" name="Google Shape;1418;p135"/>
          <p:cNvSpPr/>
          <p:nvPr/>
        </p:nvSpPr>
        <p:spPr>
          <a:xfrm>
            <a:off x="20589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419" name="Google Shape;1419;p135"/>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420" name="Google Shape;1420;p135"/>
          <p:cNvSpPr/>
          <p:nvPr/>
        </p:nvSpPr>
        <p:spPr>
          <a:xfrm>
            <a:off x="7354888" y="3278188"/>
            <a:ext cx="14446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.5000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a:t>
            </a:r>
            <a:r>
              <a:rPr b="1" lang="en-US" sz="2400" u="sng">
                <a:solidFill>
                  <a:schemeClr val="lt2"/>
                </a:solidFill>
                <a:latin typeface="Arial"/>
                <a:ea typeface="Arial"/>
                <a:cs typeface="Arial"/>
                <a:sym typeface="Arial"/>
              </a:rPr>
              <a:t>.4332</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.0668</a:t>
            </a:r>
            <a:endParaRPr/>
          </a:p>
        </p:txBody>
      </p:sp>
      <p:sp>
        <p:nvSpPr>
          <p:cNvPr id="1421" name="Google Shape;1421;p135"/>
          <p:cNvSpPr/>
          <p:nvPr/>
        </p:nvSpPr>
        <p:spPr>
          <a:xfrm>
            <a:off x="7773988" y="2668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422" name="Google Shape;1422;p135"/>
          <p:cNvSpPr/>
          <p:nvPr/>
        </p:nvSpPr>
        <p:spPr>
          <a:xfrm>
            <a:off x="477838" y="1906588"/>
            <a:ext cx="8054975" cy="576262"/>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or 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3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428" name="Google Shape;1428;p136"/>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428" name="Google Shape;1428;p136"/>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429" name="Google Shape;1429;p136"/>
          <p:cNvSpPr/>
          <p:nvPr/>
        </p:nvSpPr>
        <p:spPr>
          <a:xfrm>
            <a:off x="706438" y="1906588"/>
            <a:ext cx="8054975" cy="5762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or 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 </a:t>
            </a:r>
            <a:r>
              <a:rPr b="1" lang="en-US" sz="3200">
                <a:solidFill>
                  <a:schemeClr val="lt2"/>
                </a:solidFill>
                <a:latin typeface="Arial"/>
                <a:ea typeface="Arial"/>
                <a:cs typeface="Arial"/>
                <a:sym typeface="Arial"/>
              </a:rPr>
              <a:t>.1336</a:t>
            </a:r>
            <a:endParaRPr/>
          </a:p>
        </p:txBody>
      </p:sp>
      <p:sp>
        <p:nvSpPr>
          <p:cNvPr id="1430" name="Google Shape;1430;p136"/>
          <p:cNvSpPr/>
          <p:nvPr/>
        </p:nvSpPr>
        <p:spPr>
          <a:xfrm>
            <a:off x="5716588" y="56784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431" name="Google Shape;1431;p136"/>
          <p:cNvCxnSpPr/>
          <p:nvPr/>
        </p:nvCxnSpPr>
        <p:spPr>
          <a:xfrm flipH="1">
            <a:off x="4641850" y="4730750"/>
            <a:ext cx="241300" cy="977900"/>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432" name="Google Shape;1432;p136"/>
          <p:cNvSpPr/>
          <p:nvPr/>
        </p:nvSpPr>
        <p:spPr>
          <a:xfrm>
            <a:off x="2744788" y="56784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cxnSp>
        <p:nvCxnSpPr>
          <p:cNvPr id="1433" name="Google Shape;1433;p136"/>
          <p:cNvCxnSpPr/>
          <p:nvPr/>
        </p:nvCxnSpPr>
        <p:spPr>
          <a:xfrm>
            <a:off x="5416550" y="5568950"/>
            <a:ext cx="215900" cy="368300"/>
          </a:xfrm>
          <a:prstGeom prst="straightConnector1">
            <a:avLst/>
          </a:prstGeom>
          <a:noFill/>
          <a:ln cap="flat" cmpd="sng" w="12700">
            <a:solidFill>
              <a:schemeClr val="lt1"/>
            </a:solidFill>
            <a:prstDash val="solid"/>
            <a:round/>
            <a:headEnd len="med" w="med" type="triangle"/>
            <a:tailEnd len="med" w="med" type="none"/>
          </a:ln>
          <a:effectLst>
            <a:outerShdw rotWithShape="0" algn="ctr" dir="2700000" dist="35921">
              <a:schemeClr val="dk1"/>
            </a:outerShdw>
          </a:effectLst>
        </p:spPr>
      </p:cxnSp>
      <p:sp>
        <p:nvSpPr>
          <p:cNvPr id="1434" name="Google Shape;1434;p136"/>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435" name="Google Shape;1435;p136"/>
          <p:cNvCxnSpPr/>
          <p:nvPr/>
        </p:nvCxnSpPr>
        <p:spPr>
          <a:xfrm>
            <a:off x="4502150" y="4191000"/>
            <a:ext cx="749300" cy="0"/>
          </a:xfrm>
          <a:prstGeom prst="straightConnector1">
            <a:avLst/>
          </a:prstGeom>
          <a:noFill/>
          <a:ln cap="flat" cmpd="sng" w="12700">
            <a:solidFill>
              <a:schemeClr val="lt1"/>
            </a:solidFill>
            <a:prstDash val="solid"/>
            <a:round/>
            <a:headEnd len="med" w="med" type="triangle"/>
            <a:tailEnd len="med" w="med" type="triangle"/>
          </a:ln>
          <a:effectLst>
            <a:outerShdw rotWithShape="0" algn="ctr" dir="2700000" dist="35921">
              <a:schemeClr val="dk1"/>
            </a:outerShdw>
          </a:effectLst>
        </p:spPr>
      </p:cxnSp>
      <p:sp>
        <p:nvSpPr>
          <p:cNvPr id="1436" name="Google Shape;1436;p136"/>
          <p:cNvSpPr/>
          <p:nvPr/>
        </p:nvSpPr>
        <p:spPr>
          <a:xfrm>
            <a:off x="7354888" y="3278188"/>
            <a:ext cx="14446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.5000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a:t>
            </a:r>
            <a:r>
              <a:rPr b="1" lang="en-US" sz="2400" u="sng">
                <a:solidFill>
                  <a:schemeClr val="lt2"/>
                </a:solidFill>
                <a:latin typeface="Arial"/>
                <a:ea typeface="Arial"/>
                <a:cs typeface="Arial"/>
                <a:sym typeface="Arial"/>
              </a:rPr>
              <a:t>.4332</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.0668</a:t>
            </a:r>
            <a:endParaRPr/>
          </a:p>
        </p:txBody>
      </p:sp>
      <p:sp>
        <p:nvSpPr>
          <p:cNvPr id="1437" name="Google Shape;1437;p136"/>
          <p:cNvSpPr/>
          <p:nvPr/>
        </p:nvSpPr>
        <p:spPr>
          <a:xfrm>
            <a:off x="49545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438" name="Google Shape;1438;p136"/>
          <p:cNvSpPr/>
          <p:nvPr/>
        </p:nvSpPr>
        <p:spPr>
          <a:xfrm>
            <a:off x="2058988" y="5716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439" name="Google Shape;1439;p136"/>
          <p:cNvSpPr/>
          <p:nvPr/>
        </p:nvSpPr>
        <p:spPr>
          <a:xfrm>
            <a:off x="7773988" y="26685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445" name="Google Shape;1445;p137"/>
          <p:cNvGraphicFramePr/>
          <p:nvPr/>
        </p:nvGraphicFramePr>
        <p:xfrm>
          <a:off x="1652588" y="2676525"/>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445" name="Google Shape;1445;p137"/>
                      <p:cNvPicPr preferRelativeResize="0"/>
                      <p:nvPr/>
                    </p:nvPicPr>
                    <p:blipFill rotWithShape="1">
                      <a:blip r:embed="rId6">
                        <a:alphaModFix/>
                      </a:blip>
                      <a:srcRect b="0" l="0" r="0" t="0"/>
                      <a:stretch/>
                    </p:blipFill>
                    <p:spPr>
                      <a:xfrm>
                        <a:off x="1652588" y="2676525"/>
                        <a:ext cx="5780087" cy="2816225"/>
                      </a:xfrm>
                      <a:prstGeom prst="rect">
                        <a:avLst/>
                      </a:prstGeom>
                      <a:noFill/>
                      <a:ln>
                        <a:noFill/>
                      </a:ln>
                    </p:spPr>
                  </p:pic>
                </p:oleObj>
              </mc:Fallback>
            </mc:AlternateContent>
          </a:graphicData>
        </a:graphic>
      </p:graphicFrame>
      <p:sp>
        <p:nvSpPr>
          <p:cNvPr id="1446" name="Google Shape;1446;p137"/>
          <p:cNvSpPr/>
          <p:nvPr/>
        </p:nvSpPr>
        <p:spPr>
          <a:xfrm>
            <a:off x="5640388" y="2817813"/>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p-Value = .0668</a:t>
            </a:r>
            <a:endParaRPr/>
          </a:p>
        </p:txBody>
      </p:sp>
      <p:sp>
        <p:nvSpPr>
          <p:cNvPr id="1447" name="Google Shape;1447;p137"/>
          <p:cNvSpPr/>
          <p:nvPr/>
        </p:nvSpPr>
        <p:spPr>
          <a:xfrm>
            <a:off x="382588" y="2817813"/>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p-Value = .0668</a:t>
            </a:r>
            <a:endParaRPr/>
          </a:p>
        </p:txBody>
      </p:sp>
      <p:sp>
        <p:nvSpPr>
          <p:cNvPr id="1448" name="Google Shape;1448;p137"/>
          <p:cNvSpPr/>
          <p:nvPr/>
        </p:nvSpPr>
        <p:spPr>
          <a:xfrm>
            <a:off x="6326188" y="4113213"/>
            <a:ext cx="20542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a:t>
            </a: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.025</a:t>
            </a:r>
            <a:endParaRPr/>
          </a:p>
        </p:txBody>
      </p:sp>
      <p:sp>
        <p:nvSpPr>
          <p:cNvPr id="1449" name="Google Shape;1449;p137"/>
          <p:cNvSpPr/>
          <p:nvPr/>
        </p:nvSpPr>
        <p:spPr>
          <a:xfrm>
            <a:off x="611188" y="4113213"/>
            <a:ext cx="20542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a:t>
            </a: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.025</a:t>
            </a:r>
            <a:endParaRPr/>
          </a:p>
        </p:txBody>
      </p:sp>
      <p:cxnSp>
        <p:nvCxnSpPr>
          <p:cNvPr id="1450" name="Google Shape;1450;p137"/>
          <p:cNvCxnSpPr/>
          <p:nvPr/>
        </p:nvCxnSpPr>
        <p:spPr>
          <a:xfrm>
            <a:off x="3136900" y="3171825"/>
            <a:ext cx="3556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51" name="Google Shape;1451;p137"/>
          <p:cNvCxnSpPr/>
          <p:nvPr/>
        </p:nvCxnSpPr>
        <p:spPr>
          <a:xfrm flipH="1">
            <a:off x="5473700" y="3248025"/>
            <a:ext cx="2540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52" name="Google Shape;1452;p137"/>
          <p:cNvCxnSpPr/>
          <p:nvPr/>
        </p:nvCxnSpPr>
        <p:spPr>
          <a:xfrm>
            <a:off x="2527300" y="4314825"/>
            <a:ext cx="4318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53" name="Google Shape;1453;p137"/>
          <p:cNvCxnSpPr/>
          <p:nvPr/>
        </p:nvCxnSpPr>
        <p:spPr>
          <a:xfrm flipH="1">
            <a:off x="6007100" y="4314825"/>
            <a:ext cx="3302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3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p-Value Solution</a:t>
            </a:r>
            <a:endParaRPr/>
          </a:p>
        </p:txBody>
      </p:sp>
      <p:graphicFrame>
        <p:nvGraphicFramePr>
          <p:cNvPr id="1459" name="Google Shape;1459;p138"/>
          <p:cNvGraphicFramePr/>
          <p:nvPr/>
        </p:nvGraphicFramePr>
        <p:xfrm>
          <a:off x="1652588" y="2676525"/>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459" name="Google Shape;1459;p138"/>
                      <p:cNvPicPr preferRelativeResize="0"/>
                      <p:nvPr/>
                    </p:nvPicPr>
                    <p:blipFill rotWithShape="1">
                      <a:blip r:embed="rId6">
                        <a:alphaModFix/>
                      </a:blip>
                      <a:srcRect b="0" l="0" r="0" t="0"/>
                      <a:stretch/>
                    </p:blipFill>
                    <p:spPr>
                      <a:xfrm>
                        <a:off x="1652588" y="2676525"/>
                        <a:ext cx="5780087" cy="2816225"/>
                      </a:xfrm>
                      <a:prstGeom prst="rect">
                        <a:avLst/>
                      </a:prstGeom>
                      <a:noFill/>
                      <a:ln>
                        <a:noFill/>
                      </a:ln>
                    </p:spPr>
                  </p:pic>
                </p:oleObj>
              </mc:Fallback>
            </mc:AlternateContent>
          </a:graphicData>
        </a:graphic>
      </p:graphicFrame>
      <p:sp>
        <p:nvSpPr>
          <p:cNvPr id="1460" name="Google Shape;1460;p138"/>
          <p:cNvSpPr/>
          <p:nvPr/>
        </p:nvSpPr>
        <p:spPr>
          <a:xfrm>
            <a:off x="1220788" y="1639888"/>
            <a:ext cx="6473825"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 .1336) </a:t>
            </a:r>
            <a:r>
              <a:rPr b="1" lang="en-US" sz="3200">
                <a:solidFill>
                  <a:schemeClr val="lt1"/>
                </a:solidFill>
                <a:latin typeface="Noto Sans Symbols"/>
                <a:ea typeface="Noto Sans Symbols"/>
                <a:cs typeface="Noto Sans Symbols"/>
                <a:sym typeface="Noto Sans Symbols"/>
              </a:rPr>
              <a:t>≥ </a:t>
            </a:r>
            <a:r>
              <a:rPr b="1" lang="en-US" sz="3200">
                <a:solidFill>
                  <a:schemeClr val="lt1"/>
                </a:solidFill>
                <a:latin typeface="Arial"/>
                <a:ea typeface="Arial"/>
                <a:cs typeface="Arial"/>
                <a:sym typeface="Arial"/>
              </a:rPr>
              <a:t> (</a:t>
            </a:r>
            <a:r>
              <a:rPr b="1" lang="en-US" sz="3200">
                <a:solidFill>
                  <a:schemeClr val="lt1"/>
                </a:solidFill>
                <a:latin typeface="Noto Sans Symbols"/>
                <a:ea typeface="Noto Sans Symbols"/>
                <a:cs typeface="Noto Sans Symbols"/>
                <a:sym typeface="Noto Sans Symbols"/>
              </a:rPr>
              <a:t>α</a:t>
            </a:r>
            <a:r>
              <a:rPr b="1" lang="en-US" sz="3200">
                <a:solidFill>
                  <a:schemeClr val="lt1"/>
                </a:solidFill>
                <a:latin typeface="Arial"/>
                <a:ea typeface="Arial"/>
                <a:cs typeface="Arial"/>
                <a:sym typeface="Arial"/>
              </a:rPr>
              <a:t> = .05). </a:t>
            </a:r>
            <a:br>
              <a:rPr b="1" lang="en-US" sz="3200">
                <a:solidFill>
                  <a:schemeClr val="lt1"/>
                </a:solidFill>
                <a:latin typeface="Arial"/>
                <a:ea typeface="Arial"/>
                <a:cs typeface="Arial"/>
                <a:sym typeface="Arial"/>
              </a:rPr>
            </a:br>
            <a:r>
              <a:rPr b="1" lang="en-US" sz="3200">
                <a:solidFill>
                  <a:schemeClr val="lt1"/>
                </a:solidFill>
                <a:latin typeface="Arial"/>
                <a:ea typeface="Arial"/>
                <a:cs typeface="Arial"/>
                <a:sym typeface="Arial"/>
              </a:rPr>
              <a:t>Do not reject.</a:t>
            </a:r>
            <a:endParaRPr/>
          </a:p>
        </p:txBody>
      </p:sp>
      <p:sp>
        <p:nvSpPr>
          <p:cNvPr id="1461" name="Google Shape;1461;p138"/>
          <p:cNvSpPr/>
          <p:nvPr/>
        </p:nvSpPr>
        <p:spPr>
          <a:xfrm>
            <a:off x="5640388" y="2817813"/>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p-Value = .0668</a:t>
            </a:r>
            <a:endParaRPr/>
          </a:p>
        </p:txBody>
      </p:sp>
      <p:sp>
        <p:nvSpPr>
          <p:cNvPr id="1462" name="Google Shape;1462;p138"/>
          <p:cNvSpPr/>
          <p:nvPr/>
        </p:nvSpPr>
        <p:spPr>
          <a:xfrm>
            <a:off x="382588" y="2817813"/>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p-Value = .0668</a:t>
            </a:r>
            <a:endParaRPr/>
          </a:p>
        </p:txBody>
      </p:sp>
      <p:sp>
        <p:nvSpPr>
          <p:cNvPr id="1463" name="Google Shape;1463;p138"/>
          <p:cNvSpPr/>
          <p:nvPr/>
        </p:nvSpPr>
        <p:spPr>
          <a:xfrm>
            <a:off x="6326188" y="4113213"/>
            <a:ext cx="20542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a:t>
            </a: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.025</a:t>
            </a:r>
            <a:endParaRPr/>
          </a:p>
        </p:txBody>
      </p:sp>
      <p:sp>
        <p:nvSpPr>
          <p:cNvPr id="1464" name="Google Shape;1464;p138"/>
          <p:cNvSpPr/>
          <p:nvPr/>
        </p:nvSpPr>
        <p:spPr>
          <a:xfrm>
            <a:off x="611188" y="4113213"/>
            <a:ext cx="20542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1/2 </a:t>
            </a: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.025</a:t>
            </a:r>
            <a:endParaRPr/>
          </a:p>
        </p:txBody>
      </p:sp>
      <p:cxnSp>
        <p:nvCxnSpPr>
          <p:cNvPr id="1465" name="Google Shape;1465;p138"/>
          <p:cNvCxnSpPr/>
          <p:nvPr/>
        </p:nvCxnSpPr>
        <p:spPr>
          <a:xfrm>
            <a:off x="3136900" y="3171825"/>
            <a:ext cx="3556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66" name="Google Shape;1466;p138"/>
          <p:cNvCxnSpPr/>
          <p:nvPr/>
        </p:nvCxnSpPr>
        <p:spPr>
          <a:xfrm flipH="1">
            <a:off x="5473700" y="3248025"/>
            <a:ext cx="2540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67" name="Google Shape;1467;p138"/>
          <p:cNvCxnSpPr/>
          <p:nvPr/>
        </p:nvCxnSpPr>
        <p:spPr>
          <a:xfrm>
            <a:off x="2527300" y="4314825"/>
            <a:ext cx="4318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468" name="Google Shape;1468;p138"/>
          <p:cNvCxnSpPr/>
          <p:nvPr/>
        </p:nvCxnSpPr>
        <p:spPr>
          <a:xfrm flipH="1">
            <a:off x="6007100" y="4314825"/>
            <a:ext cx="3302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1469" name="Google Shape;1469;p138"/>
          <p:cNvSpPr/>
          <p:nvPr/>
        </p:nvSpPr>
        <p:spPr>
          <a:xfrm>
            <a:off x="458788" y="5561013"/>
            <a:ext cx="637063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Test statistic is in ‘Do not reject’ region</a:t>
            </a:r>
            <a:endParaRPr/>
          </a:p>
        </p:txBody>
      </p:sp>
      <p:cxnSp>
        <p:nvCxnSpPr>
          <p:cNvPr id="1470" name="Google Shape;1470;p138"/>
          <p:cNvCxnSpPr/>
          <p:nvPr/>
        </p:nvCxnSpPr>
        <p:spPr>
          <a:xfrm flipH="1">
            <a:off x="4635500" y="5305425"/>
            <a:ext cx="330200" cy="2794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9"/>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Example </a:t>
            </a:r>
            <a:endParaRPr/>
          </a:p>
        </p:txBody>
      </p:sp>
      <p:sp>
        <p:nvSpPr>
          <p:cNvPr id="1476" name="Google Shape;1476;p139"/>
          <p:cNvSpPr txBox="1"/>
          <p:nvPr>
            <p:ph idx="1" type="body"/>
          </p:nvPr>
        </p:nvSpPr>
        <p:spPr>
          <a:xfrm>
            <a:off x="609600" y="1828800"/>
            <a:ext cx="43434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800"/>
              <a:t>Does an average box of cereal contain </a:t>
            </a:r>
            <a:r>
              <a:rPr b="1" lang="en-US" sz="2800">
                <a:solidFill>
                  <a:srgbClr val="FCFEB9"/>
                </a:solidFill>
              </a:rPr>
              <a:t>more than</a:t>
            </a:r>
            <a:r>
              <a:rPr lang="en-US" sz="2800"/>
              <a:t> </a:t>
            </a:r>
            <a:r>
              <a:rPr b="1" lang="en-US" sz="2800">
                <a:solidFill>
                  <a:srgbClr val="FCFEB9"/>
                </a:solidFill>
              </a:rPr>
              <a:t>368</a:t>
            </a:r>
            <a:r>
              <a:rPr lang="en-US" sz="2800"/>
              <a:t> grams of cereal?  A random sample of </a:t>
            </a:r>
            <a:r>
              <a:rPr b="1" lang="en-US" sz="2800">
                <a:solidFill>
                  <a:srgbClr val="FCFEB9"/>
                </a:solidFill>
              </a:rPr>
              <a:t>25</a:t>
            </a:r>
            <a:r>
              <a:rPr lang="en-US" sz="2800"/>
              <a:t> boxes showed</a:t>
            </a:r>
            <a:r>
              <a:rPr b="1" lang="en-US" sz="2800">
                <a:solidFill>
                  <a:srgbClr val="FCFEB9"/>
                </a:solidFill>
                <a:latin typeface="Noto Sans Symbols"/>
                <a:ea typeface="Noto Sans Symbols"/>
                <a:cs typeface="Noto Sans Symbols"/>
                <a:sym typeface="Noto Sans Symbols"/>
              </a:rPr>
              <a:t></a:t>
            </a:r>
            <a:r>
              <a:rPr b="1" lang="en-US" sz="2800">
                <a:solidFill>
                  <a:srgbClr val="FCFEB9"/>
                </a:solidFill>
              </a:rPr>
              <a:t>X = 372.5</a:t>
            </a:r>
            <a:r>
              <a:rPr lang="en-US" sz="2800"/>
              <a:t>.  The company has specified </a:t>
            </a:r>
            <a:r>
              <a:rPr b="1" lang="en-US" sz="2800">
                <a:solidFill>
                  <a:srgbClr val="FCFEB9"/>
                </a:solidFill>
                <a:latin typeface="Noto Sans Symbols"/>
                <a:ea typeface="Noto Sans Symbols"/>
                <a:cs typeface="Noto Sans Symbols"/>
                <a:sym typeface="Noto Sans Symbols"/>
              </a:rPr>
              <a:t>σ</a:t>
            </a:r>
            <a:r>
              <a:rPr lang="en-US" sz="2800"/>
              <a:t> to be </a:t>
            </a:r>
            <a:r>
              <a:rPr b="1" lang="en-US" sz="2800">
                <a:solidFill>
                  <a:srgbClr val="FCFEB9"/>
                </a:solidFill>
              </a:rPr>
              <a:t>25</a:t>
            </a:r>
            <a:r>
              <a:rPr lang="en-US" sz="2800"/>
              <a:t> grams.  Find the p-Value.</a:t>
            </a:r>
            <a:endParaRPr/>
          </a:p>
        </p:txBody>
      </p:sp>
      <p:sp>
        <p:nvSpPr>
          <p:cNvPr id="1477" name="Google Shape;1477;p139"/>
          <p:cNvSpPr/>
          <p:nvPr/>
        </p:nvSpPr>
        <p:spPr>
          <a:xfrm>
            <a:off x="5419725" y="2368550"/>
            <a:ext cx="2806700" cy="3340100"/>
          </a:xfrm>
          <a:prstGeom prst="cube">
            <a:avLst>
              <a:gd fmla="val 12690" name="adj"/>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1478" name="Google Shape;1478;p139"/>
          <p:cNvGraphicFramePr/>
          <p:nvPr/>
        </p:nvGraphicFramePr>
        <p:xfrm>
          <a:off x="5578475" y="2719388"/>
          <a:ext cx="2209800" cy="1474787"/>
        </p:xfrm>
        <a:graphic>
          <a:graphicData uri="http://schemas.openxmlformats.org/presentationml/2006/ole">
            <mc:AlternateContent>
              <mc:Choice Requires="v">
                <p:oleObj r:id="rId4" imgH="1474787" imgW="2209800" progId="" spid="_x0000_s1">
                  <p:embed/>
                </p:oleObj>
              </mc:Choice>
              <mc:Fallback>
                <p:oleObj r:id="rId5" imgH="1474787" imgW="2209800" progId="">
                  <p:embed/>
                  <p:pic>
                    <p:nvPicPr>
                      <p:cNvPr id="1478" name="Google Shape;1478;p139"/>
                      <p:cNvPicPr preferRelativeResize="0"/>
                      <p:nvPr/>
                    </p:nvPicPr>
                    <p:blipFill rotWithShape="1">
                      <a:blip r:embed="rId6">
                        <a:alphaModFix/>
                      </a:blip>
                      <a:srcRect b="0" l="0" r="0" t="0"/>
                      <a:stretch/>
                    </p:blipFill>
                    <p:spPr>
                      <a:xfrm>
                        <a:off x="5578475" y="2719388"/>
                        <a:ext cx="2209800" cy="1474787"/>
                      </a:xfrm>
                      <a:prstGeom prst="rect">
                        <a:avLst/>
                      </a:prstGeom>
                      <a:noFill/>
                      <a:ln>
                        <a:noFill/>
                      </a:ln>
                    </p:spPr>
                  </p:pic>
                </p:oleObj>
              </mc:Fallback>
            </mc:AlternateContent>
          </a:graphicData>
        </a:graphic>
      </p:graphicFrame>
      <p:sp>
        <p:nvSpPr>
          <p:cNvPr id="1479" name="Google Shape;1479;p139"/>
          <p:cNvSpPr/>
          <p:nvPr/>
        </p:nvSpPr>
        <p:spPr>
          <a:xfrm>
            <a:off x="6118225" y="3587750"/>
            <a:ext cx="1130300" cy="1130300"/>
          </a:xfrm>
          <a:prstGeom prst="star16">
            <a:avLst>
              <a:gd fmla="val 37500" name="adj"/>
            </a:avLst>
          </a:prstGeom>
          <a:solidFill>
            <a:srgbClr val="EAEC5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480" name="Google Shape;1480;p139"/>
          <p:cNvSpPr/>
          <p:nvPr/>
        </p:nvSpPr>
        <p:spPr>
          <a:xfrm>
            <a:off x="5948363" y="5106988"/>
            <a:ext cx="1520825" cy="558800"/>
          </a:xfrm>
          <a:prstGeom prst="rect">
            <a:avLst/>
          </a:prstGeom>
          <a:noFill/>
          <a:ln>
            <a:noFill/>
          </a:ln>
        </p:spPr>
        <p:txBody>
          <a:bodyPr anchorCtr="0" anchor="t" bIns="44450" lIns="90475" spcFirstLastPara="1" rIns="90475" wrap="square" tIns="44450">
            <a:spAutoFit/>
          </a:bodyPr>
          <a:lstStyle/>
          <a:p>
            <a:pPr indent="0" lvl="0" marL="0" marR="0" rtl="0" algn="l">
              <a:lnSpc>
                <a:spcPct val="110000"/>
              </a:lnSpc>
              <a:spcBef>
                <a:spcPts val="0"/>
              </a:spcBef>
              <a:spcAft>
                <a:spcPts val="0"/>
              </a:spcAft>
              <a:buNone/>
            </a:pPr>
            <a:r>
              <a:rPr lang="en-US" sz="2800">
                <a:solidFill>
                  <a:srgbClr val="FCFEB9"/>
                </a:solidFill>
                <a:latin typeface="Arial"/>
                <a:ea typeface="Arial"/>
                <a:cs typeface="Arial"/>
                <a:sym typeface="Arial"/>
              </a:rPr>
              <a:t>368 gm.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276" name="Google Shape;276;p14"/>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276" name="Google Shape;276;p14"/>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277" name="Google Shape;277;p14"/>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278" name="Google Shape;278;p14"/>
          <p:cNvSpPr/>
          <p:nvPr/>
        </p:nvSpPr>
        <p:spPr>
          <a:xfrm>
            <a:off x="992188" y="2274888"/>
            <a:ext cx="2227262"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unlikely that we would get a sample mean of this value ...</a:t>
            </a:r>
            <a:endParaRPr/>
          </a:p>
        </p:txBody>
      </p:sp>
      <p:sp>
        <p:nvSpPr>
          <p:cNvPr id="279" name="Google Shape;279;p14"/>
          <p:cNvSpPr/>
          <p:nvPr/>
        </p:nvSpPr>
        <p:spPr>
          <a:xfrm>
            <a:off x="3201988" y="4433888"/>
            <a:ext cx="3384550"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if in fact this were</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the population mean</a:t>
            </a:r>
            <a:endParaRPr/>
          </a:p>
        </p:txBody>
      </p:sp>
      <p:sp>
        <p:nvSpPr>
          <p:cNvPr id="280" name="Google Shape;280;p14"/>
          <p:cNvSpPr/>
          <p:nvPr/>
        </p:nvSpPr>
        <p:spPr>
          <a:xfrm>
            <a:off x="6249988" y="2655888"/>
            <a:ext cx="2359025" cy="161131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therefore, we reject the hypothesis that </a:t>
            </a:r>
            <a:r>
              <a:rPr b="1" lang="en-US" sz="2400">
                <a:solidFill>
                  <a:schemeClr val="lt2"/>
                </a:solidFill>
                <a:latin typeface="Noto Sans Symbols"/>
                <a:ea typeface="Noto Sans Symbols"/>
                <a:cs typeface="Noto Sans Symbols"/>
                <a:sym typeface="Noto Sans Symbols"/>
              </a:rPr>
              <a:t>μ</a:t>
            </a:r>
            <a:r>
              <a:rPr b="1" lang="en-US" sz="2800">
                <a:solidFill>
                  <a:schemeClr val="lt2"/>
                </a:solidFill>
                <a:latin typeface="Arial"/>
                <a:ea typeface="Arial"/>
                <a:cs typeface="Arial"/>
                <a:sym typeface="Arial"/>
              </a:rPr>
              <a:t> </a:t>
            </a:r>
            <a:r>
              <a:rPr b="1" lang="en-US" sz="2400">
                <a:solidFill>
                  <a:schemeClr val="lt2"/>
                </a:solidFill>
                <a:latin typeface="Arial"/>
                <a:ea typeface="Arial"/>
                <a:cs typeface="Arial"/>
                <a:sym typeface="Arial"/>
              </a:rPr>
              <a:t>= 50.</a:t>
            </a:r>
            <a:endParaRPr/>
          </a:p>
        </p:txBody>
      </p:sp>
      <p:cxnSp>
        <p:nvCxnSpPr>
          <p:cNvPr id="281" name="Google Shape;281;p14"/>
          <p:cNvCxnSpPr/>
          <p:nvPr/>
        </p:nvCxnSpPr>
        <p:spPr>
          <a:xfrm>
            <a:off x="2774950" y="4127500"/>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282" name="Google Shape;282;p14"/>
          <p:cNvCxnSpPr/>
          <p:nvPr/>
        </p:nvCxnSpPr>
        <p:spPr>
          <a:xfrm>
            <a:off x="4800600" y="5295900"/>
            <a:ext cx="0" cy="3302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283" name="Google Shape;283;p14"/>
          <p:cNvSpPr/>
          <p:nvPr/>
        </p:nvSpPr>
        <p:spPr>
          <a:xfrm>
            <a:off x="2525713" y="5783263"/>
            <a:ext cx="758825" cy="454025"/>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20</a:t>
            </a:r>
            <a:endParaRPr/>
          </a:p>
        </p:txBody>
      </p:sp>
      <p:sp>
        <p:nvSpPr>
          <p:cNvPr id="284" name="Google Shape;284;p14"/>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4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4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491" name="Google Shape;1491;p141"/>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491" name="Google Shape;1491;p141"/>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492" name="Google Shape;1492;p141"/>
          <p:cNvSpPr/>
          <p:nvPr/>
        </p:nvSpPr>
        <p:spPr>
          <a:xfrm>
            <a:off x="5024438" y="564991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493" name="Google Shape;1493;p141"/>
          <p:cNvSpPr/>
          <p:nvPr/>
        </p:nvSpPr>
        <p:spPr>
          <a:xfrm>
            <a:off x="5716588" y="56022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494" name="Google Shape;1494;p141"/>
          <p:cNvCxnSpPr/>
          <p:nvPr/>
        </p:nvCxnSpPr>
        <p:spPr>
          <a:xfrm>
            <a:off x="5803900" y="5270500"/>
            <a:ext cx="355600" cy="279400"/>
          </a:xfrm>
          <a:prstGeom prst="straightConnector1">
            <a:avLst/>
          </a:prstGeom>
          <a:noFill/>
          <a:ln cap="flat" cmpd="sng" w="25400">
            <a:solidFill>
              <a:schemeClr val="lt2"/>
            </a:solidFill>
            <a:prstDash val="solid"/>
            <a:round/>
            <a:headEnd len="med" w="med" type="triangle"/>
            <a:tailEnd len="med" w="med" type="none"/>
          </a:ln>
        </p:spPr>
      </p:cxnSp>
      <p:graphicFrame>
        <p:nvGraphicFramePr>
          <p:cNvPr id="1495" name="Google Shape;1495;p141"/>
          <p:cNvGraphicFramePr/>
          <p:nvPr/>
        </p:nvGraphicFramePr>
        <p:xfrm>
          <a:off x="4352925" y="1814513"/>
          <a:ext cx="4602163" cy="1198562"/>
        </p:xfrm>
        <a:graphic>
          <a:graphicData uri="http://schemas.openxmlformats.org/presentationml/2006/ole">
            <mc:AlternateContent>
              <mc:Choice Requires="v">
                <p:oleObj r:id="rId7" imgH="1198562" imgW="4602163" progId="" spid="_x0000_s2">
                  <p:embed/>
                </p:oleObj>
              </mc:Choice>
              <mc:Fallback>
                <p:oleObj r:id="rId8" imgH="1198562" imgW="4602163" progId="">
                  <p:embed/>
                  <p:pic>
                    <p:nvPicPr>
                      <p:cNvPr id="1495" name="Google Shape;1495;p141"/>
                      <p:cNvPicPr preferRelativeResize="0"/>
                      <p:nvPr/>
                    </p:nvPicPr>
                    <p:blipFill rotWithShape="1">
                      <a:blip r:embed="rId9">
                        <a:alphaModFix/>
                      </a:blip>
                      <a:srcRect b="0" l="0" r="0" t="0"/>
                      <a:stretch/>
                    </p:blipFill>
                    <p:spPr>
                      <a:xfrm>
                        <a:off x="4352925" y="1814513"/>
                        <a:ext cx="4602163" cy="1198562"/>
                      </a:xfrm>
                      <a:prstGeom prst="rect">
                        <a:avLst/>
                      </a:prstGeom>
                      <a:noFill/>
                      <a:ln>
                        <a:noFill/>
                      </a:ln>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4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01" name="Google Shape;1501;p142"/>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501" name="Google Shape;1501;p142"/>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502" name="Google Shape;1502;p142"/>
          <p:cNvSpPr/>
          <p:nvPr/>
        </p:nvSpPr>
        <p:spPr>
          <a:xfrm>
            <a:off x="230188" y="3201988"/>
            <a:ext cx="1825625"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Use alternative hypothesis to find direction</a:t>
            </a:r>
            <a:endParaRPr/>
          </a:p>
        </p:txBody>
      </p:sp>
      <p:sp>
        <p:nvSpPr>
          <p:cNvPr id="1503" name="Google Shape;1503;p142"/>
          <p:cNvSpPr/>
          <p:nvPr/>
        </p:nvSpPr>
        <p:spPr>
          <a:xfrm>
            <a:off x="1677988" y="1830388"/>
            <a:ext cx="6550025" cy="5762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a:t>
            </a:r>
            <a:endParaRPr/>
          </a:p>
        </p:txBody>
      </p:sp>
      <p:sp>
        <p:nvSpPr>
          <p:cNvPr id="1504" name="Google Shape;1504;p142"/>
          <p:cNvSpPr/>
          <p:nvPr/>
        </p:nvSpPr>
        <p:spPr>
          <a:xfrm>
            <a:off x="5716588" y="56022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505" name="Google Shape;1505;p142"/>
          <p:cNvCxnSpPr/>
          <p:nvPr/>
        </p:nvCxnSpPr>
        <p:spPr>
          <a:xfrm>
            <a:off x="5803900" y="5270500"/>
            <a:ext cx="355600" cy="279400"/>
          </a:xfrm>
          <a:prstGeom prst="straightConnector1">
            <a:avLst/>
          </a:prstGeom>
          <a:noFill/>
          <a:ln cap="flat" cmpd="sng" w="25400">
            <a:solidFill>
              <a:schemeClr val="lt2"/>
            </a:solidFill>
            <a:prstDash val="solid"/>
            <a:round/>
            <a:headEnd len="med" w="med" type="triangle"/>
            <a:tailEnd len="med" w="med" type="none"/>
          </a:ln>
        </p:spPr>
      </p:cxnSp>
      <p:sp>
        <p:nvSpPr>
          <p:cNvPr id="1506" name="Google Shape;1506;p142"/>
          <p:cNvSpPr/>
          <p:nvPr/>
        </p:nvSpPr>
        <p:spPr>
          <a:xfrm>
            <a:off x="280988" y="259556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507" name="Google Shape;1507;p142"/>
          <p:cNvSpPr/>
          <p:nvPr/>
        </p:nvSpPr>
        <p:spPr>
          <a:xfrm>
            <a:off x="5024438" y="564991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4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13" name="Google Shape;1513;p143"/>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513" name="Google Shape;1513;p143"/>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514" name="Google Shape;1514;p143"/>
          <p:cNvSpPr/>
          <p:nvPr/>
        </p:nvSpPr>
        <p:spPr>
          <a:xfrm>
            <a:off x="230188" y="3201988"/>
            <a:ext cx="1825625"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Use alternative hypothesis to find direction</a:t>
            </a:r>
            <a:endParaRPr/>
          </a:p>
        </p:txBody>
      </p:sp>
      <p:sp>
        <p:nvSpPr>
          <p:cNvPr id="1515" name="Google Shape;1515;p143"/>
          <p:cNvSpPr/>
          <p:nvPr/>
        </p:nvSpPr>
        <p:spPr>
          <a:xfrm>
            <a:off x="1677988" y="1830388"/>
            <a:ext cx="6550025" cy="5762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a:t>
            </a:r>
            <a:endParaRPr/>
          </a:p>
        </p:txBody>
      </p:sp>
      <p:sp>
        <p:nvSpPr>
          <p:cNvPr id="1516" name="Google Shape;1516;p143"/>
          <p:cNvSpPr/>
          <p:nvPr/>
        </p:nvSpPr>
        <p:spPr>
          <a:xfrm>
            <a:off x="5716588" y="56022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517" name="Google Shape;1517;p143"/>
          <p:cNvCxnSpPr/>
          <p:nvPr/>
        </p:nvCxnSpPr>
        <p:spPr>
          <a:xfrm>
            <a:off x="5803900" y="5270500"/>
            <a:ext cx="355600" cy="279400"/>
          </a:xfrm>
          <a:prstGeom prst="straightConnector1">
            <a:avLst/>
          </a:prstGeom>
          <a:noFill/>
          <a:ln cap="flat" cmpd="sng" w="25400">
            <a:solidFill>
              <a:schemeClr val="lt2"/>
            </a:solidFill>
            <a:prstDash val="solid"/>
            <a:round/>
            <a:headEnd len="med" w="med" type="triangle"/>
            <a:tailEnd len="med" w="med" type="none"/>
          </a:ln>
        </p:spPr>
      </p:cxnSp>
      <p:cxnSp>
        <p:nvCxnSpPr>
          <p:cNvPr id="1518" name="Google Shape;1518;p143"/>
          <p:cNvCxnSpPr/>
          <p:nvPr/>
        </p:nvCxnSpPr>
        <p:spPr>
          <a:xfrm flipH="1">
            <a:off x="4635500" y="4737100"/>
            <a:ext cx="254000" cy="812800"/>
          </a:xfrm>
          <a:prstGeom prst="straightConnector1">
            <a:avLst/>
          </a:prstGeom>
          <a:noFill/>
          <a:ln cap="flat" cmpd="sng" w="25400">
            <a:solidFill>
              <a:schemeClr val="lt2"/>
            </a:solidFill>
            <a:prstDash val="solid"/>
            <a:round/>
            <a:headEnd len="med" w="med" type="triangle"/>
            <a:tailEnd len="med" w="med" type="none"/>
          </a:ln>
        </p:spPr>
      </p:cxnSp>
      <p:sp>
        <p:nvSpPr>
          <p:cNvPr id="1519" name="Google Shape;1519;p143"/>
          <p:cNvSpPr/>
          <p:nvPr/>
        </p:nvSpPr>
        <p:spPr>
          <a:xfrm>
            <a:off x="2820988" y="56022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sp>
        <p:nvSpPr>
          <p:cNvPr id="1520" name="Google Shape;1520;p143"/>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521" name="Google Shape;1521;p143"/>
          <p:cNvCxnSpPr/>
          <p:nvPr/>
        </p:nvCxnSpPr>
        <p:spPr>
          <a:xfrm>
            <a:off x="4508500" y="4191000"/>
            <a:ext cx="736600" cy="0"/>
          </a:xfrm>
          <a:prstGeom prst="straightConnector1">
            <a:avLst/>
          </a:prstGeom>
          <a:noFill/>
          <a:ln cap="flat" cmpd="sng" w="25400">
            <a:solidFill>
              <a:schemeClr val="lt2"/>
            </a:solidFill>
            <a:prstDash val="solid"/>
            <a:round/>
            <a:headEnd len="med" w="med" type="triangle"/>
            <a:tailEnd len="med" w="med" type="triangle"/>
          </a:ln>
        </p:spPr>
      </p:cxnSp>
      <p:sp>
        <p:nvSpPr>
          <p:cNvPr id="1522" name="Google Shape;1522;p143"/>
          <p:cNvSpPr/>
          <p:nvPr/>
        </p:nvSpPr>
        <p:spPr>
          <a:xfrm>
            <a:off x="2135188" y="5411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523" name="Google Shape;1523;p143"/>
          <p:cNvSpPr/>
          <p:nvPr/>
        </p:nvSpPr>
        <p:spPr>
          <a:xfrm>
            <a:off x="280988" y="259556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524" name="Google Shape;1524;p143"/>
          <p:cNvSpPr/>
          <p:nvPr/>
        </p:nvSpPr>
        <p:spPr>
          <a:xfrm>
            <a:off x="5024438" y="564991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30" name="Google Shape;1530;p144"/>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530" name="Google Shape;1530;p144"/>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531" name="Google Shape;1531;p144"/>
          <p:cNvSpPr/>
          <p:nvPr/>
        </p:nvSpPr>
        <p:spPr>
          <a:xfrm>
            <a:off x="230188" y="3201988"/>
            <a:ext cx="1825625"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Use alternative hypothesis to find direction</a:t>
            </a:r>
            <a:endParaRPr/>
          </a:p>
        </p:txBody>
      </p:sp>
      <p:sp>
        <p:nvSpPr>
          <p:cNvPr id="1532" name="Google Shape;1532;p144"/>
          <p:cNvSpPr/>
          <p:nvPr/>
        </p:nvSpPr>
        <p:spPr>
          <a:xfrm>
            <a:off x="1677988" y="1830388"/>
            <a:ext cx="6550025" cy="5762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a:t>
            </a:r>
            <a:endParaRPr/>
          </a:p>
        </p:txBody>
      </p:sp>
      <p:sp>
        <p:nvSpPr>
          <p:cNvPr id="1533" name="Google Shape;1533;p144"/>
          <p:cNvSpPr/>
          <p:nvPr/>
        </p:nvSpPr>
        <p:spPr>
          <a:xfrm>
            <a:off x="5716588" y="56022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534" name="Google Shape;1534;p144"/>
          <p:cNvCxnSpPr/>
          <p:nvPr/>
        </p:nvCxnSpPr>
        <p:spPr>
          <a:xfrm>
            <a:off x="5803900" y="5270500"/>
            <a:ext cx="355600" cy="279400"/>
          </a:xfrm>
          <a:prstGeom prst="straightConnector1">
            <a:avLst/>
          </a:prstGeom>
          <a:noFill/>
          <a:ln cap="flat" cmpd="sng" w="25400">
            <a:solidFill>
              <a:schemeClr val="lt2"/>
            </a:solidFill>
            <a:prstDash val="solid"/>
            <a:round/>
            <a:headEnd len="med" w="med" type="triangle"/>
            <a:tailEnd len="med" w="med" type="none"/>
          </a:ln>
        </p:spPr>
      </p:cxnSp>
      <p:cxnSp>
        <p:nvCxnSpPr>
          <p:cNvPr id="1535" name="Google Shape;1535;p144"/>
          <p:cNvCxnSpPr/>
          <p:nvPr/>
        </p:nvCxnSpPr>
        <p:spPr>
          <a:xfrm flipH="1">
            <a:off x="4635500" y="4737100"/>
            <a:ext cx="254000" cy="812800"/>
          </a:xfrm>
          <a:prstGeom prst="straightConnector1">
            <a:avLst/>
          </a:prstGeom>
          <a:noFill/>
          <a:ln cap="flat" cmpd="sng" w="25400">
            <a:solidFill>
              <a:schemeClr val="lt2"/>
            </a:solidFill>
            <a:prstDash val="solid"/>
            <a:round/>
            <a:headEnd len="med" w="med" type="triangle"/>
            <a:tailEnd len="med" w="med" type="none"/>
          </a:ln>
        </p:spPr>
      </p:cxnSp>
      <p:sp>
        <p:nvSpPr>
          <p:cNvPr id="1536" name="Google Shape;1536;p144"/>
          <p:cNvSpPr/>
          <p:nvPr/>
        </p:nvSpPr>
        <p:spPr>
          <a:xfrm>
            <a:off x="2820988" y="56022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sp>
        <p:nvSpPr>
          <p:cNvPr id="1537" name="Google Shape;1537;p144"/>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538" name="Google Shape;1538;p144"/>
          <p:cNvCxnSpPr/>
          <p:nvPr/>
        </p:nvCxnSpPr>
        <p:spPr>
          <a:xfrm>
            <a:off x="4508500" y="4191000"/>
            <a:ext cx="736600" cy="0"/>
          </a:xfrm>
          <a:prstGeom prst="straightConnector1">
            <a:avLst/>
          </a:prstGeom>
          <a:noFill/>
          <a:ln cap="flat" cmpd="sng" w="25400">
            <a:solidFill>
              <a:schemeClr val="lt2"/>
            </a:solidFill>
            <a:prstDash val="solid"/>
            <a:round/>
            <a:headEnd len="med" w="med" type="triangle"/>
            <a:tailEnd len="med" w="med" type="triangle"/>
          </a:ln>
        </p:spPr>
      </p:cxnSp>
      <p:sp>
        <p:nvSpPr>
          <p:cNvPr id="1539" name="Google Shape;1539;p144"/>
          <p:cNvSpPr/>
          <p:nvPr/>
        </p:nvSpPr>
        <p:spPr>
          <a:xfrm>
            <a:off x="2135188" y="5411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540" name="Google Shape;1540;p144"/>
          <p:cNvSpPr/>
          <p:nvPr/>
        </p:nvSpPr>
        <p:spPr>
          <a:xfrm>
            <a:off x="7392988" y="3506788"/>
            <a:ext cx="14446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.5000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a:t>
            </a:r>
            <a:r>
              <a:rPr b="1" lang="en-US" sz="2400" u="sng">
                <a:solidFill>
                  <a:schemeClr val="lt2"/>
                </a:solidFill>
                <a:latin typeface="Arial"/>
                <a:ea typeface="Arial"/>
                <a:cs typeface="Arial"/>
                <a:sym typeface="Arial"/>
              </a:rPr>
              <a:t>.4332</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.0668</a:t>
            </a:r>
            <a:endParaRPr/>
          </a:p>
        </p:txBody>
      </p:sp>
      <p:sp>
        <p:nvSpPr>
          <p:cNvPr id="1541" name="Google Shape;1541;p144"/>
          <p:cNvSpPr/>
          <p:nvPr/>
        </p:nvSpPr>
        <p:spPr>
          <a:xfrm>
            <a:off x="7773988" y="2897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sp>
        <p:nvSpPr>
          <p:cNvPr id="1542" name="Google Shape;1542;p144"/>
          <p:cNvSpPr/>
          <p:nvPr/>
        </p:nvSpPr>
        <p:spPr>
          <a:xfrm>
            <a:off x="280988" y="259556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543" name="Google Shape;1543;p144"/>
          <p:cNvSpPr/>
          <p:nvPr/>
        </p:nvSpPr>
        <p:spPr>
          <a:xfrm>
            <a:off x="5024438" y="564991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4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49" name="Google Shape;1549;p145"/>
          <p:cNvGraphicFramePr/>
          <p:nvPr/>
        </p:nvGraphicFramePr>
        <p:xfrm>
          <a:off x="1652588" y="2462213"/>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549" name="Google Shape;1549;p145"/>
                      <p:cNvPicPr preferRelativeResize="0"/>
                      <p:nvPr/>
                    </p:nvPicPr>
                    <p:blipFill rotWithShape="1">
                      <a:blip r:embed="rId6">
                        <a:alphaModFix/>
                      </a:blip>
                      <a:srcRect b="0" l="0" r="0" t="0"/>
                      <a:stretch/>
                    </p:blipFill>
                    <p:spPr>
                      <a:xfrm>
                        <a:off x="1652588" y="2462213"/>
                        <a:ext cx="5780087" cy="2816225"/>
                      </a:xfrm>
                      <a:prstGeom prst="rect">
                        <a:avLst/>
                      </a:prstGeom>
                      <a:noFill/>
                      <a:ln>
                        <a:noFill/>
                      </a:ln>
                    </p:spPr>
                  </p:pic>
                </p:oleObj>
              </mc:Fallback>
            </mc:AlternateContent>
          </a:graphicData>
        </a:graphic>
      </p:graphicFrame>
      <p:sp>
        <p:nvSpPr>
          <p:cNvPr id="1550" name="Google Shape;1550;p145"/>
          <p:cNvSpPr/>
          <p:nvPr/>
        </p:nvSpPr>
        <p:spPr>
          <a:xfrm>
            <a:off x="5716588" y="5602288"/>
            <a:ext cx="3121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551" name="Google Shape;1551;p145"/>
          <p:cNvCxnSpPr/>
          <p:nvPr/>
        </p:nvCxnSpPr>
        <p:spPr>
          <a:xfrm flipH="1">
            <a:off x="4635500" y="4737100"/>
            <a:ext cx="254000" cy="812800"/>
          </a:xfrm>
          <a:prstGeom prst="straightConnector1">
            <a:avLst/>
          </a:prstGeom>
          <a:noFill/>
          <a:ln cap="flat" cmpd="sng" w="25400">
            <a:solidFill>
              <a:schemeClr val="lt2"/>
            </a:solidFill>
            <a:prstDash val="solid"/>
            <a:round/>
            <a:headEnd len="med" w="med" type="triangle"/>
            <a:tailEnd len="med" w="med" type="none"/>
          </a:ln>
        </p:spPr>
      </p:cxnSp>
      <p:sp>
        <p:nvSpPr>
          <p:cNvPr id="1552" name="Google Shape;1552;p145"/>
          <p:cNvSpPr/>
          <p:nvPr/>
        </p:nvSpPr>
        <p:spPr>
          <a:xfrm>
            <a:off x="2820988" y="56022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1.50</a:t>
            </a:r>
            <a:endParaRPr/>
          </a:p>
        </p:txBody>
      </p:sp>
      <p:cxnSp>
        <p:nvCxnSpPr>
          <p:cNvPr id="1553" name="Google Shape;1553;p145"/>
          <p:cNvCxnSpPr/>
          <p:nvPr/>
        </p:nvCxnSpPr>
        <p:spPr>
          <a:xfrm>
            <a:off x="5803900" y="5270500"/>
            <a:ext cx="355600" cy="279400"/>
          </a:xfrm>
          <a:prstGeom prst="straightConnector1">
            <a:avLst/>
          </a:prstGeom>
          <a:noFill/>
          <a:ln cap="flat" cmpd="sng" w="25400">
            <a:solidFill>
              <a:schemeClr val="lt2"/>
            </a:solidFill>
            <a:prstDash val="solid"/>
            <a:round/>
            <a:headEnd len="med" w="med" type="triangle"/>
            <a:tailEnd len="med" w="med" type="none"/>
          </a:ln>
        </p:spPr>
      </p:cxnSp>
      <p:sp>
        <p:nvSpPr>
          <p:cNvPr id="1554" name="Google Shape;1554;p145"/>
          <p:cNvSpPr/>
          <p:nvPr/>
        </p:nvSpPr>
        <p:spPr>
          <a:xfrm>
            <a:off x="4421188" y="42687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.4332</a:t>
            </a:r>
            <a:endParaRPr/>
          </a:p>
        </p:txBody>
      </p:sp>
      <p:cxnSp>
        <p:nvCxnSpPr>
          <p:cNvPr id="1555" name="Google Shape;1555;p145"/>
          <p:cNvCxnSpPr/>
          <p:nvPr/>
        </p:nvCxnSpPr>
        <p:spPr>
          <a:xfrm>
            <a:off x="4508500" y="4191000"/>
            <a:ext cx="736600" cy="0"/>
          </a:xfrm>
          <a:prstGeom prst="straightConnector1">
            <a:avLst/>
          </a:prstGeom>
          <a:noFill/>
          <a:ln cap="flat" cmpd="sng" w="25400">
            <a:solidFill>
              <a:schemeClr val="lt2"/>
            </a:solidFill>
            <a:prstDash val="solid"/>
            <a:round/>
            <a:headEnd len="med" w="med" type="triangle"/>
            <a:tailEnd len="med" w="med" type="triangle"/>
          </a:ln>
        </p:spPr>
      </p:cxnSp>
      <p:sp>
        <p:nvSpPr>
          <p:cNvPr id="1556" name="Google Shape;1556;p145"/>
          <p:cNvSpPr/>
          <p:nvPr/>
        </p:nvSpPr>
        <p:spPr>
          <a:xfrm>
            <a:off x="230188" y="3201988"/>
            <a:ext cx="1825625"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Use alternative hypothesis to find direction</a:t>
            </a:r>
            <a:endParaRPr/>
          </a:p>
        </p:txBody>
      </p:sp>
      <p:sp>
        <p:nvSpPr>
          <p:cNvPr id="1557" name="Google Shape;1557;p145"/>
          <p:cNvSpPr/>
          <p:nvPr/>
        </p:nvSpPr>
        <p:spPr>
          <a:xfrm>
            <a:off x="7392988" y="3506788"/>
            <a:ext cx="14446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.5000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a:t>
            </a:r>
            <a:r>
              <a:rPr b="1" lang="en-US" sz="2400" u="sng">
                <a:solidFill>
                  <a:schemeClr val="lt2"/>
                </a:solidFill>
                <a:latin typeface="Arial"/>
                <a:ea typeface="Arial"/>
                <a:cs typeface="Arial"/>
                <a:sym typeface="Arial"/>
              </a:rPr>
              <a:t>.4332</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.0668</a:t>
            </a:r>
            <a:endParaRPr/>
          </a:p>
        </p:txBody>
      </p:sp>
      <p:sp>
        <p:nvSpPr>
          <p:cNvPr id="1558" name="Google Shape;1558;p145"/>
          <p:cNvSpPr/>
          <p:nvPr/>
        </p:nvSpPr>
        <p:spPr>
          <a:xfrm>
            <a:off x="2135188" y="5411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559" name="Google Shape;1559;p145"/>
          <p:cNvSpPr/>
          <p:nvPr/>
        </p:nvSpPr>
        <p:spPr>
          <a:xfrm>
            <a:off x="7773988" y="2897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sp>
        <p:nvSpPr>
          <p:cNvPr id="1560" name="Google Shape;1560;p145"/>
          <p:cNvSpPr/>
          <p:nvPr/>
        </p:nvSpPr>
        <p:spPr>
          <a:xfrm>
            <a:off x="1677988" y="1830388"/>
            <a:ext cx="6550025" cy="5762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is P(Z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1.50) = .0668</a:t>
            </a:r>
            <a:endParaRPr/>
          </a:p>
        </p:txBody>
      </p:sp>
      <p:sp>
        <p:nvSpPr>
          <p:cNvPr id="1561" name="Google Shape;1561;p145"/>
          <p:cNvSpPr/>
          <p:nvPr/>
        </p:nvSpPr>
        <p:spPr>
          <a:xfrm>
            <a:off x="280988" y="259556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562" name="Google Shape;1562;p145"/>
          <p:cNvSpPr/>
          <p:nvPr/>
        </p:nvSpPr>
        <p:spPr>
          <a:xfrm>
            <a:off x="5024438" y="5649913"/>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4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68" name="Google Shape;1568;p146"/>
          <p:cNvGraphicFramePr/>
          <p:nvPr/>
        </p:nvGraphicFramePr>
        <p:xfrm>
          <a:off x="1651000" y="2678113"/>
          <a:ext cx="5783263" cy="2817812"/>
        </p:xfrm>
        <a:graphic>
          <a:graphicData uri="http://schemas.openxmlformats.org/presentationml/2006/ole">
            <mc:AlternateContent>
              <mc:Choice Requires="v">
                <p:oleObj r:id="rId4" imgH="2817812" imgW="5783263" progId="" spid="_x0000_s1">
                  <p:embed/>
                </p:oleObj>
              </mc:Choice>
              <mc:Fallback>
                <p:oleObj r:id="rId5" imgH="2817812" imgW="5783263" progId="">
                  <p:embed/>
                  <p:pic>
                    <p:nvPicPr>
                      <p:cNvPr id="1568" name="Google Shape;1568;p146"/>
                      <p:cNvPicPr preferRelativeResize="0"/>
                      <p:nvPr/>
                    </p:nvPicPr>
                    <p:blipFill rotWithShape="1">
                      <a:blip r:embed="rId6">
                        <a:alphaModFix/>
                      </a:blip>
                      <a:srcRect b="0" l="0" r="0" t="0"/>
                      <a:stretch/>
                    </p:blipFill>
                    <p:spPr>
                      <a:xfrm>
                        <a:off x="1651000" y="2678113"/>
                        <a:ext cx="5783263" cy="2817812"/>
                      </a:xfrm>
                      <a:prstGeom prst="rect">
                        <a:avLst/>
                      </a:prstGeom>
                      <a:noFill/>
                      <a:ln>
                        <a:noFill/>
                      </a:ln>
                    </p:spPr>
                  </p:pic>
                </p:oleObj>
              </mc:Fallback>
            </mc:AlternateContent>
          </a:graphicData>
        </a:graphic>
      </p:graphicFrame>
      <p:sp>
        <p:nvSpPr>
          <p:cNvPr id="1569" name="Google Shape;1569;p146"/>
          <p:cNvSpPr/>
          <p:nvPr/>
        </p:nvSpPr>
        <p:spPr>
          <a:xfrm>
            <a:off x="5640388" y="2744788"/>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p-Value = .0668</a:t>
            </a:r>
            <a:endParaRPr/>
          </a:p>
        </p:txBody>
      </p:sp>
      <p:sp>
        <p:nvSpPr>
          <p:cNvPr id="1570" name="Google Shape;1570;p146"/>
          <p:cNvSpPr/>
          <p:nvPr/>
        </p:nvSpPr>
        <p:spPr>
          <a:xfrm>
            <a:off x="6326188" y="3963988"/>
            <a:ext cx="1749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.05</a:t>
            </a:r>
            <a:endParaRPr/>
          </a:p>
        </p:txBody>
      </p:sp>
      <p:cxnSp>
        <p:nvCxnSpPr>
          <p:cNvPr id="1571" name="Google Shape;1571;p146"/>
          <p:cNvCxnSpPr/>
          <p:nvPr/>
        </p:nvCxnSpPr>
        <p:spPr>
          <a:xfrm flipH="1">
            <a:off x="5473700" y="3251200"/>
            <a:ext cx="2540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572" name="Google Shape;1572;p146"/>
          <p:cNvCxnSpPr/>
          <p:nvPr/>
        </p:nvCxnSpPr>
        <p:spPr>
          <a:xfrm flipH="1">
            <a:off x="6007100" y="4318000"/>
            <a:ext cx="3302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4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p-Value Solution</a:t>
            </a:r>
            <a:endParaRPr/>
          </a:p>
        </p:txBody>
      </p:sp>
      <p:graphicFrame>
        <p:nvGraphicFramePr>
          <p:cNvPr id="1578" name="Google Shape;1578;p147"/>
          <p:cNvGraphicFramePr/>
          <p:nvPr/>
        </p:nvGraphicFramePr>
        <p:xfrm>
          <a:off x="1651000" y="2678113"/>
          <a:ext cx="5783263" cy="2817812"/>
        </p:xfrm>
        <a:graphic>
          <a:graphicData uri="http://schemas.openxmlformats.org/presentationml/2006/ole">
            <mc:AlternateContent>
              <mc:Choice Requires="v">
                <p:oleObj r:id="rId4" imgH="2817812" imgW="5783263" progId="" spid="_x0000_s1">
                  <p:embed/>
                </p:oleObj>
              </mc:Choice>
              <mc:Fallback>
                <p:oleObj r:id="rId5" imgH="2817812" imgW="5783263" progId="">
                  <p:embed/>
                  <p:pic>
                    <p:nvPicPr>
                      <p:cNvPr id="1578" name="Google Shape;1578;p147"/>
                      <p:cNvPicPr preferRelativeResize="0"/>
                      <p:nvPr/>
                    </p:nvPicPr>
                    <p:blipFill rotWithShape="1">
                      <a:blip r:embed="rId6">
                        <a:alphaModFix/>
                      </a:blip>
                      <a:srcRect b="0" l="0" r="0" t="0"/>
                      <a:stretch/>
                    </p:blipFill>
                    <p:spPr>
                      <a:xfrm>
                        <a:off x="1651000" y="2678113"/>
                        <a:ext cx="5783263" cy="2817812"/>
                      </a:xfrm>
                      <a:prstGeom prst="rect">
                        <a:avLst/>
                      </a:prstGeom>
                      <a:noFill/>
                      <a:ln>
                        <a:noFill/>
                      </a:ln>
                    </p:spPr>
                  </p:pic>
                </p:oleObj>
              </mc:Fallback>
            </mc:AlternateContent>
          </a:graphicData>
        </a:graphic>
      </p:graphicFrame>
      <p:sp>
        <p:nvSpPr>
          <p:cNvPr id="1579" name="Google Shape;1579;p147"/>
          <p:cNvSpPr/>
          <p:nvPr/>
        </p:nvSpPr>
        <p:spPr>
          <a:xfrm>
            <a:off x="1011238" y="1598613"/>
            <a:ext cx="7083425"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(p-Value = .0668) </a:t>
            </a:r>
            <a:r>
              <a:rPr b="1" lang="en-US" sz="3200">
                <a:solidFill>
                  <a:schemeClr val="lt1"/>
                </a:solidFill>
                <a:latin typeface="Noto Sans Symbols"/>
                <a:ea typeface="Noto Sans Symbols"/>
                <a:cs typeface="Noto Sans Symbols"/>
                <a:sym typeface="Noto Sans Symbols"/>
              </a:rPr>
              <a:t>≥</a:t>
            </a:r>
            <a:r>
              <a:rPr b="1" lang="en-US" sz="3200">
                <a:solidFill>
                  <a:schemeClr val="lt1"/>
                </a:solidFill>
                <a:latin typeface="Arial"/>
                <a:ea typeface="Arial"/>
                <a:cs typeface="Arial"/>
                <a:sym typeface="Arial"/>
              </a:rPr>
              <a:t>  (</a:t>
            </a:r>
            <a:r>
              <a:rPr b="1" lang="en-US" sz="3200">
                <a:solidFill>
                  <a:schemeClr val="lt1"/>
                </a:solidFill>
                <a:latin typeface="Noto Sans Symbols"/>
                <a:ea typeface="Noto Sans Symbols"/>
                <a:cs typeface="Noto Sans Symbols"/>
                <a:sym typeface="Noto Sans Symbols"/>
              </a:rPr>
              <a:t>α</a:t>
            </a:r>
            <a:r>
              <a:rPr b="1" lang="en-US" sz="3200">
                <a:solidFill>
                  <a:schemeClr val="lt1"/>
                </a:solidFill>
                <a:latin typeface="Arial"/>
                <a:ea typeface="Arial"/>
                <a:cs typeface="Arial"/>
                <a:sym typeface="Arial"/>
              </a:rPr>
              <a:t> = .05).  </a:t>
            </a:r>
            <a:br>
              <a:rPr b="1" lang="en-US" sz="3200">
                <a:solidFill>
                  <a:schemeClr val="lt1"/>
                </a:solidFill>
                <a:latin typeface="Arial"/>
                <a:ea typeface="Arial"/>
                <a:cs typeface="Arial"/>
                <a:sym typeface="Arial"/>
              </a:rPr>
            </a:br>
            <a:r>
              <a:rPr b="1" lang="en-US" sz="3200">
                <a:solidFill>
                  <a:schemeClr val="lt1"/>
                </a:solidFill>
                <a:latin typeface="Arial"/>
                <a:ea typeface="Arial"/>
                <a:cs typeface="Arial"/>
                <a:sym typeface="Arial"/>
              </a:rPr>
              <a:t>Do not reject.</a:t>
            </a:r>
            <a:endParaRPr/>
          </a:p>
        </p:txBody>
      </p:sp>
      <p:sp>
        <p:nvSpPr>
          <p:cNvPr id="1580" name="Google Shape;1580;p147"/>
          <p:cNvSpPr/>
          <p:nvPr/>
        </p:nvSpPr>
        <p:spPr>
          <a:xfrm>
            <a:off x="5640388" y="2744788"/>
            <a:ext cx="3121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p-Value = .0668</a:t>
            </a:r>
            <a:endParaRPr/>
          </a:p>
        </p:txBody>
      </p:sp>
      <p:sp>
        <p:nvSpPr>
          <p:cNvPr id="1581" name="Google Shape;1581;p147"/>
          <p:cNvSpPr/>
          <p:nvPr/>
        </p:nvSpPr>
        <p:spPr>
          <a:xfrm>
            <a:off x="6326188" y="3963988"/>
            <a:ext cx="1749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Noto Sans Symbols"/>
                <a:ea typeface="Noto Sans Symbols"/>
                <a:cs typeface="Noto Sans Symbols"/>
                <a:sym typeface="Noto Sans Symbols"/>
              </a:rPr>
              <a:t>α</a:t>
            </a:r>
            <a:r>
              <a:rPr b="1" lang="en-US" sz="2400">
                <a:solidFill>
                  <a:schemeClr val="lt2"/>
                </a:solidFill>
                <a:latin typeface="Arial"/>
                <a:ea typeface="Arial"/>
                <a:cs typeface="Arial"/>
                <a:sym typeface="Arial"/>
              </a:rPr>
              <a:t> = .05</a:t>
            </a:r>
            <a:endParaRPr/>
          </a:p>
        </p:txBody>
      </p:sp>
      <p:cxnSp>
        <p:nvCxnSpPr>
          <p:cNvPr id="1582" name="Google Shape;1582;p147"/>
          <p:cNvCxnSpPr/>
          <p:nvPr/>
        </p:nvCxnSpPr>
        <p:spPr>
          <a:xfrm flipH="1">
            <a:off x="5473700" y="3251200"/>
            <a:ext cx="254000" cy="12700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cxnSp>
        <p:nvCxnSpPr>
          <p:cNvPr id="1583" name="Google Shape;1583;p147"/>
          <p:cNvCxnSpPr/>
          <p:nvPr/>
        </p:nvCxnSpPr>
        <p:spPr>
          <a:xfrm flipH="1">
            <a:off x="6007100" y="4318000"/>
            <a:ext cx="330200" cy="4318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1584" name="Google Shape;1584;p147"/>
          <p:cNvSpPr/>
          <p:nvPr/>
        </p:nvSpPr>
        <p:spPr>
          <a:xfrm>
            <a:off x="458788" y="5564188"/>
            <a:ext cx="71596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Test statistic is in ‘Do not reject’ region</a:t>
            </a:r>
            <a:endParaRPr/>
          </a:p>
        </p:txBody>
      </p:sp>
      <p:cxnSp>
        <p:nvCxnSpPr>
          <p:cNvPr id="1585" name="Google Shape;1585;p147"/>
          <p:cNvCxnSpPr/>
          <p:nvPr/>
        </p:nvCxnSpPr>
        <p:spPr>
          <a:xfrm flipH="1">
            <a:off x="4635500" y="5308600"/>
            <a:ext cx="330200" cy="2794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4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 </a:t>
            </a:r>
            <a:br>
              <a:rPr lang="en-US"/>
            </a:br>
            <a:r>
              <a:rPr lang="en-US"/>
              <a:t>Thinking Challenge</a:t>
            </a:r>
            <a:endParaRPr/>
          </a:p>
        </p:txBody>
      </p:sp>
      <p:sp>
        <p:nvSpPr>
          <p:cNvPr id="1591" name="Google Shape;1591;p148"/>
          <p:cNvSpPr txBox="1"/>
          <p:nvPr>
            <p:ph idx="1" type="body"/>
          </p:nvPr>
        </p:nvSpPr>
        <p:spPr>
          <a:xfrm>
            <a:off x="333375" y="1828800"/>
            <a:ext cx="5334000" cy="44196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sz="2800"/>
              <a:t>You’re an analyst for Ford.  You want to find out if the average miles per gallon of Escorts is </a:t>
            </a:r>
            <a:r>
              <a:rPr b="1" lang="en-US" sz="2800">
                <a:solidFill>
                  <a:srgbClr val="FCFEB9"/>
                </a:solidFill>
              </a:rPr>
              <a:t>at least 32 </a:t>
            </a:r>
            <a:r>
              <a:rPr lang="en-US" sz="2800"/>
              <a:t>mpg.   Similar models have a standard deviation of </a:t>
            </a:r>
            <a:r>
              <a:rPr b="1" lang="en-US" sz="2800">
                <a:solidFill>
                  <a:srgbClr val="FCFEB9"/>
                </a:solidFill>
              </a:rPr>
              <a:t>3.8</a:t>
            </a:r>
            <a:r>
              <a:rPr lang="en-US" sz="2800">
                <a:solidFill>
                  <a:srgbClr val="FCFEB9"/>
                </a:solidFill>
              </a:rPr>
              <a:t> </a:t>
            </a:r>
            <a:r>
              <a:rPr lang="en-US" sz="2800"/>
              <a:t>mpg.  You take a sample of </a:t>
            </a:r>
            <a:r>
              <a:rPr b="1" lang="en-US" sz="2800">
                <a:solidFill>
                  <a:srgbClr val="FCFEB9"/>
                </a:solidFill>
              </a:rPr>
              <a:t>60</a:t>
            </a:r>
            <a:r>
              <a:rPr lang="en-US" sz="2800">
                <a:solidFill>
                  <a:srgbClr val="FCFEB9"/>
                </a:solidFill>
              </a:rPr>
              <a:t> </a:t>
            </a:r>
            <a:r>
              <a:rPr lang="en-US" sz="2800"/>
              <a:t>Escorts &amp; compute a sample mean of </a:t>
            </a:r>
            <a:r>
              <a:rPr b="1" lang="en-US" sz="2800">
                <a:solidFill>
                  <a:srgbClr val="FCFEB9"/>
                </a:solidFill>
              </a:rPr>
              <a:t>30.7</a:t>
            </a:r>
            <a:r>
              <a:rPr lang="en-US" sz="2800">
                <a:solidFill>
                  <a:srgbClr val="FCFEB9"/>
                </a:solidFill>
              </a:rPr>
              <a:t> </a:t>
            </a:r>
            <a:r>
              <a:rPr lang="en-US" sz="2800"/>
              <a:t>mpg.  What is the value of the observed level of significance (</a:t>
            </a:r>
            <a:r>
              <a:rPr b="1" lang="en-US" sz="2800">
                <a:solidFill>
                  <a:srgbClr val="FCFEB9"/>
                </a:solidFill>
              </a:rPr>
              <a:t>p-Value</a:t>
            </a:r>
            <a:r>
              <a:rPr lang="en-US" sz="2800"/>
              <a:t>)?</a:t>
            </a:r>
            <a:endParaRPr/>
          </a:p>
        </p:txBody>
      </p:sp>
      <p:grpSp>
        <p:nvGrpSpPr>
          <p:cNvPr id="1592" name="Google Shape;1592;p148"/>
          <p:cNvGrpSpPr/>
          <p:nvPr/>
        </p:nvGrpSpPr>
        <p:grpSpPr>
          <a:xfrm>
            <a:off x="5897563" y="2498725"/>
            <a:ext cx="2833687" cy="3182938"/>
            <a:chOff x="3715" y="1574"/>
            <a:chExt cx="1785" cy="2005"/>
          </a:xfrm>
        </p:grpSpPr>
        <p:grpSp>
          <p:nvGrpSpPr>
            <p:cNvPr id="1593" name="Google Shape;1593;p148"/>
            <p:cNvGrpSpPr/>
            <p:nvPr/>
          </p:nvGrpSpPr>
          <p:grpSpPr>
            <a:xfrm>
              <a:off x="5022" y="1574"/>
              <a:ext cx="478" cy="2005"/>
              <a:chOff x="5022" y="1574"/>
              <a:chExt cx="478" cy="2005"/>
            </a:xfrm>
          </p:grpSpPr>
          <p:grpSp>
            <p:nvGrpSpPr>
              <p:cNvPr id="1594" name="Google Shape;1594;p148"/>
              <p:cNvGrpSpPr/>
              <p:nvPr/>
            </p:nvGrpSpPr>
            <p:grpSpPr>
              <a:xfrm>
                <a:off x="5161" y="1574"/>
                <a:ext cx="300" cy="830"/>
                <a:chOff x="5161" y="1574"/>
                <a:chExt cx="300" cy="830"/>
              </a:xfrm>
            </p:grpSpPr>
            <p:sp>
              <p:nvSpPr>
                <p:cNvPr id="1595" name="Google Shape;1595;p148"/>
                <p:cNvSpPr/>
                <p:nvPr/>
              </p:nvSpPr>
              <p:spPr>
                <a:xfrm>
                  <a:off x="5161" y="1574"/>
                  <a:ext cx="300" cy="830"/>
                </a:xfrm>
                <a:custGeom>
                  <a:rect b="b" l="l" r="r" t="t"/>
                  <a:pathLst>
                    <a:path extrusionOk="0" h="830" w="300">
                      <a:moveTo>
                        <a:pt x="15" y="0"/>
                      </a:moveTo>
                      <a:lnTo>
                        <a:pt x="298" y="293"/>
                      </a:lnTo>
                      <a:lnTo>
                        <a:pt x="299" y="827"/>
                      </a:lnTo>
                      <a:lnTo>
                        <a:pt x="194" y="829"/>
                      </a:lnTo>
                      <a:lnTo>
                        <a:pt x="194" y="657"/>
                      </a:lnTo>
                      <a:lnTo>
                        <a:pt x="21" y="698"/>
                      </a:lnTo>
                      <a:lnTo>
                        <a:pt x="23" y="680"/>
                      </a:lnTo>
                      <a:lnTo>
                        <a:pt x="193" y="619"/>
                      </a:lnTo>
                      <a:lnTo>
                        <a:pt x="194" y="371"/>
                      </a:lnTo>
                      <a:lnTo>
                        <a:pt x="177" y="377"/>
                      </a:lnTo>
                      <a:lnTo>
                        <a:pt x="137" y="461"/>
                      </a:lnTo>
                      <a:lnTo>
                        <a:pt x="125" y="642"/>
                      </a:lnTo>
                      <a:lnTo>
                        <a:pt x="118" y="645"/>
                      </a:lnTo>
                      <a:lnTo>
                        <a:pt x="106" y="456"/>
                      </a:lnTo>
                      <a:lnTo>
                        <a:pt x="133" y="393"/>
                      </a:lnTo>
                      <a:lnTo>
                        <a:pt x="53" y="426"/>
                      </a:lnTo>
                      <a:lnTo>
                        <a:pt x="52" y="671"/>
                      </a:lnTo>
                      <a:lnTo>
                        <a:pt x="23" y="680"/>
                      </a:lnTo>
                      <a:lnTo>
                        <a:pt x="27" y="409"/>
                      </a:lnTo>
                      <a:lnTo>
                        <a:pt x="167" y="343"/>
                      </a:lnTo>
                      <a:lnTo>
                        <a:pt x="167" y="287"/>
                      </a:lnTo>
                      <a:lnTo>
                        <a:pt x="0" y="55"/>
                      </a:lnTo>
                      <a:lnTo>
                        <a:pt x="15" y="0"/>
                      </a:lnTo>
                    </a:path>
                  </a:pathLst>
                </a:cu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596" name="Google Shape;1596;p148"/>
                <p:cNvGrpSpPr/>
                <p:nvPr/>
              </p:nvGrpSpPr>
              <p:grpSpPr>
                <a:xfrm>
                  <a:off x="5214" y="1655"/>
                  <a:ext cx="195" cy="222"/>
                  <a:chOff x="5214" y="1655"/>
                  <a:chExt cx="195" cy="222"/>
                </a:xfrm>
              </p:grpSpPr>
              <p:cxnSp>
                <p:nvCxnSpPr>
                  <p:cNvPr id="1597" name="Google Shape;1597;p148"/>
                  <p:cNvCxnSpPr/>
                  <p:nvPr/>
                </p:nvCxnSpPr>
                <p:spPr>
                  <a:xfrm flipH="1" rot="10800000">
                    <a:off x="5214" y="1655"/>
                    <a:ext cx="68" cy="77"/>
                  </a:xfrm>
                  <a:prstGeom prst="straightConnector1">
                    <a:avLst/>
                  </a:prstGeom>
                  <a:noFill/>
                  <a:ln cap="flat" cmpd="sng" w="12700">
                    <a:solidFill>
                      <a:srgbClr val="000000"/>
                    </a:solidFill>
                    <a:prstDash val="solid"/>
                    <a:round/>
                    <a:headEnd len="med" w="med" type="none"/>
                    <a:tailEnd len="med" w="med" type="none"/>
                  </a:ln>
                </p:spPr>
              </p:cxnSp>
              <p:cxnSp>
                <p:nvCxnSpPr>
                  <p:cNvPr id="1598" name="Google Shape;1598;p148"/>
                  <p:cNvCxnSpPr/>
                  <p:nvPr/>
                </p:nvCxnSpPr>
                <p:spPr>
                  <a:xfrm flipH="1" rot="10800000">
                    <a:off x="5231" y="1676"/>
                    <a:ext cx="75" cy="81"/>
                  </a:xfrm>
                  <a:prstGeom prst="straightConnector1">
                    <a:avLst/>
                  </a:prstGeom>
                  <a:noFill/>
                  <a:ln cap="flat" cmpd="sng" w="12700">
                    <a:solidFill>
                      <a:srgbClr val="000000"/>
                    </a:solidFill>
                    <a:prstDash val="solid"/>
                    <a:round/>
                    <a:headEnd len="med" w="med" type="none"/>
                    <a:tailEnd len="med" w="med" type="none"/>
                  </a:ln>
                </p:spPr>
              </p:cxnSp>
              <p:cxnSp>
                <p:nvCxnSpPr>
                  <p:cNvPr id="1599" name="Google Shape;1599;p148"/>
                  <p:cNvCxnSpPr/>
                  <p:nvPr/>
                </p:nvCxnSpPr>
                <p:spPr>
                  <a:xfrm flipH="1" rot="10800000">
                    <a:off x="5248" y="1693"/>
                    <a:ext cx="79" cy="84"/>
                  </a:xfrm>
                  <a:prstGeom prst="straightConnector1">
                    <a:avLst/>
                  </a:prstGeom>
                  <a:noFill/>
                  <a:ln cap="flat" cmpd="sng" w="12700">
                    <a:solidFill>
                      <a:srgbClr val="000000"/>
                    </a:solidFill>
                    <a:prstDash val="solid"/>
                    <a:round/>
                    <a:headEnd len="med" w="med" type="none"/>
                    <a:tailEnd len="med" w="med" type="none"/>
                  </a:ln>
                </p:spPr>
              </p:cxnSp>
              <p:cxnSp>
                <p:nvCxnSpPr>
                  <p:cNvPr id="1600" name="Google Shape;1600;p148"/>
                  <p:cNvCxnSpPr/>
                  <p:nvPr/>
                </p:nvCxnSpPr>
                <p:spPr>
                  <a:xfrm flipH="1" rot="10800000">
                    <a:off x="5266" y="1717"/>
                    <a:ext cx="82" cy="85"/>
                  </a:xfrm>
                  <a:prstGeom prst="straightConnector1">
                    <a:avLst/>
                  </a:prstGeom>
                  <a:noFill/>
                  <a:ln cap="flat" cmpd="sng" w="12700">
                    <a:solidFill>
                      <a:srgbClr val="000000"/>
                    </a:solidFill>
                    <a:prstDash val="solid"/>
                    <a:round/>
                    <a:headEnd len="med" w="med" type="none"/>
                    <a:tailEnd len="med" w="med" type="none"/>
                  </a:ln>
                </p:spPr>
              </p:cxnSp>
              <p:cxnSp>
                <p:nvCxnSpPr>
                  <p:cNvPr id="1601" name="Google Shape;1601;p148"/>
                  <p:cNvCxnSpPr/>
                  <p:nvPr/>
                </p:nvCxnSpPr>
                <p:spPr>
                  <a:xfrm flipH="1" rot="10800000">
                    <a:off x="5282" y="1738"/>
                    <a:ext cx="82" cy="90"/>
                  </a:xfrm>
                  <a:prstGeom prst="straightConnector1">
                    <a:avLst/>
                  </a:prstGeom>
                  <a:noFill/>
                  <a:ln cap="flat" cmpd="sng" w="12700">
                    <a:solidFill>
                      <a:srgbClr val="000000"/>
                    </a:solidFill>
                    <a:prstDash val="solid"/>
                    <a:round/>
                    <a:headEnd len="med" w="med" type="none"/>
                    <a:tailEnd len="med" w="med" type="none"/>
                  </a:ln>
                </p:spPr>
              </p:cxnSp>
              <p:cxnSp>
                <p:nvCxnSpPr>
                  <p:cNvPr id="1602" name="Google Shape;1602;p148"/>
                  <p:cNvCxnSpPr/>
                  <p:nvPr/>
                </p:nvCxnSpPr>
                <p:spPr>
                  <a:xfrm flipH="1" rot="10800000">
                    <a:off x="5299" y="1761"/>
                    <a:ext cx="86" cy="92"/>
                  </a:xfrm>
                  <a:prstGeom prst="straightConnector1">
                    <a:avLst/>
                  </a:prstGeom>
                  <a:noFill/>
                  <a:ln cap="flat" cmpd="sng" w="12700">
                    <a:solidFill>
                      <a:srgbClr val="000000"/>
                    </a:solidFill>
                    <a:prstDash val="solid"/>
                    <a:round/>
                    <a:headEnd len="med" w="med" type="none"/>
                    <a:tailEnd len="med" w="med" type="none"/>
                  </a:ln>
                </p:spPr>
              </p:cxnSp>
              <p:cxnSp>
                <p:nvCxnSpPr>
                  <p:cNvPr id="1603" name="Google Shape;1603;p148"/>
                  <p:cNvCxnSpPr/>
                  <p:nvPr/>
                </p:nvCxnSpPr>
                <p:spPr>
                  <a:xfrm flipH="1" rot="10800000">
                    <a:off x="5321" y="1783"/>
                    <a:ext cx="88" cy="94"/>
                  </a:xfrm>
                  <a:prstGeom prst="straightConnector1">
                    <a:avLst/>
                  </a:prstGeom>
                  <a:noFill/>
                  <a:ln cap="flat" cmpd="sng" w="12700">
                    <a:solidFill>
                      <a:srgbClr val="000000"/>
                    </a:solidFill>
                    <a:prstDash val="solid"/>
                    <a:round/>
                    <a:headEnd len="med" w="med" type="none"/>
                    <a:tailEnd len="med" w="med" type="none"/>
                  </a:ln>
                </p:spPr>
              </p:cxnSp>
            </p:grpSp>
          </p:grpSp>
          <p:sp>
            <p:nvSpPr>
              <p:cNvPr id="1604" name="Google Shape;1604;p148"/>
              <p:cNvSpPr/>
              <p:nvPr/>
            </p:nvSpPr>
            <p:spPr>
              <a:xfrm>
                <a:off x="5022" y="2376"/>
                <a:ext cx="478" cy="1203"/>
              </a:xfrm>
              <a:custGeom>
                <a:rect b="b" l="l" r="r" t="t"/>
                <a:pathLst>
                  <a:path extrusionOk="0" h="1203" w="478">
                    <a:moveTo>
                      <a:pt x="297" y="0"/>
                    </a:moveTo>
                    <a:lnTo>
                      <a:pt x="477" y="0"/>
                    </a:lnTo>
                    <a:lnTo>
                      <a:pt x="477" y="70"/>
                    </a:lnTo>
                    <a:lnTo>
                      <a:pt x="427" y="70"/>
                    </a:lnTo>
                    <a:lnTo>
                      <a:pt x="430" y="122"/>
                    </a:lnTo>
                    <a:lnTo>
                      <a:pt x="424" y="213"/>
                    </a:lnTo>
                    <a:lnTo>
                      <a:pt x="417" y="271"/>
                    </a:lnTo>
                    <a:lnTo>
                      <a:pt x="411" y="330"/>
                    </a:lnTo>
                    <a:lnTo>
                      <a:pt x="403" y="409"/>
                    </a:lnTo>
                    <a:lnTo>
                      <a:pt x="397" y="509"/>
                    </a:lnTo>
                    <a:lnTo>
                      <a:pt x="391" y="575"/>
                    </a:lnTo>
                    <a:lnTo>
                      <a:pt x="384" y="642"/>
                    </a:lnTo>
                    <a:lnTo>
                      <a:pt x="378" y="704"/>
                    </a:lnTo>
                    <a:lnTo>
                      <a:pt x="370" y="746"/>
                    </a:lnTo>
                    <a:lnTo>
                      <a:pt x="359" y="797"/>
                    </a:lnTo>
                    <a:lnTo>
                      <a:pt x="350" y="839"/>
                    </a:lnTo>
                    <a:lnTo>
                      <a:pt x="339" y="876"/>
                    </a:lnTo>
                    <a:lnTo>
                      <a:pt x="327" y="911"/>
                    </a:lnTo>
                    <a:lnTo>
                      <a:pt x="311" y="946"/>
                    </a:lnTo>
                    <a:lnTo>
                      <a:pt x="290" y="979"/>
                    </a:lnTo>
                    <a:lnTo>
                      <a:pt x="259" y="1033"/>
                    </a:lnTo>
                    <a:lnTo>
                      <a:pt x="212" y="1094"/>
                    </a:lnTo>
                    <a:lnTo>
                      <a:pt x="172" y="1131"/>
                    </a:lnTo>
                    <a:lnTo>
                      <a:pt x="131" y="1159"/>
                    </a:lnTo>
                    <a:lnTo>
                      <a:pt x="92" y="1180"/>
                    </a:lnTo>
                    <a:lnTo>
                      <a:pt x="52" y="1193"/>
                    </a:lnTo>
                    <a:lnTo>
                      <a:pt x="0" y="1202"/>
                    </a:lnTo>
                    <a:lnTo>
                      <a:pt x="18" y="1083"/>
                    </a:lnTo>
                    <a:lnTo>
                      <a:pt x="62" y="1066"/>
                    </a:lnTo>
                    <a:lnTo>
                      <a:pt x="98" y="1046"/>
                    </a:lnTo>
                    <a:lnTo>
                      <a:pt x="126" y="1023"/>
                    </a:lnTo>
                    <a:lnTo>
                      <a:pt x="164" y="978"/>
                    </a:lnTo>
                    <a:lnTo>
                      <a:pt x="197" y="935"/>
                    </a:lnTo>
                    <a:lnTo>
                      <a:pt x="217" y="899"/>
                    </a:lnTo>
                    <a:lnTo>
                      <a:pt x="236" y="857"/>
                    </a:lnTo>
                    <a:lnTo>
                      <a:pt x="252" y="819"/>
                    </a:lnTo>
                    <a:lnTo>
                      <a:pt x="265" y="780"/>
                    </a:lnTo>
                    <a:lnTo>
                      <a:pt x="272" y="742"/>
                    </a:lnTo>
                    <a:lnTo>
                      <a:pt x="281" y="687"/>
                    </a:lnTo>
                    <a:lnTo>
                      <a:pt x="287" y="639"/>
                    </a:lnTo>
                    <a:lnTo>
                      <a:pt x="296" y="570"/>
                    </a:lnTo>
                    <a:lnTo>
                      <a:pt x="305" y="471"/>
                    </a:lnTo>
                    <a:lnTo>
                      <a:pt x="312" y="395"/>
                    </a:lnTo>
                    <a:lnTo>
                      <a:pt x="316" y="353"/>
                    </a:lnTo>
                    <a:lnTo>
                      <a:pt x="324" y="292"/>
                    </a:lnTo>
                    <a:lnTo>
                      <a:pt x="330" y="225"/>
                    </a:lnTo>
                    <a:lnTo>
                      <a:pt x="335" y="172"/>
                    </a:lnTo>
                    <a:lnTo>
                      <a:pt x="338" y="117"/>
                    </a:lnTo>
                    <a:lnTo>
                      <a:pt x="338" y="72"/>
                    </a:lnTo>
                    <a:lnTo>
                      <a:pt x="297" y="70"/>
                    </a:lnTo>
                    <a:lnTo>
                      <a:pt x="297" y="0"/>
                    </a:lnTo>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605" name="Google Shape;1605;p148"/>
            <p:cNvGrpSpPr/>
            <p:nvPr/>
          </p:nvGrpSpPr>
          <p:grpSpPr>
            <a:xfrm>
              <a:off x="3715" y="2128"/>
              <a:ext cx="175" cy="97"/>
              <a:chOff x="3715" y="2128"/>
              <a:chExt cx="175" cy="97"/>
            </a:xfrm>
          </p:grpSpPr>
          <p:sp>
            <p:nvSpPr>
              <p:cNvPr id="1606" name="Google Shape;1606;p148"/>
              <p:cNvSpPr/>
              <p:nvPr/>
            </p:nvSpPr>
            <p:spPr>
              <a:xfrm>
                <a:off x="3756" y="2128"/>
                <a:ext cx="134" cy="85"/>
              </a:xfrm>
              <a:custGeom>
                <a:rect b="b" l="l" r="r" t="t"/>
                <a:pathLst>
                  <a:path extrusionOk="0" h="85" w="134">
                    <a:moveTo>
                      <a:pt x="133" y="0"/>
                    </a:moveTo>
                    <a:lnTo>
                      <a:pt x="58" y="0"/>
                    </a:lnTo>
                    <a:lnTo>
                      <a:pt x="58" y="71"/>
                    </a:lnTo>
                    <a:lnTo>
                      <a:pt x="0" y="71"/>
                    </a:lnTo>
                    <a:lnTo>
                      <a:pt x="0" y="84"/>
                    </a:lnTo>
                    <a:lnTo>
                      <a:pt x="86" y="84"/>
                    </a:lnTo>
                    <a:lnTo>
                      <a:pt x="86" y="21"/>
                    </a:lnTo>
                    <a:lnTo>
                      <a:pt x="133" y="21"/>
                    </a:lnTo>
                    <a:lnTo>
                      <a:pt x="133"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07" name="Google Shape;1607;p148"/>
              <p:cNvSpPr/>
              <p:nvPr/>
            </p:nvSpPr>
            <p:spPr>
              <a:xfrm>
                <a:off x="3715" y="2196"/>
                <a:ext cx="47" cy="29"/>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nvGrpSpPr>
          <p:cNvPr id="1608" name="Google Shape;1608;p148"/>
          <p:cNvGrpSpPr/>
          <p:nvPr/>
        </p:nvGrpSpPr>
        <p:grpSpPr>
          <a:xfrm>
            <a:off x="6140450" y="1995488"/>
            <a:ext cx="2125663" cy="4094162"/>
            <a:chOff x="3868" y="1257"/>
            <a:chExt cx="1339" cy="2579"/>
          </a:xfrm>
        </p:grpSpPr>
        <p:sp>
          <p:nvSpPr>
            <p:cNvPr id="1609" name="Google Shape;1609;p148"/>
            <p:cNvSpPr/>
            <p:nvPr/>
          </p:nvSpPr>
          <p:spPr>
            <a:xfrm>
              <a:off x="3974" y="1257"/>
              <a:ext cx="1114" cy="251"/>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610" name="Google Shape;1610;p148"/>
            <p:cNvGrpSpPr/>
            <p:nvPr/>
          </p:nvGrpSpPr>
          <p:grpSpPr>
            <a:xfrm>
              <a:off x="3876" y="1385"/>
              <a:ext cx="1315" cy="918"/>
              <a:chOff x="3876" y="1385"/>
              <a:chExt cx="1315" cy="918"/>
            </a:xfrm>
          </p:grpSpPr>
          <p:grpSp>
            <p:nvGrpSpPr>
              <p:cNvPr id="1611" name="Google Shape;1611;p148"/>
              <p:cNvGrpSpPr/>
              <p:nvPr/>
            </p:nvGrpSpPr>
            <p:grpSpPr>
              <a:xfrm>
                <a:off x="3876" y="1385"/>
                <a:ext cx="1315" cy="918"/>
                <a:chOff x="3876" y="1385"/>
                <a:chExt cx="1315" cy="918"/>
              </a:xfrm>
            </p:grpSpPr>
            <p:sp>
              <p:nvSpPr>
                <p:cNvPr id="1612" name="Google Shape;1612;p148"/>
                <p:cNvSpPr/>
                <p:nvPr/>
              </p:nvSpPr>
              <p:spPr>
                <a:xfrm>
                  <a:off x="3876" y="1385"/>
                  <a:ext cx="1315" cy="918"/>
                </a:xfrm>
                <a:prstGeom prst="rect">
                  <a:avLst/>
                </a:prstGeom>
                <a:solidFill>
                  <a:srgbClr val="B500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1613" name="Google Shape;1613;p148"/>
                <p:cNvGrpSpPr/>
                <p:nvPr/>
              </p:nvGrpSpPr>
              <p:grpSpPr>
                <a:xfrm>
                  <a:off x="3915" y="1427"/>
                  <a:ext cx="1236" cy="747"/>
                  <a:chOff x="3915" y="1427"/>
                  <a:chExt cx="1236" cy="747"/>
                </a:xfrm>
              </p:grpSpPr>
              <p:sp>
                <p:nvSpPr>
                  <p:cNvPr id="1614" name="Google Shape;1614;p148"/>
                  <p:cNvSpPr/>
                  <p:nvPr/>
                </p:nvSpPr>
                <p:spPr>
                  <a:xfrm>
                    <a:off x="3915" y="1427"/>
                    <a:ext cx="1236" cy="152"/>
                  </a:xfrm>
                  <a:prstGeom prst="rect">
                    <a:avLst/>
                  </a:prstGeom>
                  <a:solidFill>
                    <a:srgbClr val="CECE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15" name="Google Shape;1615;p148"/>
                  <p:cNvSpPr/>
                  <p:nvPr/>
                </p:nvSpPr>
                <p:spPr>
                  <a:xfrm>
                    <a:off x="3931" y="1641"/>
                    <a:ext cx="1204" cy="533"/>
                  </a:xfrm>
                  <a:prstGeom prst="rect">
                    <a:avLst/>
                  </a:prstGeom>
                  <a:solidFill>
                    <a:srgbClr val="CECE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nvGrpSpPr>
              <p:cNvPr id="1616" name="Google Shape;1616;p148"/>
              <p:cNvGrpSpPr/>
              <p:nvPr/>
            </p:nvGrpSpPr>
            <p:grpSpPr>
              <a:xfrm>
                <a:off x="4058" y="1717"/>
                <a:ext cx="925" cy="357"/>
                <a:chOff x="4058" y="1717"/>
                <a:chExt cx="925" cy="357"/>
              </a:xfrm>
            </p:grpSpPr>
            <p:grpSp>
              <p:nvGrpSpPr>
                <p:cNvPr id="1617" name="Google Shape;1617;p148"/>
                <p:cNvGrpSpPr/>
                <p:nvPr/>
              </p:nvGrpSpPr>
              <p:grpSpPr>
                <a:xfrm>
                  <a:off x="4058" y="1717"/>
                  <a:ext cx="328" cy="124"/>
                  <a:chOff x="4058" y="1717"/>
                  <a:chExt cx="328" cy="124"/>
                </a:xfrm>
              </p:grpSpPr>
              <p:sp>
                <p:nvSpPr>
                  <p:cNvPr id="1618" name="Google Shape;1618;p148"/>
                  <p:cNvSpPr/>
                  <p:nvPr/>
                </p:nvSpPr>
                <p:spPr>
                  <a:xfrm>
                    <a:off x="4058"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19" name="Google Shape;1619;p148"/>
                  <p:cNvSpPr/>
                  <p:nvPr/>
                </p:nvSpPr>
                <p:spPr>
                  <a:xfrm>
                    <a:off x="4196"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20" name="Google Shape;1620;p148"/>
                  <p:cNvSpPr/>
                  <p:nvPr/>
                </p:nvSpPr>
                <p:spPr>
                  <a:xfrm>
                    <a:off x="4301"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621" name="Google Shape;1621;p148"/>
                <p:cNvGrpSpPr/>
                <p:nvPr/>
              </p:nvGrpSpPr>
              <p:grpSpPr>
                <a:xfrm>
                  <a:off x="4656" y="1717"/>
                  <a:ext cx="327" cy="124"/>
                  <a:chOff x="4656" y="1717"/>
                  <a:chExt cx="327" cy="124"/>
                </a:xfrm>
              </p:grpSpPr>
              <p:sp>
                <p:nvSpPr>
                  <p:cNvPr id="1622" name="Google Shape;1622;p148"/>
                  <p:cNvSpPr/>
                  <p:nvPr/>
                </p:nvSpPr>
                <p:spPr>
                  <a:xfrm>
                    <a:off x="4656"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23" name="Google Shape;1623;p148"/>
                  <p:cNvSpPr/>
                  <p:nvPr/>
                </p:nvSpPr>
                <p:spPr>
                  <a:xfrm>
                    <a:off x="4793" y="1717"/>
                    <a:ext cx="86"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24" name="Google Shape;1624;p148"/>
                  <p:cNvSpPr/>
                  <p:nvPr/>
                </p:nvSpPr>
                <p:spPr>
                  <a:xfrm>
                    <a:off x="4898" y="1717"/>
                    <a:ext cx="85" cy="12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625" name="Google Shape;1625;p148"/>
                <p:cNvGrpSpPr/>
                <p:nvPr/>
              </p:nvGrpSpPr>
              <p:grpSpPr>
                <a:xfrm>
                  <a:off x="4113" y="2004"/>
                  <a:ext cx="203" cy="70"/>
                  <a:chOff x="4113" y="2004"/>
                  <a:chExt cx="203" cy="70"/>
                </a:xfrm>
              </p:grpSpPr>
              <p:sp>
                <p:nvSpPr>
                  <p:cNvPr id="1626" name="Google Shape;1626;p148"/>
                  <p:cNvSpPr/>
                  <p:nvPr/>
                </p:nvSpPr>
                <p:spPr>
                  <a:xfrm>
                    <a:off x="4113"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27" name="Google Shape;1627;p148"/>
                  <p:cNvSpPr/>
                  <p:nvPr/>
                </p:nvSpPr>
                <p:spPr>
                  <a:xfrm>
                    <a:off x="4202"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28" name="Google Shape;1628;p148"/>
                  <p:cNvSpPr/>
                  <p:nvPr/>
                </p:nvSpPr>
                <p:spPr>
                  <a:xfrm>
                    <a:off x="4265" y="2004"/>
                    <a:ext cx="51"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629" name="Google Shape;1629;p148"/>
                <p:cNvGrpSpPr/>
                <p:nvPr/>
              </p:nvGrpSpPr>
              <p:grpSpPr>
                <a:xfrm>
                  <a:off x="4712" y="2004"/>
                  <a:ext cx="202" cy="70"/>
                  <a:chOff x="4712" y="2004"/>
                  <a:chExt cx="202" cy="70"/>
                </a:xfrm>
              </p:grpSpPr>
              <p:sp>
                <p:nvSpPr>
                  <p:cNvPr id="1630" name="Google Shape;1630;p148"/>
                  <p:cNvSpPr/>
                  <p:nvPr/>
                </p:nvSpPr>
                <p:spPr>
                  <a:xfrm>
                    <a:off x="4712" y="2004"/>
                    <a:ext cx="49"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31" name="Google Shape;1631;p148"/>
                  <p:cNvSpPr/>
                  <p:nvPr/>
                </p:nvSpPr>
                <p:spPr>
                  <a:xfrm>
                    <a:off x="4800" y="2004"/>
                    <a:ext cx="51"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32" name="Google Shape;1632;p148"/>
                  <p:cNvSpPr/>
                  <p:nvPr/>
                </p:nvSpPr>
                <p:spPr>
                  <a:xfrm>
                    <a:off x="4864" y="2004"/>
                    <a:ext cx="50" cy="7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grpSp>
        <p:grpSp>
          <p:nvGrpSpPr>
            <p:cNvPr id="1633" name="Google Shape;1633;p148"/>
            <p:cNvGrpSpPr/>
            <p:nvPr/>
          </p:nvGrpSpPr>
          <p:grpSpPr>
            <a:xfrm>
              <a:off x="3876" y="2309"/>
              <a:ext cx="1314" cy="1483"/>
              <a:chOff x="3876" y="2309"/>
              <a:chExt cx="1314" cy="1483"/>
            </a:xfrm>
          </p:grpSpPr>
          <p:sp>
            <p:nvSpPr>
              <p:cNvPr id="1634" name="Google Shape;1634;p148"/>
              <p:cNvSpPr/>
              <p:nvPr/>
            </p:nvSpPr>
            <p:spPr>
              <a:xfrm>
                <a:off x="3876" y="2309"/>
                <a:ext cx="1314" cy="1483"/>
              </a:xfrm>
              <a:custGeom>
                <a:rect b="b" l="l" r="r" t="t"/>
                <a:pathLst>
                  <a:path extrusionOk="0" h="1483" w="1314">
                    <a:moveTo>
                      <a:pt x="0" y="0"/>
                    </a:moveTo>
                    <a:lnTo>
                      <a:pt x="177" y="1482"/>
                    </a:lnTo>
                    <a:lnTo>
                      <a:pt x="1141" y="1481"/>
                    </a:lnTo>
                    <a:lnTo>
                      <a:pt x="1313" y="0"/>
                    </a:lnTo>
                    <a:lnTo>
                      <a:pt x="0" y="0"/>
                    </a:lnTo>
                  </a:path>
                </a:pathLst>
              </a:custGeom>
              <a:solidFill>
                <a:srgbClr val="B500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35" name="Google Shape;1635;p148"/>
              <p:cNvSpPr/>
              <p:nvPr/>
            </p:nvSpPr>
            <p:spPr>
              <a:xfrm>
                <a:off x="4039" y="2325"/>
                <a:ext cx="1008" cy="1376"/>
              </a:xfrm>
              <a:custGeom>
                <a:rect b="b" l="l" r="r" t="t"/>
                <a:pathLst>
                  <a:path extrusionOk="0" h="1376" w="1008">
                    <a:moveTo>
                      <a:pt x="0" y="0"/>
                    </a:moveTo>
                    <a:lnTo>
                      <a:pt x="1007" y="0"/>
                    </a:lnTo>
                    <a:lnTo>
                      <a:pt x="865" y="1375"/>
                    </a:lnTo>
                    <a:lnTo>
                      <a:pt x="113" y="1375"/>
                    </a:lnTo>
                    <a:lnTo>
                      <a:pt x="0" y="0"/>
                    </a:lnTo>
                  </a:path>
                </a:pathLst>
              </a:custGeom>
              <a:solidFill>
                <a:srgbClr val="00B7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636" name="Google Shape;1636;p148"/>
            <p:cNvSpPr/>
            <p:nvPr/>
          </p:nvSpPr>
          <p:spPr>
            <a:xfrm>
              <a:off x="3868" y="3760"/>
              <a:ext cx="1339" cy="76"/>
            </a:xfrm>
            <a:prstGeom prst="rect">
              <a:avLst/>
            </a:pr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4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p-Value </a:t>
            </a:r>
            <a:br>
              <a:rPr lang="en-US"/>
            </a:br>
            <a:r>
              <a:rPr lang="en-US"/>
              <a:t>Solution*</a:t>
            </a:r>
            <a:endParaRPr/>
          </a:p>
        </p:txBody>
      </p:sp>
      <p:graphicFrame>
        <p:nvGraphicFramePr>
          <p:cNvPr id="1642" name="Google Shape;1642;p149"/>
          <p:cNvGraphicFramePr/>
          <p:nvPr/>
        </p:nvGraphicFramePr>
        <p:xfrm>
          <a:off x="2185988" y="2471738"/>
          <a:ext cx="5780087" cy="2816225"/>
        </p:xfrm>
        <a:graphic>
          <a:graphicData uri="http://schemas.openxmlformats.org/presentationml/2006/ole">
            <mc:AlternateContent>
              <mc:Choice Requires="v">
                <p:oleObj r:id="rId4" imgH="2816225" imgW="5780087" progId="" spid="_x0000_s1">
                  <p:embed/>
                </p:oleObj>
              </mc:Choice>
              <mc:Fallback>
                <p:oleObj r:id="rId5" imgH="2816225" imgW="5780087" progId="">
                  <p:embed/>
                  <p:pic>
                    <p:nvPicPr>
                      <p:cNvPr id="1642" name="Google Shape;1642;p149"/>
                      <p:cNvPicPr preferRelativeResize="0"/>
                      <p:nvPr/>
                    </p:nvPicPr>
                    <p:blipFill rotWithShape="1">
                      <a:blip r:embed="rId6">
                        <a:alphaModFix/>
                      </a:blip>
                      <a:srcRect b="0" l="0" r="0" t="0"/>
                      <a:stretch/>
                    </p:blipFill>
                    <p:spPr>
                      <a:xfrm>
                        <a:off x="2185988" y="2471738"/>
                        <a:ext cx="5780087" cy="2816225"/>
                      </a:xfrm>
                      <a:prstGeom prst="rect">
                        <a:avLst/>
                      </a:prstGeom>
                      <a:noFill/>
                      <a:ln>
                        <a:noFill/>
                      </a:ln>
                    </p:spPr>
                  </p:pic>
                </p:oleObj>
              </mc:Fallback>
            </mc:AlternateContent>
          </a:graphicData>
        </a:graphic>
      </p:graphicFrame>
      <p:sp>
        <p:nvSpPr>
          <p:cNvPr id="1643" name="Google Shape;1643;p149"/>
          <p:cNvSpPr/>
          <p:nvPr/>
        </p:nvSpPr>
        <p:spPr>
          <a:xfrm>
            <a:off x="1525588" y="5526088"/>
            <a:ext cx="25876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Z value of sample statistic</a:t>
            </a:r>
            <a:endParaRPr/>
          </a:p>
        </p:txBody>
      </p:sp>
      <p:cxnSp>
        <p:nvCxnSpPr>
          <p:cNvPr id="1644" name="Google Shape;1644;p149"/>
          <p:cNvCxnSpPr/>
          <p:nvPr/>
        </p:nvCxnSpPr>
        <p:spPr>
          <a:xfrm>
            <a:off x="4737100" y="4584700"/>
            <a:ext cx="1041400" cy="8890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
        <p:nvSpPr>
          <p:cNvPr id="1645" name="Google Shape;1645;p149"/>
          <p:cNvSpPr/>
          <p:nvPr/>
        </p:nvSpPr>
        <p:spPr>
          <a:xfrm>
            <a:off x="5716588" y="5526088"/>
            <a:ext cx="2130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From Z table: lookup 2.65</a:t>
            </a:r>
            <a:endParaRPr/>
          </a:p>
        </p:txBody>
      </p:sp>
      <p:cxnSp>
        <p:nvCxnSpPr>
          <p:cNvPr id="1646" name="Google Shape;1646;p149"/>
          <p:cNvCxnSpPr/>
          <p:nvPr/>
        </p:nvCxnSpPr>
        <p:spPr>
          <a:xfrm flipH="1">
            <a:off x="3111500" y="5499100"/>
            <a:ext cx="635000" cy="2794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
        <p:nvSpPr>
          <p:cNvPr id="1647" name="Google Shape;1647;p149"/>
          <p:cNvSpPr/>
          <p:nvPr/>
        </p:nvSpPr>
        <p:spPr>
          <a:xfrm>
            <a:off x="4116388" y="4192588"/>
            <a:ext cx="9874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.4960</a:t>
            </a:r>
            <a:endParaRPr/>
          </a:p>
        </p:txBody>
      </p:sp>
      <p:cxnSp>
        <p:nvCxnSpPr>
          <p:cNvPr id="1648" name="Google Shape;1648;p149"/>
          <p:cNvCxnSpPr/>
          <p:nvPr/>
        </p:nvCxnSpPr>
        <p:spPr>
          <a:xfrm>
            <a:off x="4203700" y="4114800"/>
            <a:ext cx="736600" cy="0"/>
          </a:xfrm>
          <a:prstGeom prst="straightConnector1">
            <a:avLst/>
          </a:prstGeom>
          <a:noFill/>
          <a:ln cap="flat" cmpd="sng" w="25400">
            <a:solidFill>
              <a:schemeClr val="lt2"/>
            </a:solidFill>
            <a:prstDash val="solid"/>
            <a:round/>
            <a:headEnd len="med" w="med" type="triangle"/>
            <a:tailEnd len="med" w="med" type="triangle"/>
          </a:ln>
          <a:effectLst>
            <a:outerShdw rotWithShape="0" algn="ctr" dir="2700000" dist="35921">
              <a:schemeClr val="dk1"/>
            </a:outerShdw>
          </a:effectLst>
        </p:spPr>
      </p:cxnSp>
      <p:sp>
        <p:nvSpPr>
          <p:cNvPr id="1649" name="Google Shape;1649;p149"/>
          <p:cNvSpPr/>
          <p:nvPr/>
        </p:nvSpPr>
        <p:spPr>
          <a:xfrm>
            <a:off x="687388" y="3201988"/>
            <a:ext cx="1825625" cy="19145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Use alternative hypothesis to find direction</a:t>
            </a:r>
            <a:endParaRPr/>
          </a:p>
        </p:txBody>
      </p:sp>
      <p:sp>
        <p:nvSpPr>
          <p:cNvPr id="1650" name="Google Shape;1650;p149"/>
          <p:cNvSpPr/>
          <p:nvPr/>
        </p:nvSpPr>
        <p:spPr>
          <a:xfrm>
            <a:off x="6173788" y="3125788"/>
            <a:ext cx="14446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.5000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a:t>
            </a:r>
            <a:r>
              <a:rPr b="1" lang="en-US" sz="2400" u="sng">
                <a:solidFill>
                  <a:schemeClr val="lt2"/>
                </a:solidFill>
                <a:latin typeface="Arial"/>
                <a:ea typeface="Arial"/>
                <a:cs typeface="Arial"/>
                <a:sym typeface="Arial"/>
              </a:rPr>
              <a:t>.4960</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.0040</a:t>
            </a:r>
            <a:endParaRPr/>
          </a:p>
        </p:txBody>
      </p:sp>
      <p:sp>
        <p:nvSpPr>
          <p:cNvPr id="1651" name="Google Shape;1651;p149"/>
          <p:cNvSpPr/>
          <p:nvPr/>
        </p:nvSpPr>
        <p:spPr>
          <a:xfrm>
            <a:off x="801688" y="5564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652" name="Google Shape;1652;p149"/>
          <p:cNvSpPr/>
          <p:nvPr/>
        </p:nvSpPr>
        <p:spPr>
          <a:xfrm>
            <a:off x="5030788" y="5564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653" name="Google Shape;1653;p149"/>
          <p:cNvSpPr/>
          <p:nvPr/>
        </p:nvSpPr>
        <p:spPr>
          <a:xfrm>
            <a:off x="6554788" y="2516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sp>
        <p:nvSpPr>
          <p:cNvPr id="1654" name="Google Shape;1654;p149"/>
          <p:cNvSpPr/>
          <p:nvPr/>
        </p:nvSpPr>
        <p:spPr>
          <a:xfrm>
            <a:off x="801688" y="2592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655" name="Google Shape;1655;p149"/>
          <p:cNvSpPr/>
          <p:nvPr/>
        </p:nvSpPr>
        <p:spPr>
          <a:xfrm>
            <a:off x="687388" y="1677988"/>
            <a:ext cx="63214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p-Value is P(Z </a:t>
            </a:r>
            <a:r>
              <a:rPr b="1" lang="en-US" sz="2800">
                <a:solidFill>
                  <a:schemeClr val="lt1"/>
                </a:solidFill>
                <a:latin typeface="Noto Sans Symbols"/>
                <a:ea typeface="Noto Sans Symbols"/>
                <a:cs typeface="Noto Sans Symbols"/>
                <a:sym typeface="Noto Sans Symbols"/>
              </a:rPr>
              <a:t>≤</a:t>
            </a:r>
            <a:r>
              <a:rPr b="1" lang="en-US" sz="2800">
                <a:solidFill>
                  <a:schemeClr val="lt1"/>
                </a:solidFill>
                <a:latin typeface="Arial"/>
                <a:ea typeface="Arial"/>
                <a:cs typeface="Arial"/>
                <a:sym typeface="Arial"/>
              </a:rPr>
              <a:t> -2.65) = .004.</a:t>
            </a:r>
            <a:br>
              <a:rPr b="1" lang="en-US" sz="2800">
                <a:solidFill>
                  <a:schemeClr val="lt1"/>
                </a:solidFill>
                <a:latin typeface="Arial"/>
                <a:ea typeface="Arial"/>
                <a:cs typeface="Arial"/>
                <a:sym typeface="Arial"/>
              </a:rPr>
            </a:br>
            <a:r>
              <a:rPr b="1" lang="en-US" sz="2800">
                <a:solidFill>
                  <a:schemeClr val="lt1"/>
                </a:solidFill>
                <a:latin typeface="Arial"/>
                <a:ea typeface="Arial"/>
                <a:cs typeface="Arial"/>
                <a:sym typeface="Arial"/>
              </a:rPr>
              <a:t>p-Value &lt;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.01).  Reject H</a:t>
            </a:r>
            <a:r>
              <a:rPr b="1" baseline="-25000" lang="en-US" sz="2800">
                <a:solidFill>
                  <a:schemeClr val="lt1"/>
                </a:solidFill>
                <a:latin typeface="Arial"/>
                <a:ea typeface="Arial"/>
                <a:cs typeface="Arial"/>
                <a:sym typeface="Arial"/>
              </a:rPr>
              <a:t>0</a:t>
            </a:r>
            <a:r>
              <a:rPr b="1" lang="en-US" sz="2800">
                <a:solidFill>
                  <a:schemeClr val="lt1"/>
                </a:solidFill>
                <a:latin typeface="Arial"/>
                <a:ea typeface="Arial"/>
                <a:cs typeface="Arial"/>
                <a:sym typeface="Arial"/>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p:nvPr/>
        </p:nvSpPr>
        <p:spPr>
          <a:xfrm>
            <a:off x="306388" y="2763838"/>
            <a:ext cx="2671762" cy="2997200"/>
          </a:xfrm>
          <a:custGeom>
            <a:rect b="b" l="l" r="r" t="t"/>
            <a:pathLst>
              <a:path extrusionOk="0" h="1888" w="1683">
                <a:moveTo>
                  <a:pt x="478" y="82"/>
                </a:moveTo>
                <a:lnTo>
                  <a:pt x="418" y="103"/>
                </a:lnTo>
                <a:lnTo>
                  <a:pt x="362" y="129"/>
                </a:lnTo>
                <a:lnTo>
                  <a:pt x="309" y="161"/>
                </a:lnTo>
                <a:lnTo>
                  <a:pt x="256" y="196"/>
                </a:lnTo>
                <a:lnTo>
                  <a:pt x="210" y="236"/>
                </a:lnTo>
                <a:lnTo>
                  <a:pt x="166" y="280"/>
                </a:lnTo>
                <a:lnTo>
                  <a:pt x="128" y="326"/>
                </a:lnTo>
                <a:lnTo>
                  <a:pt x="93" y="378"/>
                </a:lnTo>
                <a:lnTo>
                  <a:pt x="64" y="430"/>
                </a:lnTo>
                <a:lnTo>
                  <a:pt x="39" y="485"/>
                </a:lnTo>
                <a:lnTo>
                  <a:pt x="20" y="543"/>
                </a:lnTo>
                <a:lnTo>
                  <a:pt x="7" y="601"/>
                </a:lnTo>
                <a:lnTo>
                  <a:pt x="0" y="659"/>
                </a:lnTo>
                <a:lnTo>
                  <a:pt x="0" y="719"/>
                </a:lnTo>
                <a:lnTo>
                  <a:pt x="3" y="776"/>
                </a:lnTo>
                <a:lnTo>
                  <a:pt x="13" y="834"/>
                </a:lnTo>
                <a:lnTo>
                  <a:pt x="31" y="893"/>
                </a:lnTo>
                <a:lnTo>
                  <a:pt x="53" y="957"/>
                </a:lnTo>
                <a:lnTo>
                  <a:pt x="73" y="1024"/>
                </a:lnTo>
                <a:lnTo>
                  <a:pt x="95" y="1087"/>
                </a:lnTo>
                <a:lnTo>
                  <a:pt x="114" y="1150"/>
                </a:lnTo>
                <a:lnTo>
                  <a:pt x="134" y="1209"/>
                </a:lnTo>
                <a:lnTo>
                  <a:pt x="152" y="1266"/>
                </a:lnTo>
                <a:lnTo>
                  <a:pt x="166" y="1321"/>
                </a:lnTo>
                <a:lnTo>
                  <a:pt x="182" y="1371"/>
                </a:lnTo>
                <a:lnTo>
                  <a:pt x="195" y="1414"/>
                </a:lnTo>
                <a:lnTo>
                  <a:pt x="207" y="1455"/>
                </a:lnTo>
                <a:lnTo>
                  <a:pt x="216" y="1488"/>
                </a:lnTo>
                <a:lnTo>
                  <a:pt x="222" y="1519"/>
                </a:lnTo>
                <a:lnTo>
                  <a:pt x="227" y="1541"/>
                </a:lnTo>
                <a:lnTo>
                  <a:pt x="231" y="1559"/>
                </a:lnTo>
                <a:lnTo>
                  <a:pt x="232" y="1568"/>
                </a:lnTo>
                <a:lnTo>
                  <a:pt x="230" y="1575"/>
                </a:lnTo>
                <a:lnTo>
                  <a:pt x="247" y="1616"/>
                </a:lnTo>
                <a:lnTo>
                  <a:pt x="269" y="1657"/>
                </a:lnTo>
                <a:lnTo>
                  <a:pt x="294" y="1694"/>
                </a:lnTo>
                <a:lnTo>
                  <a:pt x="327" y="1728"/>
                </a:lnTo>
                <a:lnTo>
                  <a:pt x="365" y="1763"/>
                </a:lnTo>
                <a:lnTo>
                  <a:pt x="408" y="1793"/>
                </a:lnTo>
                <a:lnTo>
                  <a:pt x="452" y="1817"/>
                </a:lnTo>
                <a:lnTo>
                  <a:pt x="498" y="1838"/>
                </a:lnTo>
                <a:lnTo>
                  <a:pt x="550" y="1858"/>
                </a:lnTo>
                <a:lnTo>
                  <a:pt x="603" y="1872"/>
                </a:lnTo>
                <a:lnTo>
                  <a:pt x="660" y="1881"/>
                </a:lnTo>
                <a:lnTo>
                  <a:pt x="716" y="1887"/>
                </a:lnTo>
                <a:lnTo>
                  <a:pt x="775" y="1885"/>
                </a:lnTo>
                <a:lnTo>
                  <a:pt x="835" y="1884"/>
                </a:lnTo>
                <a:lnTo>
                  <a:pt x="894" y="1876"/>
                </a:lnTo>
                <a:lnTo>
                  <a:pt x="952" y="1865"/>
                </a:lnTo>
                <a:lnTo>
                  <a:pt x="1011" y="1849"/>
                </a:lnTo>
                <a:lnTo>
                  <a:pt x="1071" y="1827"/>
                </a:lnTo>
                <a:lnTo>
                  <a:pt x="1132" y="1803"/>
                </a:lnTo>
                <a:lnTo>
                  <a:pt x="1187" y="1777"/>
                </a:lnTo>
                <a:lnTo>
                  <a:pt x="1243" y="1747"/>
                </a:lnTo>
                <a:lnTo>
                  <a:pt x="1296" y="1719"/>
                </a:lnTo>
                <a:lnTo>
                  <a:pt x="1346" y="1683"/>
                </a:lnTo>
                <a:lnTo>
                  <a:pt x="1391" y="1648"/>
                </a:lnTo>
                <a:lnTo>
                  <a:pt x="1434" y="1611"/>
                </a:lnTo>
                <a:lnTo>
                  <a:pt x="1472" y="1573"/>
                </a:lnTo>
                <a:lnTo>
                  <a:pt x="1503" y="1535"/>
                </a:lnTo>
                <a:lnTo>
                  <a:pt x="1532" y="1495"/>
                </a:lnTo>
                <a:lnTo>
                  <a:pt x="1554" y="1455"/>
                </a:lnTo>
                <a:lnTo>
                  <a:pt x="1571" y="1414"/>
                </a:lnTo>
                <a:lnTo>
                  <a:pt x="1585" y="1374"/>
                </a:lnTo>
                <a:lnTo>
                  <a:pt x="1590" y="1335"/>
                </a:lnTo>
                <a:lnTo>
                  <a:pt x="1591" y="1297"/>
                </a:lnTo>
                <a:lnTo>
                  <a:pt x="1589" y="1260"/>
                </a:lnTo>
                <a:lnTo>
                  <a:pt x="1581" y="1224"/>
                </a:lnTo>
                <a:lnTo>
                  <a:pt x="1563" y="1165"/>
                </a:lnTo>
                <a:lnTo>
                  <a:pt x="1549" y="1108"/>
                </a:lnTo>
                <a:lnTo>
                  <a:pt x="1538" y="1051"/>
                </a:lnTo>
                <a:lnTo>
                  <a:pt x="1531" y="996"/>
                </a:lnTo>
                <a:lnTo>
                  <a:pt x="1528" y="944"/>
                </a:lnTo>
                <a:lnTo>
                  <a:pt x="1530" y="894"/>
                </a:lnTo>
                <a:lnTo>
                  <a:pt x="1534" y="849"/>
                </a:lnTo>
                <a:lnTo>
                  <a:pt x="1543" y="807"/>
                </a:lnTo>
                <a:lnTo>
                  <a:pt x="1557" y="771"/>
                </a:lnTo>
                <a:lnTo>
                  <a:pt x="1572" y="738"/>
                </a:lnTo>
                <a:lnTo>
                  <a:pt x="1592" y="713"/>
                </a:lnTo>
                <a:lnTo>
                  <a:pt x="1613" y="694"/>
                </a:lnTo>
                <a:lnTo>
                  <a:pt x="1639" y="684"/>
                </a:lnTo>
                <a:lnTo>
                  <a:pt x="1652" y="675"/>
                </a:lnTo>
                <a:lnTo>
                  <a:pt x="1665" y="661"/>
                </a:lnTo>
                <a:lnTo>
                  <a:pt x="1674" y="640"/>
                </a:lnTo>
                <a:lnTo>
                  <a:pt x="1679" y="613"/>
                </a:lnTo>
                <a:lnTo>
                  <a:pt x="1681" y="582"/>
                </a:lnTo>
                <a:lnTo>
                  <a:pt x="1682" y="542"/>
                </a:lnTo>
                <a:lnTo>
                  <a:pt x="1678" y="500"/>
                </a:lnTo>
                <a:lnTo>
                  <a:pt x="1671" y="457"/>
                </a:lnTo>
                <a:lnTo>
                  <a:pt x="1663" y="409"/>
                </a:lnTo>
                <a:lnTo>
                  <a:pt x="1648" y="362"/>
                </a:lnTo>
                <a:lnTo>
                  <a:pt x="1634" y="311"/>
                </a:lnTo>
                <a:lnTo>
                  <a:pt x="1617" y="274"/>
                </a:lnTo>
                <a:lnTo>
                  <a:pt x="1597" y="236"/>
                </a:lnTo>
                <a:lnTo>
                  <a:pt x="1568" y="201"/>
                </a:lnTo>
                <a:lnTo>
                  <a:pt x="1538" y="168"/>
                </a:lnTo>
                <a:lnTo>
                  <a:pt x="1501" y="137"/>
                </a:lnTo>
                <a:lnTo>
                  <a:pt x="1459" y="110"/>
                </a:lnTo>
                <a:lnTo>
                  <a:pt x="1413" y="85"/>
                </a:lnTo>
                <a:lnTo>
                  <a:pt x="1362" y="65"/>
                </a:lnTo>
                <a:lnTo>
                  <a:pt x="1308" y="44"/>
                </a:lnTo>
                <a:lnTo>
                  <a:pt x="1251" y="29"/>
                </a:lnTo>
                <a:lnTo>
                  <a:pt x="1189" y="18"/>
                </a:lnTo>
                <a:lnTo>
                  <a:pt x="1125" y="7"/>
                </a:lnTo>
                <a:lnTo>
                  <a:pt x="1057" y="2"/>
                </a:lnTo>
                <a:lnTo>
                  <a:pt x="990" y="0"/>
                </a:lnTo>
                <a:lnTo>
                  <a:pt x="919" y="4"/>
                </a:lnTo>
                <a:lnTo>
                  <a:pt x="845" y="7"/>
                </a:lnTo>
                <a:lnTo>
                  <a:pt x="774" y="15"/>
                </a:lnTo>
                <a:lnTo>
                  <a:pt x="700" y="29"/>
                </a:lnTo>
                <a:lnTo>
                  <a:pt x="624" y="42"/>
                </a:lnTo>
                <a:lnTo>
                  <a:pt x="551" y="61"/>
                </a:lnTo>
                <a:lnTo>
                  <a:pt x="478" y="82"/>
                </a:lnTo>
              </a:path>
            </a:pathLst>
          </a:custGeom>
          <a:solidFill>
            <a:srgbClr val="FCFEB9"/>
          </a:solidFill>
          <a:ln cap="rnd"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90" name="Google Shape;290;p1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291" name="Google Shape;291;p15"/>
          <p:cNvSpPr/>
          <p:nvPr/>
        </p:nvSpPr>
        <p:spPr>
          <a:xfrm>
            <a:off x="619125" y="2193925"/>
            <a:ext cx="2054225" cy="515938"/>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Population</a:t>
            </a:r>
            <a:endParaRPr/>
          </a:p>
        </p:txBody>
      </p:sp>
      <p:sp>
        <p:nvSpPr>
          <p:cNvPr id="292" name="Google Shape;292;p15"/>
          <p:cNvSpPr/>
          <p:nvPr/>
        </p:nvSpPr>
        <p:spPr>
          <a:xfrm>
            <a:off x="3976688" y="1160463"/>
            <a:ext cx="2449512" cy="1590675"/>
          </a:xfrm>
          <a:prstGeom prst="wedgeRoundRectCallout">
            <a:avLst>
              <a:gd fmla="val -44833"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93" name="Google Shape;293;p15"/>
          <p:cNvSpPr/>
          <p:nvPr/>
        </p:nvSpPr>
        <p:spPr>
          <a:xfrm>
            <a:off x="4095750" y="1177925"/>
            <a:ext cx="2490788" cy="15494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 believe the population mean age is 50 (hypothesis).</a:t>
            </a:r>
            <a:endParaRPr/>
          </a:p>
        </p:txBody>
      </p:sp>
      <p:sp>
        <p:nvSpPr>
          <p:cNvPr id="294" name="Google Shape;294;p15"/>
          <p:cNvSpPr/>
          <p:nvPr/>
        </p:nvSpPr>
        <p:spPr>
          <a:xfrm>
            <a:off x="3870325" y="5527675"/>
            <a:ext cx="1587500" cy="977900"/>
          </a:xfrm>
          <a:prstGeom prst="ellipse">
            <a:avLst/>
          </a:prstGeom>
          <a:solidFill>
            <a:schemeClr val="accent1"/>
          </a:solidFill>
          <a:ln cap="flat"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95" name="Google Shape;295;p15"/>
          <p:cNvSpPr/>
          <p:nvPr/>
        </p:nvSpPr>
        <p:spPr>
          <a:xfrm>
            <a:off x="611188" y="3840163"/>
            <a:ext cx="1587500" cy="977900"/>
          </a:xfrm>
          <a:prstGeom prst="ellipse">
            <a:avLst/>
          </a:prstGeom>
          <a:solidFill>
            <a:schemeClr val="accent1"/>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96" name="Google Shape;296;p15"/>
          <p:cNvSpPr/>
          <p:nvPr/>
        </p:nvSpPr>
        <p:spPr>
          <a:xfrm>
            <a:off x="3509963" y="5603875"/>
            <a:ext cx="2255837" cy="857250"/>
          </a:xfrm>
          <a:prstGeom prst="rect">
            <a:avLst/>
          </a:prstGeom>
          <a:noFill/>
          <a:ln>
            <a:noFill/>
          </a:ln>
        </p:spPr>
        <p:txBody>
          <a:bodyPr anchorCtr="0" anchor="t" bIns="44450" lIns="90475" spcFirstLastPara="1" rIns="90475" wrap="square" tIns="44450">
            <a:spAutoFit/>
          </a:bodyPr>
          <a:lstStyle/>
          <a:p>
            <a:pPr indent="0" lvl="0" marL="0" marR="0" rtl="0" algn="ctr">
              <a:lnSpc>
                <a:spcPct val="105000"/>
              </a:lnSpc>
              <a:spcBef>
                <a:spcPts val="0"/>
              </a:spcBef>
              <a:spcAft>
                <a:spcPts val="0"/>
              </a:spcAft>
              <a:buNone/>
            </a:pPr>
            <a:r>
              <a:rPr b="1" lang="en-US" sz="2400">
                <a:solidFill>
                  <a:schemeClr val="lt1"/>
                </a:solidFill>
                <a:latin typeface="Arial"/>
                <a:ea typeface="Arial"/>
                <a:cs typeface="Arial"/>
                <a:sym typeface="Arial"/>
              </a:rPr>
              <a:t>Mean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i="1" lang="en-US" sz="2400">
                <a:solidFill>
                  <a:schemeClr val="lt1"/>
                </a:solidFill>
                <a:latin typeface="Noto Sans Symbols"/>
                <a:ea typeface="Noto Sans Symbols"/>
                <a:cs typeface="Noto Sans Symbols"/>
                <a:sym typeface="Noto Sans Symbols"/>
              </a:rPr>
              <a:t></a:t>
            </a:r>
            <a:r>
              <a:rPr b="1" i="1" lang="en-US" sz="2400">
                <a:solidFill>
                  <a:schemeClr val="lt1"/>
                </a:solidFill>
                <a:latin typeface="Arial"/>
                <a:ea typeface="Arial"/>
                <a:cs typeface="Arial"/>
                <a:sym typeface="Arial"/>
              </a:rPr>
              <a:t>X </a:t>
            </a:r>
            <a:r>
              <a:rPr b="1" lang="en-US" sz="2400">
                <a:solidFill>
                  <a:schemeClr val="lt1"/>
                </a:solidFill>
                <a:latin typeface="Arial"/>
                <a:ea typeface="Arial"/>
                <a:cs typeface="Arial"/>
                <a:sym typeface="Arial"/>
              </a:rPr>
              <a:t>= 49.5</a:t>
            </a:r>
            <a:endParaRPr/>
          </a:p>
        </p:txBody>
      </p:sp>
      <p:graphicFrame>
        <p:nvGraphicFramePr>
          <p:cNvPr id="297" name="Google Shape;297;p15"/>
          <p:cNvGraphicFramePr/>
          <p:nvPr/>
        </p:nvGraphicFramePr>
        <p:xfrm>
          <a:off x="5748338" y="3203575"/>
          <a:ext cx="3273425" cy="2706688"/>
        </p:xfrm>
        <a:graphic>
          <a:graphicData uri="http://schemas.openxmlformats.org/presentationml/2006/ole">
            <mc:AlternateContent>
              <mc:Choice Requires="v">
                <p:oleObj r:id="rId4" imgH="2706688" imgW="3273425" progId="" spid="_x0000_s1">
                  <p:embed/>
                </p:oleObj>
              </mc:Choice>
              <mc:Fallback>
                <p:oleObj r:id="rId5" imgH="2706688" imgW="3273425" progId="">
                  <p:embed/>
                  <p:pic>
                    <p:nvPicPr>
                      <p:cNvPr id="297" name="Google Shape;297;p15"/>
                      <p:cNvPicPr preferRelativeResize="0"/>
                      <p:nvPr/>
                    </p:nvPicPr>
                    <p:blipFill rotWithShape="1">
                      <a:blip r:embed="rId6">
                        <a:alphaModFix/>
                      </a:blip>
                      <a:srcRect b="0" l="0" r="0" t="0"/>
                      <a:stretch/>
                    </p:blipFill>
                    <p:spPr>
                      <a:xfrm>
                        <a:off x="5748338" y="3203575"/>
                        <a:ext cx="3273425" cy="2706688"/>
                      </a:xfrm>
                      <a:prstGeom prst="rect">
                        <a:avLst/>
                      </a:prstGeom>
                      <a:noFill/>
                      <a:ln>
                        <a:noFill/>
                      </a:ln>
                    </p:spPr>
                  </p:pic>
                </p:oleObj>
              </mc:Fallback>
            </mc:AlternateContent>
          </a:graphicData>
        </a:graphic>
      </p:graphicFrame>
      <p:graphicFrame>
        <p:nvGraphicFramePr>
          <p:cNvPr id="298" name="Google Shape;298;p15"/>
          <p:cNvGraphicFramePr/>
          <p:nvPr/>
        </p:nvGraphicFramePr>
        <p:xfrm>
          <a:off x="2655888" y="2279650"/>
          <a:ext cx="2052637" cy="2168525"/>
        </p:xfrm>
        <a:graphic>
          <a:graphicData uri="http://schemas.openxmlformats.org/presentationml/2006/ole">
            <mc:AlternateContent>
              <mc:Choice Requires="v">
                <p:oleObj r:id="rId7" imgH="2168525" imgW="2052637" progId="" spid="_x0000_s2">
                  <p:embed/>
                </p:oleObj>
              </mc:Choice>
              <mc:Fallback>
                <p:oleObj r:id="rId8" imgH="2168525" imgW="2052637" progId="">
                  <p:embed/>
                  <p:pic>
                    <p:nvPicPr>
                      <p:cNvPr id="298" name="Google Shape;298;p15"/>
                      <p:cNvPicPr preferRelativeResize="0"/>
                      <p:nvPr/>
                    </p:nvPicPr>
                    <p:blipFill rotWithShape="1">
                      <a:blip r:embed="rId9">
                        <a:alphaModFix/>
                      </a:blip>
                      <a:srcRect b="0" l="0" r="0" t="0"/>
                      <a:stretch/>
                    </p:blipFill>
                    <p:spPr>
                      <a:xfrm>
                        <a:off x="2655888" y="2279650"/>
                        <a:ext cx="2052637" cy="2168525"/>
                      </a:xfrm>
                      <a:prstGeom prst="rect">
                        <a:avLst/>
                      </a:prstGeom>
                      <a:noFill/>
                      <a:ln>
                        <a:noFill/>
                      </a:ln>
                    </p:spPr>
                  </p:pic>
                </p:oleObj>
              </mc:Fallback>
            </mc:AlternateContent>
          </a:graphicData>
        </a:graphic>
      </p:graphicFrame>
      <p:sp>
        <p:nvSpPr>
          <p:cNvPr id="299" name="Google Shape;299;p15"/>
          <p:cNvSpPr/>
          <p:nvPr/>
        </p:nvSpPr>
        <p:spPr>
          <a:xfrm>
            <a:off x="1484313" y="4902200"/>
            <a:ext cx="2259012" cy="1547813"/>
          </a:xfrm>
          <a:custGeom>
            <a:rect b="b" l="l" r="r" t="t"/>
            <a:pathLst>
              <a:path extrusionOk="0" h="975" w="1423">
                <a:moveTo>
                  <a:pt x="0" y="0"/>
                </a:moveTo>
                <a:lnTo>
                  <a:pt x="0" y="62"/>
                </a:lnTo>
                <a:lnTo>
                  <a:pt x="25" y="109"/>
                </a:lnTo>
                <a:lnTo>
                  <a:pt x="45" y="147"/>
                </a:lnTo>
                <a:lnTo>
                  <a:pt x="74" y="193"/>
                </a:lnTo>
                <a:lnTo>
                  <a:pt x="110" y="244"/>
                </a:lnTo>
                <a:lnTo>
                  <a:pt x="143" y="279"/>
                </a:lnTo>
                <a:lnTo>
                  <a:pt x="187" y="331"/>
                </a:lnTo>
                <a:lnTo>
                  <a:pt x="232" y="381"/>
                </a:lnTo>
                <a:lnTo>
                  <a:pt x="276" y="427"/>
                </a:lnTo>
                <a:lnTo>
                  <a:pt x="335" y="482"/>
                </a:lnTo>
                <a:lnTo>
                  <a:pt x="379" y="518"/>
                </a:lnTo>
                <a:lnTo>
                  <a:pt x="442" y="564"/>
                </a:lnTo>
                <a:lnTo>
                  <a:pt x="511" y="614"/>
                </a:lnTo>
                <a:lnTo>
                  <a:pt x="581" y="659"/>
                </a:lnTo>
                <a:lnTo>
                  <a:pt x="634" y="691"/>
                </a:lnTo>
                <a:lnTo>
                  <a:pt x="710" y="723"/>
                </a:lnTo>
                <a:lnTo>
                  <a:pt x="773" y="746"/>
                </a:lnTo>
                <a:lnTo>
                  <a:pt x="840" y="764"/>
                </a:lnTo>
                <a:lnTo>
                  <a:pt x="911" y="777"/>
                </a:lnTo>
                <a:lnTo>
                  <a:pt x="953" y="779"/>
                </a:lnTo>
                <a:lnTo>
                  <a:pt x="1003" y="777"/>
                </a:lnTo>
                <a:lnTo>
                  <a:pt x="1041" y="773"/>
                </a:lnTo>
                <a:lnTo>
                  <a:pt x="1078" y="768"/>
                </a:lnTo>
                <a:lnTo>
                  <a:pt x="1107" y="759"/>
                </a:lnTo>
                <a:lnTo>
                  <a:pt x="1107" y="974"/>
                </a:lnTo>
                <a:lnTo>
                  <a:pt x="1145" y="920"/>
                </a:lnTo>
                <a:lnTo>
                  <a:pt x="1192" y="857"/>
                </a:lnTo>
                <a:lnTo>
                  <a:pt x="1241" y="795"/>
                </a:lnTo>
                <a:lnTo>
                  <a:pt x="1299" y="737"/>
                </a:lnTo>
                <a:lnTo>
                  <a:pt x="1344" y="704"/>
                </a:lnTo>
                <a:lnTo>
                  <a:pt x="1422" y="670"/>
                </a:lnTo>
                <a:lnTo>
                  <a:pt x="1421" y="623"/>
                </a:lnTo>
                <a:lnTo>
                  <a:pt x="1358" y="591"/>
                </a:lnTo>
                <a:lnTo>
                  <a:pt x="1291" y="556"/>
                </a:lnTo>
                <a:lnTo>
                  <a:pt x="1224" y="504"/>
                </a:lnTo>
                <a:lnTo>
                  <a:pt x="1170" y="454"/>
                </a:lnTo>
                <a:lnTo>
                  <a:pt x="1139" y="422"/>
                </a:lnTo>
                <a:lnTo>
                  <a:pt x="1105" y="370"/>
                </a:lnTo>
                <a:lnTo>
                  <a:pt x="1105" y="553"/>
                </a:lnTo>
                <a:lnTo>
                  <a:pt x="1041" y="564"/>
                </a:lnTo>
                <a:lnTo>
                  <a:pt x="983" y="568"/>
                </a:lnTo>
                <a:lnTo>
                  <a:pt x="915" y="564"/>
                </a:lnTo>
                <a:lnTo>
                  <a:pt x="849" y="555"/>
                </a:lnTo>
                <a:lnTo>
                  <a:pt x="773" y="536"/>
                </a:lnTo>
                <a:lnTo>
                  <a:pt x="705" y="518"/>
                </a:lnTo>
                <a:lnTo>
                  <a:pt x="610" y="484"/>
                </a:lnTo>
                <a:lnTo>
                  <a:pt x="531" y="450"/>
                </a:lnTo>
                <a:lnTo>
                  <a:pt x="462" y="413"/>
                </a:lnTo>
                <a:lnTo>
                  <a:pt x="388" y="368"/>
                </a:lnTo>
                <a:lnTo>
                  <a:pt x="353" y="346"/>
                </a:lnTo>
                <a:lnTo>
                  <a:pt x="321" y="327"/>
                </a:lnTo>
                <a:lnTo>
                  <a:pt x="294" y="307"/>
                </a:lnTo>
                <a:lnTo>
                  <a:pt x="268" y="286"/>
                </a:lnTo>
                <a:lnTo>
                  <a:pt x="218" y="249"/>
                </a:lnTo>
                <a:lnTo>
                  <a:pt x="185" y="219"/>
                </a:lnTo>
                <a:lnTo>
                  <a:pt x="160" y="195"/>
                </a:lnTo>
                <a:lnTo>
                  <a:pt x="135" y="171"/>
                </a:lnTo>
                <a:lnTo>
                  <a:pt x="111" y="145"/>
                </a:lnTo>
                <a:lnTo>
                  <a:pt x="90" y="122"/>
                </a:lnTo>
                <a:lnTo>
                  <a:pt x="67" y="95"/>
                </a:lnTo>
                <a:lnTo>
                  <a:pt x="43" y="63"/>
                </a:lnTo>
                <a:lnTo>
                  <a:pt x="19" y="32"/>
                </a:lnTo>
                <a:lnTo>
                  <a:pt x="0" y="0"/>
                </a:lnTo>
              </a:path>
            </a:pathLst>
          </a:custGeom>
          <a:solidFill>
            <a:srgbClr val="0080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300" name="Google Shape;300;p15"/>
          <p:cNvSpPr/>
          <p:nvPr/>
        </p:nvSpPr>
        <p:spPr>
          <a:xfrm>
            <a:off x="1487488" y="4997450"/>
            <a:ext cx="2255837" cy="1466850"/>
          </a:xfrm>
          <a:custGeom>
            <a:rect b="b" l="l" r="r" t="t"/>
            <a:pathLst>
              <a:path extrusionOk="0" h="924" w="1421">
                <a:moveTo>
                  <a:pt x="0" y="0"/>
                </a:moveTo>
                <a:lnTo>
                  <a:pt x="19" y="52"/>
                </a:lnTo>
                <a:lnTo>
                  <a:pt x="36" y="94"/>
                </a:lnTo>
                <a:lnTo>
                  <a:pt x="54" y="129"/>
                </a:lnTo>
                <a:lnTo>
                  <a:pt x="76" y="169"/>
                </a:lnTo>
                <a:lnTo>
                  <a:pt x="108" y="224"/>
                </a:lnTo>
                <a:lnTo>
                  <a:pt x="143" y="274"/>
                </a:lnTo>
                <a:lnTo>
                  <a:pt x="187" y="325"/>
                </a:lnTo>
                <a:lnTo>
                  <a:pt x="232" y="374"/>
                </a:lnTo>
                <a:lnTo>
                  <a:pt x="277" y="419"/>
                </a:lnTo>
                <a:lnTo>
                  <a:pt x="335" y="473"/>
                </a:lnTo>
                <a:lnTo>
                  <a:pt x="379" y="508"/>
                </a:lnTo>
                <a:lnTo>
                  <a:pt x="442" y="553"/>
                </a:lnTo>
                <a:lnTo>
                  <a:pt x="511" y="602"/>
                </a:lnTo>
                <a:lnTo>
                  <a:pt x="581" y="647"/>
                </a:lnTo>
                <a:lnTo>
                  <a:pt x="634" y="678"/>
                </a:lnTo>
                <a:lnTo>
                  <a:pt x="710" y="709"/>
                </a:lnTo>
                <a:lnTo>
                  <a:pt x="773" y="731"/>
                </a:lnTo>
                <a:lnTo>
                  <a:pt x="840" y="749"/>
                </a:lnTo>
                <a:lnTo>
                  <a:pt x="911" y="763"/>
                </a:lnTo>
                <a:lnTo>
                  <a:pt x="953" y="765"/>
                </a:lnTo>
                <a:lnTo>
                  <a:pt x="1003" y="763"/>
                </a:lnTo>
                <a:lnTo>
                  <a:pt x="1041" y="758"/>
                </a:lnTo>
                <a:lnTo>
                  <a:pt x="1077" y="754"/>
                </a:lnTo>
                <a:lnTo>
                  <a:pt x="1107" y="745"/>
                </a:lnTo>
                <a:lnTo>
                  <a:pt x="1107" y="923"/>
                </a:lnTo>
                <a:lnTo>
                  <a:pt x="1147" y="867"/>
                </a:lnTo>
                <a:lnTo>
                  <a:pt x="1188" y="816"/>
                </a:lnTo>
                <a:lnTo>
                  <a:pt x="1242" y="749"/>
                </a:lnTo>
                <a:lnTo>
                  <a:pt x="1300" y="696"/>
                </a:lnTo>
                <a:lnTo>
                  <a:pt x="1353" y="652"/>
                </a:lnTo>
                <a:lnTo>
                  <a:pt x="1420" y="611"/>
                </a:lnTo>
                <a:lnTo>
                  <a:pt x="1357" y="580"/>
                </a:lnTo>
                <a:lnTo>
                  <a:pt x="1292" y="544"/>
                </a:lnTo>
                <a:lnTo>
                  <a:pt x="1224" y="495"/>
                </a:lnTo>
                <a:lnTo>
                  <a:pt x="1170" y="446"/>
                </a:lnTo>
                <a:lnTo>
                  <a:pt x="1139" y="415"/>
                </a:lnTo>
                <a:lnTo>
                  <a:pt x="1105" y="363"/>
                </a:lnTo>
                <a:lnTo>
                  <a:pt x="1105" y="542"/>
                </a:lnTo>
                <a:lnTo>
                  <a:pt x="1041" y="553"/>
                </a:lnTo>
                <a:lnTo>
                  <a:pt x="983" y="558"/>
                </a:lnTo>
                <a:lnTo>
                  <a:pt x="915" y="553"/>
                </a:lnTo>
                <a:lnTo>
                  <a:pt x="849" y="544"/>
                </a:lnTo>
                <a:lnTo>
                  <a:pt x="773" y="526"/>
                </a:lnTo>
                <a:lnTo>
                  <a:pt x="706" y="508"/>
                </a:lnTo>
                <a:lnTo>
                  <a:pt x="609" y="475"/>
                </a:lnTo>
                <a:lnTo>
                  <a:pt x="532" y="441"/>
                </a:lnTo>
                <a:lnTo>
                  <a:pt x="462" y="406"/>
                </a:lnTo>
                <a:lnTo>
                  <a:pt x="388" y="361"/>
                </a:lnTo>
                <a:lnTo>
                  <a:pt x="354" y="340"/>
                </a:lnTo>
                <a:lnTo>
                  <a:pt x="322" y="321"/>
                </a:lnTo>
                <a:lnTo>
                  <a:pt x="294" y="301"/>
                </a:lnTo>
                <a:lnTo>
                  <a:pt x="268" y="280"/>
                </a:lnTo>
                <a:lnTo>
                  <a:pt x="219" y="245"/>
                </a:lnTo>
                <a:lnTo>
                  <a:pt x="186" y="215"/>
                </a:lnTo>
                <a:lnTo>
                  <a:pt x="161" y="192"/>
                </a:lnTo>
                <a:lnTo>
                  <a:pt x="135" y="167"/>
                </a:lnTo>
                <a:lnTo>
                  <a:pt x="111" y="142"/>
                </a:lnTo>
                <a:lnTo>
                  <a:pt x="91" y="120"/>
                </a:lnTo>
                <a:lnTo>
                  <a:pt x="67" y="94"/>
                </a:lnTo>
                <a:lnTo>
                  <a:pt x="43" y="62"/>
                </a:lnTo>
                <a:lnTo>
                  <a:pt x="20" y="32"/>
                </a:lnTo>
                <a:lnTo>
                  <a:pt x="0" y="0"/>
                </a:lnTo>
              </a:path>
            </a:pathLst>
          </a:custGeom>
          <a:solidFill>
            <a:srgbClr val="00FF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301" name="Google Shape;301;p15"/>
          <p:cNvSpPr/>
          <p:nvPr/>
        </p:nvSpPr>
        <p:spPr>
          <a:xfrm>
            <a:off x="6892925" y="1654175"/>
            <a:ext cx="1981200" cy="1252538"/>
          </a:xfrm>
          <a:prstGeom prst="wedgeRoundRectCallout">
            <a:avLst>
              <a:gd fmla="val -22088"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1" anchor="ctr" bIns="0" lIns="0" spcFirstLastPara="1" rIns="0" wrap="square" tIns="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Fail to reject</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hypothesis! Its close.</a:t>
            </a:r>
            <a:endParaRPr/>
          </a:p>
        </p:txBody>
      </p:sp>
      <p:sp>
        <p:nvSpPr>
          <p:cNvPr id="302" name="Google Shape;302;p15"/>
          <p:cNvSpPr/>
          <p:nvPr/>
        </p:nvSpPr>
        <p:spPr>
          <a:xfrm>
            <a:off x="3233738" y="4692650"/>
            <a:ext cx="279717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Random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sample</a:t>
            </a:r>
            <a:endParaRPr/>
          </a:p>
        </p:txBody>
      </p:sp>
      <p:sp>
        <p:nvSpPr>
          <p:cNvPr id="303" name="Google Shape;303;p15"/>
          <p:cNvSpPr/>
          <p:nvPr/>
        </p:nvSpPr>
        <p:spPr>
          <a:xfrm>
            <a:off x="7048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304" name="Google Shape;304;p15"/>
          <p:cNvSpPr/>
          <p:nvPr/>
        </p:nvSpPr>
        <p:spPr>
          <a:xfrm>
            <a:off x="1893888" y="347186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305" name="Google Shape;305;p15"/>
          <p:cNvSpPr/>
          <p:nvPr/>
        </p:nvSpPr>
        <p:spPr>
          <a:xfrm>
            <a:off x="885825" y="48783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306" name="Google Shape;306;p15"/>
          <p:cNvSpPr/>
          <p:nvPr/>
        </p:nvSpPr>
        <p:spPr>
          <a:xfrm>
            <a:off x="803275" y="39639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307" name="Google Shape;307;p15"/>
          <p:cNvSpPr/>
          <p:nvPr/>
        </p:nvSpPr>
        <p:spPr>
          <a:xfrm>
            <a:off x="16954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308" name="Google Shape;308;p15"/>
          <p:cNvSpPr/>
          <p:nvPr/>
        </p:nvSpPr>
        <p:spPr>
          <a:xfrm>
            <a:off x="1947863" y="4629150"/>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309" name="Google Shape;309;p15"/>
          <p:cNvSpPr/>
          <p:nvPr/>
        </p:nvSpPr>
        <p:spPr>
          <a:xfrm>
            <a:off x="1512888" y="402431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310" name="Google Shape;310;p15"/>
          <p:cNvSpPr/>
          <p:nvPr/>
        </p:nvSpPr>
        <p:spPr>
          <a:xfrm>
            <a:off x="3832225" y="5827713"/>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
        <p:nvSpPr>
          <p:cNvPr id="311" name="Google Shape;311;p15"/>
          <p:cNvSpPr/>
          <p:nvPr/>
        </p:nvSpPr>
        <p:spPr>
          <a:xfrm>
            <a:off x="4962525" y="5665788"/>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63" name="Shape 1663"/>
        <p:cNvGrpSpPr/>
        <p:nvPr/>
      </p:nvGrpSpPr>
      <p:grpSpPr>
        <a:xfrm>
          <a:off x="0" y="0"/>
          <a:ext cx="0" cy="0"/>
          <a:chOff x="0" y="0"/>
          <a:chExt cx="0" cy="0"/>
        </a:xfrm>
      </p:grpSpPr>
      <p:sp>
        <p:nvSpPr>
          <p:cNvPr id="1664" name="Google Shape;1664;p150"/>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65" name="Google Shape;1665;p150"/>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66" name="Google Shape;1666;p150"/>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of Mean (</a:t>
            </a:r>
            <a:r>
              <a:rPr lang="en-US">
                <a:latin typeface="Noto Sans Symbols"/>
                <a:ea typeface="Noto Sans Symbols"/>
                <a:cs typeface="Noto Sans Symbols"/>
                <a:sym typeface="Noto Sans Symbols"/>
              </a:rPr>
              <a:t>σ</a:t>
            </a:r>
            <a:r>
              <a:rPr lang="en-US"/>
              <a:t> Unknown)</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5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 Population Tests</a:t>
            </a:r>
            <a:endParaRPr/>
          </a:p>
        </p:txBody>
      </p:sp>
      <p:graphicFrame>
        <p:nvGraphicFramePr>
          <p:cNvPr id="1672" name="Google Shape;1672;p151"/>
          <p:cNvGraphicFramePr/>
          <p:nvPr/>
        </p:nvGraphicFramePr>
        <p:xfrm>
          <a:off x="465138" y="1941513"/>
          <a:ext cx="8180387" cy="4338637"/>
        </p:xfrm>
        <a:graphic>
          <a:graphicData uri="http://schemas.openxmlformats.org/presentationml/2006/ole">
            <mc:AlternateContent>
              <mc:Choice Requires="v">
                <p:oleObj r:id="rId4" imgH="4338637" imgW="8180387" progId="" spid="_x0000_s1">
                  <p:embed/>
                </p:oleObj>
              </mc:Choice>
              <mc:Fallback>
                <p:oleObj r:id="rId5" imgH="4338637" imgW="8180387" progId="">
                  <p:embed/>
                  <p:pic>
                    <p:nvPicPr>
                      <p:cNvPr id="1672" name="Google Shape;1672;p151"/>
                      <p:cNvPicPr preferRelativeResize="0"/>
                      <p:nvPr/>
                    </p:nvPicPr>
                    <p:blipFill rotWithShape="1">
                      <a:blip r:embed="rId6">
                        <a:alphaModFix/>
                      </a:blip>
                      <a:srcRect b="0" l="0" r="0" t="0"/>
                      <a:stretch/>
                    </p:blipFill>
                    <p:spPr>
                      <a:xfrm>
                        <a:off x="465138" y="1941513"/>
                        <a:ext cx="8180387" cy="4338637"/>
                      </a:xfrm>
                      <a:prstGeom prst="rect">
                        <a:avLst/>
                      </a:prstGeom>
                      <a:noFill/>
                      <a:ln>
                        <a:noFill/>
                      </a:ln>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5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 Test for Mean </a:t>
            </a:r>
            <a:br>
              <a:rPr lang="en-US"/>
            </a:br>
            <a:r>
              <a:rPr lang="en-US"/>
              <a:t>(</a:t>
            </a:r>
            <a:r>
              <a:rPr lang="en-US">
                <a:latin typeface="Noto Sans Symbols"/>
                <a:ea typeface="Noto Sans Symbols"/>
                <a:cs typeface="Noto Sans Symbols"/>
                <a:sym typeface="Noto Sans Symbols"/>
              </a:rPr>
              <a:t>σ</a:t>
            </a:r>
            <a:r>
              <a:rPr lang="en-US"/>
              <a:t> Unknown)</a:t>
            </a:r>
            <a:endParaRPr/>
          </a:p>
        </p:txBody>
      </p:sp>
      <p:sp>
        <p:nvSpPr>
          <p:cNvPr id="1678" name="Google Shape;1678;p152"/>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Assumptions</a:t>
            </a:r>
            <a:endParaRPr/>
          </a:p>
          <a:p>
            <a:pPr indent="-285750" lvl="1" marL="971550" rtl="0" algn="l">
              <a:spcBef>
                <a:spcPts val="560"/>
              </a:spcBef>
              <a:spcAft>
                <a:spcPts val="0"/>
              </a:spcAft>
              <a:buSzPts val="1820"/>
              <a:buChar char="■"/>
            </a:pPr>
            <a:r>
              <a:rPr lang="en-US"/>
              <a:t>Population Is Normally Distributed</a:t>
            </a:r>
            <a:endParaRPr/>
          </a:p>
          <a:p>
            <a:pPr indent="-285750" lvl="1" marL="971550" rtl="0" algn="l">
              <a:spcBef>
                <a:spcPts val="560"/>
              </a:spcBef>
              <a:spcAft>
                <a:spcPts val="0"/>
              </a:spcAft>
              <a:buSzPts val="1820"/>
              <a:buChar char="■"/>
            </a:pPr>
            <a:r>
              <a:rPr lang="en-US"/>
              <a:t>If Not Normal, Only Slightly Skewed &amp; Large Sample (</a:t>
            </a:r>
            <a:r>
              <a:rPr i="1" lang="en-US"/>
              <a:t>n</a:t>
            </a:r>
            <a:r>
              <a:rPr lang="en-US"/>
              <a:t> </a:t>
            </a:r>
            <a:r>
              <a:rPr lang="en-US">
                <a:latin typeface="Noto Sans Symbols"/>
                <a:ea typeface="Noto Sans Symbols"/>
                <a:cs typeface="Noto Sans Symbols"/>
                <a:sym typeface="Noto Sans Symbols"/>
              </a:rPr>
              <a:t>≥</a:t>
            </a:r>
            <a:r>
              <a:rPr lang="en-US"/>
              <a:t> 30) Taken</a:t>
            </a:r>
            <a:endParaRPr/>
          </a:p>
          <a:p>
            <a:pPr indent="-571500" lvl="0" marL="571500" rtl="0" algn="l">
              <a:spcBef>
                <a:spcPts val="960"/>
              </a:spcBef>
              <a:spcAft>
                <a:spcPts val="0"/>
              </a:spcAft>
              <a:buNone/>
            </a:pPr>
            <a:r>
              <a:rPr lang="en-US"/>
              <a:t>2.	Parametric Test Procedure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0" st="0"/>
                                            </p:txEl>
                                          </p:spTgt>
                                        </p:tgtEl>
                                        <p:attrNameLst>
                                          <p:attrName>style.visibility</p:attrName>
                                        </p:attrNameLst>
                                      </p:cBhvr>
                                      <p:to>
                                        <p:strVal val="visible"/>
                                      </p:to>
                                    </p:set>
                                    <p:animEffect filter="fade" transition="in">
                                      <p:cBhvr>
                                        <p:cTn dur="500"/>
                                        <p:tgtEl>
                                          <p:spTgt spid="16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1" st="1"/>
                                            </p:txEl>
                                          </p:spTgt>
                                        </p:tgtEl>
                                        <p:attrNameLst>
                                          <p:attrName>style.visibility</p:attrName>
                                        </p:attrNameLst>
                                      </p:cBhvr>
                                      <p:to>
                                        <p:strVal val="visible"/>
                                      </p:to>
                                    </p:set>
                                    <p:animEffect filter="fade" transition="in">
                                      <p:cBhvr>
                                        <p:cTn dur="500"/>
                                        <p:tgtEl>
                                          <p:spTgt spid="16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2" st="2"/>
                                            </p:txEl>
                                          </p:spTgt>
                                        </p:tgtEl>
                                        <p:attrNameLst>
                                          <p:attrName>style.visibility</p:attrName>
                                        </p:attrNameLst>
                                      </p:cBhvr>
                                      <p:to>
                                        <p:strVal val="visible"/>
                                      </p:to>
                                    </p:set>
                                    <p:animEffect filter="fade" transition="in">
                                      <p:cBhvr>
                                        <p:cTn dur="500"/>
                                        <p:tgtEl>
                                          <p:spTgt spid="16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3" st="3"/>
                                            </p:txEl>
                                          </p:spTgt>
                                        </p:tgtEl>
                                        <p:attrNameLst>
                                          <p:attrName>style.visibility</p:attrName>
                                        </p:attrNameLst>
                                      </p:cBhvr>
                                      <p:to>
                                        <p:strVal val="visible"/>
                                      </p:to>
                                    </p:set>
                                    <p:animEffect filter="fade" transition="in">
                                      <p:cBhvr>
                                        <p:cTn dur="500"/>
                                        <p:tgtEl>
                                          <p:spTgt spid="16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5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 Test for Mean </a:t>
            </a:r>
            <a:br>
              <a:rPr lang="en-US"/>
            </a:br>
            <a:r>
              <a:rPr lang="en-US"/>
              <a:t>(</a:t>
            </a:r>
            <a:r>
              <a:rPr lang="en-US">
                <a:latin typeface="Noto Sans Symbols"/>
                <a:ea typeface="Noto Sans Symbols"/>
                <a:cs typeface="Noto Sans Symbols"/>
                <a:sym typeface="Noto Sans Symbols"/>
              </a:rPr>
              <a:t>σ</a:t>
            </a:r>
            <a:r>
              <a:rPr lang="en-US"/>
              <a:t> Unknown)</a:t>
            </a:r>
            <a:endParaRPr/>
          </a:p>
        </p:txBody>
      </p:sp>
      <p:sp>
        <p:nvSpPr>
          <p:cNvPr id="1684" name="Google Shape;1684;p153"/>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solidFill>
                  <a:schemeClr val="folHlink"/>
                </a:solidFill>
              </a:rPr>
              <a:t>1.	Assumptions</a:t>
            </a:r>
            <a:endParaRPr/>
          </a:p>
          <a:p>
            <a:pPr indent="-285750" lvl="1" marL="971550" rtl="0" algn="l">
              <a:spcBef>
                <a:spcPts val="560"/>
              </a:spcBef>
              <a:spcAft>
                <a:spcPts val="0"/>
              </a:spcAft>
              <a:buClr>
                <a:schemeClr val="folHlink"/>
              </a:buClr>
              <a:buSzPts val="1820"/>
              <a:buChar char="■"/>
            </a:pPr>
            <a:r>
              <a:rPr lang="en-US">
                <a:solidFill>
                  <a:schemeClr val="folHlink"/>
                </a:solidFill>
              </a:rPr>
              <a:t>Population Is Normally Distributed</a:t>
            </a:r>
            <a:endParaRPr/>
          </a:p>
          <a:p>
            <a:pPr indent="-285750" lvl="1" marL="971550" rtl="0" algn="l">
              <a:spcBef>
                <a:spcPts val="560"/>
              </a:spcBef>
              <a:spcAft>
                <a:spcPts val="0"/>
              </a:spcAft>
              <a:buClr>
                <a:schemeClr val="folHlink"/>
              </a:buClr>
              <a:buSzPts val="1820"/>
              <a:buChar char="■"/>
            </a:pPr>
            <a:r>
              <a:rPr lang="en-US">
                <a:solidFill>
                  <a:schemeClr val="folHlink"/>
                </a:solidFill>
              </a:rPr>
              <a:t>If Not Normal, Only Slightly Skewed &amp; Large Sample (</a:t>
            </a:r>
            <a:r>
              <a:rPr i="1" lang="en-US">
                <a:solidFill>
                  <a:schemeClr val="folHlink"/>
                </a:solidFill>
              </a:rPr>
              <a:t>n</a:t>
            </a:r>
            <a:r>
              <a:rPr lang="en-US">
                <a:solidFill>
                  <a:schemeClr val="folHlink"/>
                </a:solidFill>
              </a:rPr>
              <a:t> </a:t>
            </a:r>
            <a:r>
              <a:rPr lang="en-US">
                <a:solidFill>
                  <a:schemeClr val="folHlink"/>
                </a:solidFill>
                <a:latin typeface="Noto Sans Symbols"/>
                <a:ea typeface="Noto Sans Symbols"/>
                <a:cs typeface="Noto Sans Symbols"/>
                <a:sym typeface="Noto Sans Symbols"/>
              </a:rPr>
              <a:t>≥</a:t>
            </a:r>
            <a:r>
              <a:rPr lang="en-US">
                <a:solidFill>
                  <a:schemeClr val="folHlink"/>
                </a:solidFill>
              </a:rPr>
              <a:t> 30) Taken</a:t>
            </a:r>
            <a:endParaRPr/>
          </a:p>
          <a:p>
            <a:pPr indent="-571500" lvl="0" marL="571500" rtl="0" algn="l">
              <a:spcBef>
                <a:spcPts val="960"/>
              </a:spcBef>
              <a:spcAft>
                <a:spcPts val="0"/>
              </a:spcAft>
              <a:buNone/>
            </a:pPr>
            <a:r>
              <a:rPr lang="en-US">
                <a:solidFill>
                  <a:schemeClr val="folHlink"/>
                </a:solidFill>
              </a:rPr>
              <a:t>2.	Parametric Test Procedure</a:t>
            </a:r>
            <a:endParaRPr/>
          </a:p>
          <a:p>
            <a:pPr indent="-571500" lvl="0" marL="571500" rtl="0" algn="l">
              <a:spcBef>
                <a:spcPts val="960"/>
              </a:spcBef>
              <a:spcAft>
                <a:spcPts val="0"/>
              </a:spcAft>
              <a:buNone/>
            </a:pPr>
            <a:r>
              <a:rPr lang="en-US"/>
              <a:t>3.	t Test Statistic</a:t>
            </a:r>
            <a:endParaRPr/>
          </a:p>
        </p:txBody>
      </p:sp>
      <p:graphicFrame>
        <p:nvGraphicFramePr>
          <p:cNvPr id="1685" name="Google Shape;1685;p153"/>
          <p:cNvGraphicFramePr/>
          <p:nvPr/>
        </p:nvGraphicFramePr>
        <p:xfrm>
          <a:off x="1817688" y="5064125"/>
          <a:ext cx="1519237" cy="1349375"/>
        </p:xfrm>
        <a:graphic>
          <a:graphicData uri="http://schemas.openxmlformats.org/presentationml/2006/ole">
            <mc:AlternateContent>
              <mc:Choice Requires="v">
                <p:oleObj r:id="rId4" imgH="1349375" imgW="1519237" progId="" spid="_x0000_s1">
                  <p:embed/>
                </p:oleObj>
              </mc:Choice>
              <mc:Fallback>
                <p:oleObj r:id="rId5" imgH="1349375" imgW="1519237" progId="">
                  <p:embed/>
                  <p:pic>
                    <p:nvPicPr>
                      <p:cNvPr id="1685" name="Google Shape;1685;p153"/>
                      <p:cNvPicPr preferRelativeResize="0"/>
                      <p:nvPr/>
                    </p:nvPicPr>
                    <p:blipFill rotWithShape="1">
                      <a:blip r:embed="rId6">
                        <a:alphaModFix/>
                      </a:blip>
                      <a:srcRect b="0" l="0" r="0" t="0"/>
                      <a:stretch/>
                    </p:blipFill>
                    <p:spPr>
                      <a:xfrm>
                        <a:off x="1817688" y="5064125"/>
                        <a:ext cx="1519237" cy="1349375"/>
                      </a:xfrm>
                      <a:prstGeom prst="rect">
                        <a:avLst/>
                      </a:prstGeom>
                      <a:noFill/>
                      <a:ln>
                        <a:noFill/>
                      </a:ln>
                    </p:spPr>
                  </p:pic>
                </p:oleObj>
              </mc:Fallback>
            </mc:AlternateContent>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54"/>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graphicFrame>
        <p:nvGraphicFramePr>
          <p:cNvPr id="1695" name="Google Shape;1695;p155"/>
          <p:cNvGraphicFramePr/>
          <p:nvPr/>
        </p:nvGraphicFramePr>
        <p:xfrm>
          <a:off x="41275" y="2967038"/>
          <a:ext cx="3937000" cy="2544762"/>
        </p:xfrm>
        <a:graphic>
          <a:graphicData uri="http://schemas.openxmlformats.org/presentationml/2006/ole">
            <mc:AlternateContent>
              <mc:Choice Requires="v">
                <p:oleObj r:id="rId4" imgH="2544762" imgW="3937000" progId="" spid="_x0000_s1">
                  <p:embed/>
                </p:oleObj>
              </mc:Choice>
              <mc:Fallback>
                <p:oleObj r:id="rId5" imgH="2544762" imgW="3937000" progId="">
                  <p:embed/>
                  <p:pic>
                    <p:nvPicPr>
                      <p:cNvPr id="1695" name="Google Shape;1695;p155"/>
                      <p:cNvPicPr preferRelativeResize="0"/>
                      <p:nvPr/>
                    </p:nvPicPr>
                    <p:blipFill rotWithShape="1">
                      <a:blip r:embed="rId6">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696" name="Google Shape;1696;p155"/>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
        <p:nvSpPr>
          <p:cNvPr id="1697" name="Google Shape;1697;p155"/>
          <p:cNvSpPr/>
          <p:nvPr/>
        </p:nvSpPr>
        <p:spPr>
          <a:xfrm>
            <a:off x="163513" y="1874838"/>
            <a:ext cx="3575050" cy="508000"/>
          </a:xfrm>
          <a:prstGeom prst="rect">
            <a:avLst/>
          </a:prstGeom>
          <a:noFill/>
          <a:ln cap="flat" cmpd="sng" w="12700">
            <a:solidFill>
              <a:schemeClr val="dk2"/>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2"/>
                </a:solidFill>
                <a:latin typeface="Arial"/>
                <a:ea typeface="Arial"/>
                <a:cs typeface="Arial"/>
                <a:sym typeface="Arial"/>
              </a:rPr>
              <a:t>Given: n = 3; </a:t>
            </a:r>
            <a:r>
              <a:rPr b="1" lang="en-US" sz="2800">
                <a:solidFill>
                  <a:schemeClr val="lt2"/>
                </a:solidFill>
                <a:latin typeface="Noto Sans Symbols"/>
                <a:ea typeface="Noto Sans Symbols"/>
                <a:cs typeface="Noto Sans Symbols"/>
                <a:sym typeface="Noto Sans Symbols"/>
              </a:rPr>
              <a:t>α</a:t>
            </a:r>
            <a:r>
              <a:rPr b="1" lang="en-US" sz="2800">
                <a:solidFill>
                  <a:schemeClr val="lt2"/>
                </a:solidFill>
                <a:latin typeface="Arial"/>
                <a:ea typeface="Arial"/>
                <a:cs typeface="Arial"/>
                <a:sym typeface="Arial"/>
              </a:rPr>
              <a:t> = .10</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graphicFrame>
        <p:nvGraphicFramePr>
          <p:cNvPr id="1702" name="Google Shape;1702;p156"/>
          <p:cNvGraphicFramePr/>
          <p:nvPr/>
        </p:nvGraphicFramePr>
        <p:xfrm>
          <a:off x="41275" y="2967038"/>
          <a:ext cx="3937000" cy="2544762"/>
        </p:xfrm>
        <a:graphic>
          <a:graphicData uri="http://schemas.openxmlformats.org/presentationml/2006/ole">
            <mc:AlternateContent>
              <mc:Choice Requires="v">
                <p:oleObj r:id="rId4" imgH="2544762" imgW="3937000" progId="" spid="_x0000_s1">
                  <p:embed/>
                </p:oleObj>
              </mc:Choice>
              <mc:Fallback>
                <p:oleObj r:id="rId5" imgH="2544762" imgW="3937000" progId="">
                  <p:embed/>
                  <p:pic>
                    <p:nvPicPr>
                      <p:cNvPr id="1702" name="Google Shape;1702;p156"/>
                      <p:cNvPicPr preferRelativeResize="0"/>
                      <p:nvPr/>
                    </p:nvPicPr>
                    <p:blipFill rotWithShape="1">
                      <a:blip r:embed="rId6">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703" name="Google Shape;1703;p156"/>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
        <p:nvSpPr>
          <p:cNvPr id="1704" name="Google Shape;1704;p156"/>
          <p:cNvSpPr/>
          <p:nvPr/>
        </p:nvSpPr>
        <p:spPr>
          <a:xfrm>
            <a:off x="3125788" y="4037013"/>
            <a:ext cx="18256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latin typeface="Arial"/>
                <a:ea typeface="Arial"/>
                <a:cs typeface="Arial"/>
                <a:sym typeface="Arial"/>
              </a:rPr>
              <a:t> /2 = .05</a:t>
            </a:r>
            <a:endParaRPr/>
          </a:p>
        </p:txBody>
      </p:sp>
      <p:cxnSp>
        <p:nvCxnSpPr>
          <p:cNvPr id="1705" name="Google Shape;1705;p156"/>
          <p:cNvCxnSpPr/>
          <p:nvPr/>
        </p:nvCxnSpPr>
        <p:spPr>
          <a:xfrm flipH="1">
            <a:off x="2813050" y="4425950"/>
            <a:ext cx="393700" cy="292100"/>
          </a:xfrm>
          <a:prstGeom prst="straightConnector1">
            <a:avLst/>
          </a:prstGeom>
          <a:noFill/>
          <a:ln cap="flat" cmpd="sng" w="12700">
            <a:solidFill>
              <a:schemeClr val="folHlink"/>
            </a:solidFill>
            <a:prstDash val="solid"/>
            <a:round/>
            <a:headEnd len="med" w="med" type="none"/>
            <a:tailEnd len="med" w="med" type="triangle"/>
          </a:ln>
        </p:spPr>
      </p:cxnSp>
      <p:sp>
        <p:nvSpPr>
          <p:cNvPr id="1706" name="Google Shape;1706;p156"/>
          <p:cNvSpPr/>
          <p:nvPr/>
        </p:nvSpPr>
        <p:spPr>
          <a:xfrm>
            <a:off x="687388" y="5713413"/>
            <a:ext cx="21304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latin typeface="Arial"/>
                <a:ea typeface="Arial"/>
                <a:cs typeface="Arial"/>
                <a:sym typeface="Arial"/>
              </a:rPr>
              <a:t> /2 = .05</a:t>
            </a:r>
            <a:endParaRPr/>
          </a:p>
        </p:txBody>
      </p:sp>
      <p:cxnSp>
        <p:nvCxnSpPr>
          <p:cNvPr id="1707" name="Google Shape;1707;p156"/>
          <p:cNvCxnSpPr/>
          <p:nvPr/>
        </p:nvCxnSpPr>
        <p:spPr>
          <a:xfrm rot="10800000">
            <a:off x="1136650" y="4718050"/>
            <a:ext cx="88900" cy="1003300"/>
          </a:xfrm>
          <a:prstGeom prst="straightConnector1">
            <a:avLst/>
          </a:prstGeom>
          <a:noFill/>
          <a:ln cap="flat" cmpd="sng" w="12700">
            <a:solidFill>
              <a:schemeClr val="folHlink"/>
            </a:solidFill>
            <a:prstDash val="solid"/>
            <a:round/>
            <a:headEnd len="med" w="med" type="none"/>
            <a:tailEnd len="med" w="med" type="triangle"/>
          </a:ln>
        </p:spPr>
      </p:cxnSp>
      <p:sp>
        <p:nvSpPr>
          <p:cNvPr id="1708" name="Google Shape;1708;p156"/>
          <p:cNvSpPr/>
          <p:nvPr/>
        </p:nvSpPr>
        <p:spPr>
          <a:xfrm>
            <a:off x="3963988" y="3506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1709" name="Google Shape;1709;p156"/>
          <p:cNvSpPr/>
          <p:nvPr/>
        </p:nvSpPr>
        <p:spPr>
          <a:xfrm>
            <a:off x="163513" y="1874838"/>
            <a:ext cx="3575050" cy="508000"/>
          </a:xfrm>
          <a:prstGeom prst="rect">
            <a:avLst/>
          </a:prstGeom>
          <a:noFill/>
          <a:ln cap="flat" cmpd="sng" w="12700">
            <a:solidFill>
              <a:schemeClr val="dk2"/>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Given: n = 3;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.10</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graphicFrame>
        <p:nvGraphicFramePr>
          <p:cNvPr id="1714" name="Google Shape;1714;p157"/>
          <p:cNvGraphicFramePr/>
          <p:nvPr/>
        </p:nvGraphicFramePr>
        <p:xfrm>
          <a:off x="41275" y="2967038"/>
          <a:ext cx="3937000" cy="2544762"/>
        </p:xfrm>
        <a:graphic>
          <a:graphicData uri="http://schemas.openxmlformats.org/presentationml/2006/ole">
            <mc:AlternateContent>
              <mc:Choice Requires="v">
                <p:oleObj r:id="rId4" imgH="2544762" imgW="3937000" progId="" spid="_x0000_s1">
                  <p:embed/>
                </p:oleObj>
              </mc:Choice>
              <mc:Fallback>
                <p:oleObj r:id="rId5" imgH="2544762" imgW="3937000" progId="">
                  <p:embed/>
                  <p:pic>
                    <p:nvPicPr>
                      <p:cNvPr id="1714" name="Google Shape;1714;p157"/>
                      <p:cNvPicPr preferRelativeResize="0"/>
                      <p:nvPr/>
                    </p:nvPicPr>
                    <p:blipFill rotWithShape="1">
                      <a:blip r:embed="rId6">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715" name="Google Shape;1715;p157"/>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
        <p:nvSpPr>
          <p:cNvPr id="1716" name="Google Shape;1716;p157"/>
          <p:cNvSpPr/>
          <p:nvPr/>
        </p:nvSpPr>
        <p:spPr>
          <a:xfrm>
            <a:off x="3125788" y="4037013"/>
            <a:ext cx="18256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.05</a:t>
            </a:r>
            <a:endParaRPr/>
          </a:p>
        </p:txBody>
      </p:sp>
      <p:cxnSp>
        <p:nvCxnSpPr>
          <p:cNvPr id="1717" name="Google Shape;1717;p157"/>
          <p:cNvCxnSpPr/>
          <p:nvPr/>
        </p:nvCxnSpPr>
        <p:spPr>
          <a:xfrm flipH="1">
            <a:off x="2813050" y="4425950"/>
            <a:ext cx="393700" cy="292100"/>
          </a:xfrm>
          <a:prstGeom prst="straightConnector1">
            <a:avLst/>
          </a:prstGeom>
          <a:noFill/>
          <a:ln cap="flat" cmpd="sng" w="12700">
            <a:solidFill>
              <a:schemeClr val="folHlink"/>
            </a:solidFill>
            <a:prstDash val="solid"/>
            <a:round/>
            <a:headEnd len="med" w="med" type="none"/>
            <a:tailEnd len="med" w="med" type="triangle"/>
          </a:ln>
        </p:spPr>
      </p:cxnSp>
      <p:sp>
        <p:nvSpPr>
          <p:cNvPr id="1718" name="Google Shape;1718;p157"/>
          <p:cNvSpPr/>
          <p:nvPr/>
        </p:nvSpPr>
        <p:spPr>
          <a:xfrm>
            <a:off x="687388" y="5713413"/>
            <a:ext cx="21304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.05</a:t>
            </a:r>
            <a:endParaRPr/>
          </a:p>
        </p:txBody>
      </p:sp>
      <p:cxnSp>
        <p:nvCxnSpPr>
          <p:cNvPr id="1719" name="Google Shape;1719;p157"/>
          <p:cNvCxnSpPr/>
          <p:nvPr/>
        </p:nvCxnSpPr>
        <p:spPr>
          <a:xfrm rot="10800000">
            <a:off x="1136650" y="4718050"/>
            <a:ext cx="88900" cy="1003300"/>
          </a:xfrm>
          <a:prstGeom prst="straightConnector1">
            <a:avLst/>
          </a:prstGeom>
          <a:noFill/>
          <a:ln cap="flat" cmpd="sng" w="12700">
            <a:solidFill>
              <a:schemeClr val="folHlink"/>
            </a:solidFill>
            <a:prstDash val="solid"/>
            <a:round/>
            <a:headEnd len="med" w="med" type="none"/>
            <a:tailEnd len="med" w="med" type="triangle"/>
          </a:ln>
        </p:spPr>
      </p:cxnSp>
      <p:sp>
        <p:nvSpPr>
          <p:cNvPr id="1720" name="Google Shape;1720;p157"/>
          <p:cNvSpPr/>
          <p:nvPr/>
        </p:nvSpPr>
        <p:spPr>
          <a:xfrm>
            <a:off x="3963988" y="3506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721" name="Google Shape;1721;p157"/>
          <p:cNvSpPr/>
          <p:nvPr/>
        </p:nvSpPr>
        <p:spPr>
          <a:xfrm>
            <a:off x="2325688" y="25542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1722" name="Google Shape;1722;p157"/>
          <p:cNvSpPr/>
          <p:nvPr/>
        </p:nvSpPr>
        <p:spPr>
          <a:xfrm>
            <a:off x="163513" y="1874838"/>
            <a:ext cx="3575050" cy="508000"/>
          </a:xfrm>
          <a:prstGeom prst="rect">
            <a:avLst/>
          </a:prstGeom>
          <a:noFill/>
          <a:ln cap="flat" cmpd="sng" w="12700">
            <a:solidFill>
              <a:schemeClr val="dk2"/>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Given: n = 3;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.10</a:t>
            </a:r>
            <a:endParaRPr/>
          </a:p>
        </p:txBody>
      </p:sp>
      <p:sp>
        <p:nvSpPr>
          <p:cNvPr id="1723" name="Google Shape;1723;p157"/>
          <p:cNvSpPr/>
          <p:nvPr/>
        </p:nvSpPr>
        <p:spPr>
          <a:xfrm>
            <a:off x="230188" y="2668588"/>
            <a:ext cx="2359025" cy="495300"/>
          </a:xfrm>
          <a:prstGeom prst="rect">
            <a:avLst/>
          </a:prstGeom>
          <a:noFill/>
          <a:ln>
            <a:noFill/>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2"/>
                </a:solidFill>
                <a:latin typeface="Arial"/>
                <a:ea typeface="Arial"/>
                <a:cs typeface="Arial"/>
                <a:sym typeface="Arial"/>
              </a:rPr>
              <a:t>df = n - 1 = 2</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graphicFrame>
        <p:nvGraphicFramePr>
          <p:cNvPr id="1728" name="Google Shape;1728;p158"/>
          <p:cNvGraphicFramePr/>
          <p:nvPr/>
        </p:nvGraphicFramePr>
        <p:xfrm>
          <a:off x="5062538" y="3111500"/>
          <a:ext cx="3403600" cy="2813050"/>
        </p:xfrm>
        <a:graphic>
          <a:graphicData uri="http://schemas.openxmlformats.org/presentationml/2006/ole">
            <mc:AlternateContent>
              <mc:Choice Requires="v">
                <p:oleObj r:id="rId4" imgH="2813050" imgW="3403600" progId="Word.Document.8" spid="_x0000_s1">
                  <p:embed/>
                </p:oleObj>
              </mc:Choice>
              <mc:Fallback>
                <p:oleObj r:id="rId5" imgH="2813050" imgW="3403600" progId="Word.Document.8">
                  <p:embed/>
                  <p:pic>
                    <p:nvPicPr>
                      <p:cNvPr id="1728" name="Google Shape;1728;p158"/>
                      <p:cNvPicPr preferRelativeResize="0"/>
                      <p:nvPr/>
                    </p:nvPicPr>
                    <p:blipFill rotWithShape="1">
                      <a:blip r:embed="rId6">
                        <a:alphaModFix/>
                      </a:blip>
                      <a:srcRect b="0" l="0" r="0" t="0"/>
                      <a:stretch/>
                    </p:blipFill>
                    <p:spPr>
                      <a:xfrm>
                        <a:off x="5062538" y="3111500"/>
                        <a:ext cx="3403600" cy="2813050"/>
                      </a:xfrm>
                      <a:prstGeom prst="rect">
                        <a:avLst/>
                      </a:prstGeom>
                      <a:noFill/>
                      <a:ln>
                        <a:noFill/>
                      </a:ln>
                    </p:spPr>
                  </p:pic>
                </p:oleObj>
              </mc:Fallback>
            </mc:AlternateContent>
          </a:graphicData>
        </a:graphic>
      </p:graphicFrame>
      <p:graphicFrame>
        <p:nvGraphicFramePr>
          <p:cNvPr id="1729" name="Google Shape;1729;p158"/>
          <p:cNvGraphicFramePr/>
          <p:nvPr/>
        </p:nvGraphicFramePr>
        <p:xfrm>
          <a:off x="41275" y="2967038"/>
          <a:ext cx="3937000" cy="2544762"/>
        </p:xfrm>
        <a:graphic>
          <a:graphicData uri="http://schemas.openxmlformats.org/presentationml/2006/ole">
            <mc:AlternateContent>
              <mc:Choice Requires="v">
                <p:oleObj r:id="rId7" imgH="2544762" imgW="3937000" progId="" spid="_x0000_s2">
                  <p:embed/>
                </p:oleObj>
              </mc:Choice>
              <mc:Fallback>
                <p:oleObj r:id="rId8" imgH="2544762" imgW="3937000" progId="">
                  <p:embed/>
                  <p:pic>
                    <p:nvPicPr>
                      <p:cNvPr id="1729" name="Google Shape;1729;p158"/>
                      <p:cNvPicPr preferRelativeResize="0"/>
                      <p:nvPr/>
                    </p:nvPicPr>
                    <p:blipFill rotWithShape="1">
                      <a:blip r:embed="rId9">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730" name="Google Shape;1730;p158"/>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
        <p:nvSpPr>
          <p:cNvPr id="1731" name="Google Shape;1731;p158"/>
          <p:cNvSpPr/>
          <p:nvPr/>
        </p:nvSpPr>
        <p:spPr>
          <a:xfrm>
            <a:off x="4478338" y="1906588"/>
            <a:ext cx="441642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rgbClr val="FCFEB9"/>
                </a:solidFill>
                <a:latin typeface="Arial"/>
                <a:ea typeface="Arial"/>
                <a:cs typeface="Arial"/>
                <a:sym typeface="Arial"/>
              </a:rPr>
              <a:t>Critical Values of t Table (Portion)</a:t>
            </a:r>
            <a:endParaRPr/>
          </a:p>
        </p:txBody>
      </p:sp>
      <p:grpSp>
        <p:nvGrpSpPr>
          <p:cNvPr id="1732" name="Google Shape;1732;p158"/>
          <p:cNvGrpSpPr/>
          <p:nvPr/>
        </p:nvGrpSpPr>
        <p:grpSpPr>
          <a:xfrm>
            <a:off x="3048000" y="2386013"/>
            <a:ext cx="2744788" cy="1806575"/>
            <a:chOff x="1920" y="1503"/>
            <a:chExt cx="1729" cy="1138"/>
          </a:xfrm>
        </p:grpSpPr>
        <p:sp>
          <p:nvSpPr>
            <p:cNvPr id="1733" name="Google Shape;1733;p158"/>
            <p:cNvSpPr/>
            <p:nvPr/>
          </p:nvSpPr>
          <p:spPr>
            <a:xfrm>
              <a:off x="1922" y="1503"/>
              <a:ext cx="1727" cy="1138"/>
            </a:xfrm>
            <a:custGeom>
              <a:rect b="b" l="l" r="r" t="t"/>
              <a:pathLst>
                <a:path extrusionOk="0" h="1138" w="1727">
                  <a:moveTo>
                    <a:pt x="20" y="1137"/>
                  </a:moveTo>
                  <a:lnTo>
                    <a:pt x="0" y="1107"/>
                  </a:lnTo>
                  <a:lnTo>
                    <a:pt x="28" y="1023"/>
                  </a:lnTo>
                  <a:lnTo>
                    <a:pt x="48" y="972"/>
                  </a:lnTo>
                  <a:lnTo>
                    <a:pt x="73" y="928"/>
                  </a:lnTo>
                  <a:lnTo>
                    <a:pt x="91" y="890"/>
                  </a:lnTo>
                  <a:lnTo>
                    <a:pt x="120" y="845"/>
                  </a:lnTo>
                  <a:lnTo>
                    <a:pt x="142" y="805"/>
                  </a:lnTo>
                  <a:lnTo>
                    <a:pt x="178" y="763"/>
                  </a:lnTo>
                  <a:lnTo>
                    <a:pt x="205" y="729"/>
                  </a:lnTo>
                  <a:lnTo>
                    <a:pt x="233" y="692"/>
                  </a:lnTo>
                  <a:lnTo>
                    <a:pt x="276" y="646"/>
                  </a:lnTo>
                  <a:lnTo>
                    <a:pt x="317" y="606"/>
                  </a:lnTo>
                  <a:lnTo>
                    <a:pt x="366" y="560"/>
                  </a:lnTo>
                  <a:lnTo>
                    <a:pt x="434" y="498"/>
                  </a:lnTo>
                  <a:lnTo>
                    <a:pt x="490" y="454"/>
                  </a:lnTo>
                  <a:lnTo>
                    <a:pt x="540" y="421"/>
                  </a:lnTo>
                  <a:lnTo>
                    <a:pt x="610" y="374"/>
                  </a:lnTo>
                  <a:lnTo>
                    <a:pt x="662" y="339"/>
                  </a:lnTo>
                  <a:lnTo>
                    <a:pt x="720" y="311"/>
                  </a:lnTo>
                  <a:lnTo>
                    <a:pt x="779" y="281"/>
                  </a:lnTo>
                  <a:lnTo>
                    <a:pt x="842" y="257"/>
                  </a:lnTo>
                  <a:lnTo>
                    <a:pt x="895" y="236"/>
                  </a:lnTo>
                  <a:lnTo>
                    <a:pt x="953" y="220"/>
                  </a:lnTo>
                  <a:lnTo>
                    <a:pt x="1010" y="211"/>
                  </a:lnTo>
                  <a:lnTo>
                    <a:pt x="1066" y="204"/>
                  </a:lnTo>
                  <a:lnTo>
                    <a:pt x="1125" y="204"/>
                  </a:lnTo>
                  <a:lnTo>
                    <a:pt x="1186" y="212"/>
                  </a:lnTo>
                  <a:lnTo>
                    <a:pt x="1235" y="221"/>
                  </a:lnTo>
                  <a:lnTo>
                    <a:pt x="1291" y="237"/>
                  </a:lnTo>
                  <a:lnTo>
                    <a:pt x="1331" y="251"/>
                  </a:lnTo>
                  <a:lnTo>
                    <a:pt x="1353" y="260"/>
                  </a:lnTo>
                  <a:lnTo>
                    <a:pt x="1380" y="0"/>
                  </a:lnTo>
                  <a:lnTo>
                    <a:pt x="1406" y="36"/>
                  </a:lnTo>
                  <a:lnTo>
                    <a:pt x="1423" y="83"/>
                  </a:lnTo>
                  <a:lnTo>
                    <a:pt x="1442" y="126"/>
                  </a:lnTo>
                  <a:lnTo>
                    <a:pt x="1461" y="168"/>
                  </a:lnTo>
                  <a:lnTo>
                    <a:pt x="1484" y="214"/>
                  </a:lnTo>
                  <a:lnTo>
                    <a:pt x="1512" y="255"/>
                  </a:lnTo>
                  <a:lnTo>
                    <a:pt x="1533" y="290"/>
                  </a:lnTo>
                  <a:lnTo>
                    <a:pt x="1563" y="329"/>
                  </a:lnTo>
                  <a:lnTo>
                    <a:pt x="1591" y="365"/>
                  </a:lnTo>
                  <a:lnTo>
                    <a:pt x="1631" y="410"/>
                  </a:lnTo>
                  <a:lnTo>
                    <a:pt x="1683" y="451"/>
                  </a:lnTo>
                  <a:lnTo>
                    <a:pt x="1726" y="503"/>
                  </a:lnTo>
                  <a:lnTo>
                    <a:pt x="1684" y="511"/>
                  </a:lnTo>
                  <a:lnTo>
                    <a:pt x="1644" y="523"/>
                  </a:lnTo>
                  <a:lnTo>
                    <a:pt x="1599" y="538"/>
                  </a:lnTo>
                  <a:lnTo>
                    <a:pt x="1558" y="555"/>
                  </a:lnTo>
                  <a:lnTo>
                    <a:pt x="1535" y="572"/>
                  </a:lnTo>
                  <a:lnTo>
                    <a:pt x="1510" y="585"/>
                  </a:lnTo>
                  <a:lnTo>
                    <a:pt x="1474" y="609"/>
                  </a:lnTo>
                  <a:lnTo>
                    <a:pt x="1445" y="636"/>
                  </a:lnTo>
                  <a:lnTo>
                    <a:pt x="1418" y="660"/>
                  </a:lnTo>
                  <a:lnTo>
                    <a:pt x="1390" y="695"/>
                  </a:lnTo>
                  <a:lnTo>
                    <a:pt x="1361" y="727"/>
                  </a:lnTo>
                  <a:lnTo>
                    <a:pt x="1322" y="784"/>
                  </a:lnTo>
                  <a:lnTo>
                    <a:pt x="1282" y="732"/>
                  </a:lnTo>
                  <a:lnTo>
                    <a:pt x="1320" y="513"/>
                  </a:lnTo>
                  <a:lnTo>
                    <a:pt x="1299" y="506"/>
                  </a:lnTo>
                  <a:lnTo>
                    <a:pt x="1226" y="492"/>
                  </a:lnTo>
                  <a:lnTo>
                    <a:pt x="1169" y="485"/>
                  </a:lnTo>
                  <a:lnTo>
                    <a:pt x="1092" y="477"/>
                  </a:lnTo>
                  <a:lnTo>
                    <a:pt x="1047" y="478"/>
                  </a:lnTo>
                  <a:lnTo>
                    <a:pt x="1002" y="478"/>
                  </a:lnTo>
                  <a:lnTo>
                    <a:pt x="940" y="483"/>
                  </a:lnTo>
                  <a:lnTo>
                    <a:pt x="882" y="486"/>
                  </a:lnTo>
                  <a:lnTo>
                    <a:pt x="817" y="502"/>
                  </a:lnTo>
                  <a:lnTo>
                    <a:pt x="764" y="517"/>
                  </a:lnTo>
                  <a:lnTo>
                    <a:pt x="707" y="537"/>
                  </a:lnTo>
                  <a:lnTo>
                    <a:pt x="649" y="557"/>
                  </a:lnTo>
                  <a:lnTo>
                    <a:pt x="605" y="577"/>
                  </a:lnTo>
                  <a:lnTo>
                    <a:pt x="549" y="609"/>
                  </a:lnTo>
                  <a:lnTo>
                    <a:pt x="494" y="645"/>
                  </a:lnTo>
                  <a:lnTo>
                    <a:pt x="440" y="675"/>
                  </a:lnTo>
                  <a:lnTo>
                    <a:pt x="386" y="713"/>
                  </a:lnTo>
                  <a:lnTo>
                    <a:pt x="326" y="757"/>
                  </a:lnTo>
                  <a:lnTo>
                    <a:pt x="265" y="800"/>
                  </a:lnTo>
                  <a:lnTo>
                    <a:pt x="215" y="850"/>
                  </a:lnTo>
                  <a:lnTo>
                    <a:pt x="178" y="882"/>
                  </a:lnTo>
                  <a:lnTo>
                    <a:pt x="146" y="920"/>
                  </a:lnTo>
                  <a:lnTo>
                    <a:pt x="121" y="952"/>
                  </a:lnTo>
                  <a:lnTo>
                    <a:pt x="98" y="985"/>
                  </a:lnTo>
                  <a:lnTo>
                    <a:pt x="78" y="1019"/>
                  </a:lnTo>
                  <a:lnTo>
                    <a:pt x="20" y="1137"/>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34" name="Google Shape;1734;p158"/>
            <p:cNvSpPr/>
            <p:nvPr/>
          </p:nvSpPr>
          <p:spPr>
            <a:xfrm>
              <a:off x="1920" y="1503"/>
              <a:ext cx="1685" cy="1109"/>
            </a:xfrm>
            <a:custGeom>
              <a:rect b="b" l="l" r="r" t="t"/>
              <a:pathLst>
                <a:path extrusionOk="0" h="1109" w="1685">
                  <a:moveTo>
                    <a:pt x="0" y="1108"/>
                  </a:moveTo>
                  <a:lnTo>
                    <a:pt x="23" y="995"/>
                  </a:lnTo>
                  <a:lnTo>
                    <a:pt x="38" y="956"/>
                  </a:lnTo>
                  <a:lnTo>
                    <a:pt x="58" y="910"/>
                  </a:lnTo>
                  <a:lnTo>
                    <a:pt x="77" y="874"/>
                  </a:lnTo>
                  <a:lnTo>
                    <a:pt x="104" y="830"/>
                  </a:lnTo>
                  <a:lnTo>
                    <a:pt x="130" y="786"/>
                  </a:lnTo>
                  <a:lnTo>
                    <a:pt x="162" y="740"/>
                  </a:lnTo>
                  <a:lnTo>
                    <a:pt x="189" y="707"/>
                  </a:lnTo>
                  <a:lnTo>
                    <a:pt x="217" y="668"/>
                  </a:lnTo>
                  <a:lnTo>
                    <a:pt x="260" y="624"/>
                  </a:lnTo>
                  <a:lnTo>
                    <a:pt x="301" y="584"/>
                  </a:lnTo>
                  <a:lnTo>
                    <a:pt x="352" y="538"/>
                  </a:lnTo>
                  <a:lnTo>
                    <a:pt x="418" y="477"/>
                  </a:lnTo>
                  <a:lnTo>
                    <a:pt x="475" y="431"/>
                  </a:lnTo>
                  <a:lnTo>
                    <a:pt x="523" y="397"/>
                  </a:lnTo>
                  <a:lnTo>
                    <a:pt x="593" y="350"/>
                  </a:lnTo>
                  <a:lnTo>
                    <a:pt x="647" y="314"/>
                  </a:lnTo>
                  <a:lnTo>
                    <a:pt x="702" y="286"/>
                  </a:lnTo>
                  <a:lnTo>
                    <a:pt x="760" y="255"/>
                  </a:lnTo>
                  <a:lnTo>
                    <a:pt x="822" y="230"/>
                  </a:lnTo>
                  <a:lnTo>
                    <a:pt x="876" y="207"/>
                  </a:lnTo>
                  <a:lnTo>
                    <a:pt x="933" y="191"/>
                  </a:lnTo>
                  <a:lnTo>
                    <a:pt x="988" y="181"/>
                  </a:lnTo>
                  <a:lnTo>
                    <a:pt x="1043" y="171"/>
                  </a:lnTo>
                  <a:lnTo>
                    <a:pt x="1102" y="170"/>
                  </a:lnTo>
                  <a:lnTo>
                    <a:pt x="1161" y="175"/>
                  </a:lnTo>
                  <a:lnTo>
                    <a:pt x="1210" y="184"/>
                  </a:lnTo>
                  <a:lnTo>
                    <a:pt x="1263" y="196"/>
                  </a:lnTo>
                  <a:lnTo>
                    <a:pt x="1302" y="210"/>
                  </a:lnTo>
                  <a:lnTo>
                    <a:pt x="1356" y="226"/>
                  </a:lnTo>
                  <a:lnTo>
                    <a:pt x="1380" y="0"/>
                  </a:lnTo>
                  <a:lnTo>
                    <a:pt x="1396" y="45"/>
                  </a:lnTo>
                  <a:lnTo>
                    <a:pt x="1414" y="86"/>
                  </a:lnTo>
                  <a:lnTo>
                    <a:pt x="1432" y="125"/>
                  </a:lnTo>
                  <a:lnTo>
                    <a:pt x="1452" y="168"/>
                  </a:lnTo>
                  <a:lnTo>
                    <a:pt x="1478" y="209"/>
                  </a:lnTo>
                  <a:lnTo>
                    <a:pt x="1499" y="242"/>
                  </a:lnTo>
                  <a:lnTo>
                    <a:pt x="1528" y="278"/>
                  </a:lnTo>
                  <a:lnTo>
                    <a:pt x="1555" y="312"/>
                  </a:lnTo>
                  <a:lnTo>
                    <a:pt x="1592" y="355"/>
                  </a:lnTo>
                  <a:lnTo>
                    <a:pt x="1628" y="393"/>
                  </a:lnTo>
                  <a:lnTo>
                    <a:pt x="1653" y="415"/>
                  </a:lnTo>
                  <a:lnTo>
                    <a:pt x="1684" y="446"/>
                  </a:lnTo>
                  <a:lnTo>
                    <a:pt x="1643" y="455"/>
                  </a:lnTo>
                  <a:lnTo>
                    <a:pt x="1603" y="467"/>
                  </a:lnTo>
                  <a:lnTo>
                    <a:pt x="1559" y="483"/>
                  </a:lnTo>
                  <a:lnTo>
                    <a:pt x="1520" y="501"/>
                  </a:lnTo>
                  <a:lnTo>
                    <a:pt x="1495" y="515"/>
                  </a:lnTo>
                  <a:lnTo>
                    <a:pt x="1472" y="529"/>
                  </a:lnTo>
                  <a:lnTo>
                    <a:pt x="1436" y="555"/>
                  </a:lnTo>
                  <a:lnTo>
                    <a:pt x="1406" y="583"/>
                  </a:lnTo>
                  <a:lnTo>
                    <a:pt x="1381" y="605"/>
                  </a:lnTo>
                  <a:lnTo>
                    <a:pt x="1353" y="637"/>
                  </a:lnTo>
                  <a:lnTo>
                    <a:pt x="1322" y="672"/>
                  </a:lnTo>
                  <a:lnTo>
                    <a:pt x="1281" y="728"/>
                  </a:lnTo>
                  <a:lnTo>
                    <a:pt x="1325" y="468"/>
                  </a:lnTo>
                  <a:lnTo>
                    <a:pt x="1265" y="458"/>
                  </a:lnTo>
                  <a:lnTo>
                    <a:pt x="1195" y="448"/>
                  </a:lnTo>
                  <a:lnTo>
                    <a:pt x="1138" y="442"/>
                  </a:lnTo>
                  <a:lnTo>
                    <a:pt x="1064" y="437"/>
                  </a:lnTo>
                  <a:lnTo>
                    <a:pt x="1018" y="440"/>
                  </a:lnTo>
                  <a:lnTo>
                    <a:pt x="976" y="438"/>
                  </a:lnTo>
                  <a:lnTo>
                    <a:pt x="915" y="445"/>
                  </a:lnTo>
                  <a:lnTo>
                    <a:pt x="856" y="452"/>
                  </a:lnTo>
                  <a:lnTo>
                    <a:pt x="794" y="467"/>
                  </a:lnTo>
                  <a:lnTo>
                    <a:pt x="741" y="483"/>
                  </a:lnTo>
                  <a:lnTo>
                    <a:pt x="685" y="506"/>
                  </a:lnTo>
                  <a:lnTo>
                    <a:pt x="627" y="527"/>
                  </a:lnTo>
                  <a:lnTo>
                    <a:pt x="585" y="547"/>
                  </a:lnTo>
                  <a:lnTo>
                    <a:pt x="528" y="581"/>
                  </a:lnTo>
                  <a:lnTo>
                    <a:pt x="473" y="615"/>
                  </a:lnTo>
                  <a:lnTo>
                    <a:pt x="421" y="647"/>
                  </a:lnTo>
                  <a:lnTo>
                    <a:pt x="367" y="686"/>
                  </a:lnTo>
                  <a:lnTo>
                    <a:pt x="306" y="729"/>
                  </a:lnTo>
                  <a:lnTo>
                    <a:pt x="247" y="774"/>
                  </a:lnTo>
                  <a:lnTo>
                    <a:pt x="196" y="822"/>
                  </a:lnTo>
                  <a:lnTo>
                    <a:pt x="161" y="856"/>
                  </a:lnTo>
                  <a:lnTo>
                    <a:pt x="126" y="892"/>
                  </a:lnTo>
                  <a:lnTo>
                    <a:pt x="100" y="924"/>
                  </a:lnTo>
                  <a:lnTo>
                    <a:pt x="77" y="958"/>
                  </a:lnTo>
                  <a:lnTo>
                    <a:pt x="60" y="991"/>
                  </a:lnTo>
                  <a:lnTo>
                    <a:pt x="0" y="1108"/>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735" name="Google Shape;1735;p158"/>
          <p:cNvSpPr/>
          <p:nvPr/>
        </p:nvSpPr>
        <p:spPr>
          <a:xfrm>
            <a:off x="3125788" y="4037013"/>
            <a:ext cx="18256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a:t>
            </a:r>
            <a:r>
              <a:rPr b="1" lang="en-US" sz="2800">
                <a:solidFill>
                  <a:schemeClr val="lt2"/>
                </a:solidFill>
                <a:latin typeface="Arial"/>
                <a:ea typeface="Arial"/>
                <a:cs typeface="Arial"/>
                <a:sym typeface="Arial"/>
              </a:rPr>
              <a:t>.05</a:t>
            </a:r>
            <a:endParaRPr/>
          </a:p>
        </p:txBody>
      </p:sp>
      <p:cxnSp>
        <p:nvCxnSpPr>
          <p:cNvPr id="1736" name="Google Shape;1736;p158"/>
          <p:cNvCxnSpPr/>
          <p:nvPr/>
        </p:nvCxnSpPr>
        <p:spPr>
          <a:xfrm flipH="1">
            <a:off x="2813050" y="4425950"/>
            <a:ext cx="393700" cy="292100"/>
          </a:xfrm>
          <a:prstGeom prst="straightConnector1">
            <a:avLst/>
          </a:prstGeom>
          <a:noFill/>
          <a:ln cap="flat" cmpd="sng" w="12700">
            <a:solidFill>
              <a:schemeClr val="folHlink"/>
            </a:solidFill>
            <a:prstDash val="solid"/>
            <a:round/>
            <a:headEnd len="med" w="med" type="none"/>
            <a:tailEnd len="med" w="med" type="triangle"/>
          </a:ln>
        </p:spPr>
      </p:cxnSp>
      <p:sp>
        <p:nvSpPr>
          <p:cNvPr id="1737" name="Google Shape;1737;p158"/>
          <p:cNvSpPr/>
          <p:nvPr/>
        </p:nvSpPr>
        <p:spPr>
          <a:xfrm>
            <a:off x="687388" y="5713413"/>
            <a:ext cx="21304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.05</a:t>
            </a:r>
            <a:endParaRPr/>
          </a:p>
        </p:txBody>
      </p:sp>
      <p:cxnSp>
        <p:nvCxnSpPr>
          <p:cNvPr id="1738" name="Google Shape;1738;p158"/>
          <p:cNvCxnSpPr/>
          <p:nvPr/>
        </p:nvCxnSpPr>
        <p:spPr>
          <a:xfrm rot="10800000">
            <a:off x="1136650" y="4718050"/>
            <a:ext cx="88900" cy="1003300"/>
          </a:xfrm>
          <a:prstGeom prst="straightConnector1">
            <a:avLst/>
          </a:prstGeom>
          <a:noFill/>
          <a:ln cap="flat" cmpd="sng" w="12700">
            <a:solidFill>
              <a:schemeClr val="folHlink"/>
            </a:solidFill>
            <a:prstDash val="solid"/>
            <a:round/>
            <a:headEnd len="med" w="med" type="none"/>
            <a:tailEnd len="med" w="med" type="triangle"/>
          </a:ln>
        </p:spPr>
      </p:cxnSp>
      <p:sp>
        <p:nvSpPr>
          <p:cNvPr id="1739" name="Google Shape;1739;p158"/>
          <p:cNvSpPr/>
          <p:nvPr/>
        </p:nvSpPr>
        <p:spPr>
          <a:xfrm>
            <a:off x="3963988" y="3506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740" name="Google Shape;1740;p158"/>
          <p:cNvSpPr/>
          <p:nvPr/>
        </p:nvSpPr>
        <p:spPr>
          <a:xfrm>
            <a:off x="2325688" y="25542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②</a:t>
            </a:r>
            <a:endParaRPr/>
          </a:p>
        </p:txBody>
      </p:sp>
      <p:sp>
        <p:nvSpPr>
          <p:cNvPr id="1741" name="Google Shape;1741;p158"/>
          <p:cNvSpPr/>
          <p:nvPr/>
        </p:nvSpPr>
        <p:spPr>
          <a:xfrm>
            <a:off x="3773488" y="21732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1742" name="Google Shape;1742;p158"/>
          <p:cNvSpPr/>
          <p:nvPr/>
        </p:nvSpPr>
        <p:spPr>
          <a:xfrm>
            <a:off x="163513" y="1874838"/>
            <a:ext cx="3575050" cy="508000"/>
          </a:xfrm>
          <a:prstGeom prst="rect">
            <a:avLst/>
          </a:prstGeom>
          <a:noFill/>
          <a:ln cap="flat" cmpd="sng" w="12700">
            <a:solidFill>
              <a:schemeClr val="dk2"/>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Given: n = 3;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.10</a:t>
            </a:r>
            <a:endParaRPr/>
          </a:p>
        </p:txBody>
      </p:sp>
      <p:sp>
        <p:nvSpPr>
          <p:cNvPr id="1743" name="Google Shape;1743;p158"/>
          <p:cNvSpPr/>
          <p:nvPr/>
        </p:nvSpPr>
        <p:spPr>
          <a:xfrm>
            <a:off x="230188" y="2668588"/>
            <a:ext cx="2359025" cy="495300"/>
          </a:xfrm>
          <a:prstGeom prst="rect">
            <a:avLst/>
          </a:prstGeom>
          <a:noFill/>
          <a:ln>
            <a:noFill/>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df = n - 1 = </a:t>
            </a:r>
            <a:r>
              <a:rPr b="1" lang="en-US" sz="2800">
                <a:solidFill>
                  <a:schemeClr val="lt2"/>
                </a:solidFill>
                <a:latin typeface="Arial"/>
                <a:ea typeface="Arial"/>
                <a:cs typeface="Arial"/>
                <a:sym typeface="Arial"/>
              </a:rPr>
              <a:t>2</a:t>
            </a:r>
            <a:endParaRPr/>
          </a:p>
        </p:txBody>
      </p:sp>
      <p:sp>
        <p:nvSpPr>
          <p:cNvPr id="1744" name="Google Shape;1744;p158"/>
          <p:cNvSpPr/>
          <p:nvPr/>
        </p:nvSpPr>
        <p:spPr>
          <a:xfrm flipH="1" rot="-5400000">
            <a:off x="6881813" y="2749550"/>
            <a:ext cx="473075" cy="473075"/>
          </a:xfrm>
          <a:prstGeom prst="rightArrow">
            <a:avLst>
              <a:gd fmla="val 50000" name="adj1"/>
              <a:gd fmla="val 50005" name="adj2"/>
            </a:avLst>
          </a:prstGeom>
          <a:solidFill>
            <a:schemeClr val="lt2"/>
          </a:solidFill>
          <a:ln cap="flat" cmpd="sng" w="12700">
            <a:solidFill>
              <a:schemeClr val="dk1"/>
            </a:solidFill>
            <a:prstDash val="solid"/>
            <a:miter lim="800000"/>
            <a:headEnd len="sm" w="sm" type="none"/>
            <a:tailEnd len="sm" w="sm" type="none"/>
          </a:ln>
          <a:effectLst>
            <a:outerShdw rotWithShape="0" algn="ctr" dir="2700000" dist="35921">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45" name="Google Shape;1745;p158"/>
          <p:cNvSpPr/>
          <p:nvPr/>
        </p:nvSpPr>
        <p:spPr>
          <a:xfrm>
            <a:off x="4733925" y="4564063"/>
            <a:ext cx="496888" cy="452437"/>
          </a:xfrm>
          <a:prstGeom prst="rightArrow">
            <a:avLst>
              <a:gd fmla="val 50000" name="adj1"/>
              <a:gd fmla="val 54917" name="adj2"/>
            </a:avLst>
          </a:prstGeom>
          <a:solidFill>
            <a:schemeClr val="lt2"/>
          </a:solidFill>
          <a:ln cap="flat" cmpd="sng" w="12700">
            <a:solidFill>
              <a:schemeClr val="dk1"/>
            </a:solidFill>
            <a:prstDash val="solid"/>
            <a:miter lim="800000"/>
            <a:headEnd len="sm" w="sm" type="none"/>
            <a:tailEnd len="sm" w="sm" type="none"/>
          </a:ln>
          <a:effectLst>
            <a:outerShdw rotWithShape="0" algn="ctr" dir="2700000" dist="35921">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graphicFrame>
        <p:nvGraphicFramePr>
          <p:cNvPr id="1750" name="Google Shape;1750;p159"/>
          <p:cNvGraphicFramePr/>
          <p:nvPr/>
        </p:nvGraphicFramePr>
        <p:xfrm>
          <a:off x="5062538" y="3111500"/>
          <a:ext cx="3403600" cy="2813050"/>
        </p:xfrm>
        <a:graphic>
          <a:graphicData uri="http://schemas.openxmlformats.org/presentationml/2006/ole">
            <mc:AlternateContent>
              <mc:Choice Requires="v">
                <p:oleObj r:id="rId4" imgH="2813050" imgW="3403600" progId="Word.Document.8" spid="_x0000_s1">
                  <p:embed/>
                </p:oleObj>
              </mc:Choice>
              <mc:Fallback>
                <p:oleObj r:id="rId5" imgH="2813050" imgW="3403600" progId="Word.Document.8">
                  <p:embed/>
                  <p:pic>
                    <p:nvPicPr>
                      <p:cNvPr id="1750" name="Google Shape;1750;p159"/>
                      <p:cNvPicPr preferRelativeResize="0"/>
                      <p:nvPr/>
                    </p:nvPicPr>
                    <p:blipFill rotWithShape="1">
                      <a:blip r:embed="rId6">
                        <a:alphaModFix/>
                      </a:blip>
                      <a:srcRect b="0" l="0" r="0" t="0"/>
                      <a:stretch/>
                    </p:blipFill>
                    <p:spPr>
                      <a:xfrm>
                        <a:off x="5062538" y="3111500"/>
                        <a:ext cx="3403600" cy="2813050"/>
                      </a:xfrm>
                      <a:prstGeom prst="rect">
                        <a:avLst/>
                      </a:prstGeom>
                      <a:noFill/>
                      <a:ln>
                        <a:noFill/>
                      </a:ln>
                    </p:spPr>
                  </p:pic>
                </p:oleObj>
              </mc:Fallback>
            </mc:AlternateContent>
          </a:graphicData>
        </a:graphic>
      </p:graphicFrame>
      <p:graphicFrame>
        <p:nvGraphicFramePr>
          <p:cNvPr id="1751" name="Google Shape;1751;p159"/>
          <p:cNvGraphicFramePr/>
          <p:nvPr/>
        </p:nvGraphicFramePr>
        <p:xfrm>
          <a:off x="41275" y="2967038"/>
          <a:ext cx="3937000" cy="2544762"/>
        </p:xfrm>
        <a:graphic>
          <a:graphicData uri="http://schemas.openxmlformats.org/presentationml/2006/ole">
            <mc:AlternateContent>
              <mc:Choice Requires="v">
                <p:oleObj r:id="rId7" imgH="2544762" imgW="3937000" progId="" spid="_x0000_s2">
                  <p:embed/>
                </p:oleObj>
              </mc:Choice>
              <mc:Fallback>
                <p:oleObj r:id="rId8" imgH="2544762" imgW="3937000" progId="">
                  <p:embed/>
                  <p:pic>
                    <p:nvPicPr>
                      <p:cNvPr id="1751" name="Google Shape;1751;p159"/>
                      <p:cNvPicPr preferRelativeResize="0"/>
                      <p:nvPr/>
                    </p:nvPicPr>
                    <p:blipFill rotWithShape="1">
                      <a:blip r:embed="rId9">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752" name="Google Shape;1752;p159"/>
          <p:cNvSpPr txBox="1"/>
          <p:nvPr>
            <p:ph type="title"/>
          </p:nvPr>
        </p:nvSpPr>
        <p:spPr>
          <a:xfrm>
            <a:off x="1447800" y="158750"/>
            <a:ext cx="75438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Finding Critical t Values</a:t>
            </a:r>
            <a:endParaRPr/>
          </a:p>
        </p:txBody>
      </p:sp>
      <p:sp>
        <p:nvSpPr>
          <p:cNvPr id="1753" name="Google Shape;1753;p159"/>
          <p:cNvSpPr/>
          <p:nvPr/>
        </p:nvSpPr>
        <p:spPr>
          <a:xfrm>
            <a:off x="4478338" y="1906588"/>
            <a:ext cx="441642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rgbClr val="FCFEB9"/>
                </a:solidFill>
                <a:latin typeface="Arial"/>
                <a:ea typeface="Arial"/>
                <a:cs typeface="Arial"/>
                <a:sym typeface="Arial"/>
              </a:rPr>
              <a:t>Critical Values of t Table (Portion)</a:t>
            </a:r>
            <a:endParaRPr/>
          </a:p>
        </p:txBody>
      </p:sp>
      <p:grpSp>
        <p:nvGrpSpPr>
          <p:cNvPr id="1754" name="Google Shape;1754;p159"/>
          <p:cNvGrpSpPr/>
          <p:nvPr/>
        </p:nvGrpSpPr>
        <p:grpSpPr>
          <a:xfrm>
            <a:off x="3368675" y="4938713"/>
            <a:ext cx="3275013" cy="1255712"/>
            <a:chOff x="2122" y="3111"/>
            <a:chExt cx="2063" cy="791"/>
          </a:xfrm>
        </p:grpSpPr>
        <p:sp>
          <p:nvSpPr>
            <p:cNvPr id="1755" name="Google Shape;1755;p159"/>
            <p:cNvSpPr/>
            <p:nvPr/>
          </p:nvSpPr>
          <p:spPr>
            <a:xfrm>
              <a:off x="2122" y="3111"/>
              <a:ext cx="2061" cy="791"/>
            </a:xfrm>
            <a:custGeom>
              <a:rect b="b" l="l" r="r" t="t"/>
              <a:pathLst>
                <a:path extrusionOk="0" h="791" w="2061">
                  <a:moveTo>
                    <a:pt x="2052" y="0"/>
                  </a:moveTo>
                  <a:lnTo>
                    <a:pt x="2060" y="29"/>
                  </a:lnTo>
                  <a:lnTo>
                    <a:pt x="1995" y="100"/>
                  </a:lnTo>
                  <a:lnTo>
                    <a:pt x="1955" y="141"/>
                  </a:lnTo>
                  <a:lnTo>
                    <a:pt x="1911" y="173"/>
                  </a:lnTo>
                  <a:lnTo>
                    <a:pt x="1876" y="204"/>
                  </a:lnTo>
                  <a:lnTo>
                    <a:pt x="1828" y="240"/>
                  </a:lnTo>
                  <a:lnTo>
                    <a:pt x="1788" y="269"/>
                  </a:lnTo>
                  <a:lnTo>
                    <a:pt x="1731" y="302"/>
                  </a:lnTo>
                  <a:lnTo>
                    <a:pt x="1688" y="328"/>
                  </a:lnTo>
                  <a:lnTo>
                    <a:pt x="1648" y="354"/>
                  </a:lnTo>
                  <a:lnTo>
                    <a:pt x="1583" y="388"/>
                  </a:lnTo>
                  <a:lnTo>
                    <a:pt x="1525" y="417"/>
                  </a:lnTo>
                  <a:lnTo>
                    <a:pt x="1451" y="451"/>
                  </a:lnTo>
                  <a:lnTo>
                    <a:pt x="1358" y="494"/>
                  </a:lnTo>
                  <a:lnTo>
                    <a:pt x="1278" y="525"/>
                  </a:lnTo>
                  <a:lnTo>
                    <a:pt x="1214" y="547"/>
                  </a:lnTo>
                  <a:lnTo>
                    <a:pt x="1121" y="577"/>
                  </a:lnTo>
                  <a:lnTo>
                    <a:pt x="1050" y="601"/>
                  </a:lnTo>
                  <a:lnTo>
                    <a:pt x="979" y="616"/>
                  </a:lnTo>
                  <a:lnTo>
                    <a:pt x="905" y="632"/>
                  </a:lnTo>
                  <a:lnTo>
                    <a:pt x="828" y="645"/>
                  </a:lnTo>
                  <a:lnTo>
                    <a:pt x="764" y="654"/>
                  </a:lnTo>
                  <a:lnTo>
                    <a:pt x="698" y="660"/>
                  </a:lnTo>
                  <a:lnTo>
                    <a:pt x="635" y="658"/>
                  </a:lnTo>
                  <a:lnTo>
                    <a:pt x="574" y="656"/>
                  </a:lnTo>
                  <a:lnTo>
                    <a:pt x="510" y="650"/>
                  </a:lnTo>
                  <a:lnTo>
                    <a:pt x="448" y="633"/>
                  </a:lnTo>
                  <a:lnTo>
                    <a:pt x="402" y="619"/>
                  </a:lnTo>
                  <a:lnTo>
                    <a:pt x="350" y="595"/>
                  </a:lnTo>
                  <a:lnTo>
                    <a:pt x="312" y="579"/>
                  </a:lnTo>
                  <a:lnTo>
                    <a:pt x="297" y="568"/>
                  </a:lnTo>
                  <a:lnTo>
                    <a:pt x="160" y="790"/>
                  </a:lnTo>
                  <a:lnTo>
                    <a:pt x="144" y="752"/>
                  </a:lnTo>
                  <a:lnTo>
                    <a:pt x="144" y="708"/>
                  </a:lnTo>
                  <a:lnTo>
                    <a:pt x="144" y="670"/>
                  </a:lnTo>
                  <a:lnTo>
                    <a:pt x="142" y="633"/>
                  </a:lnTo>
                  <a:lnTo>
                    <a:pt x="137" y="588"/>
                  </a:lnTo>
                  <a:lnTo>
                    <a:pt x="126" y="547"/>
                  </a:lnTo>
                  <a:lnTo>
                    <a:pt x="116" y="513"/>
                  </a:lnTo>
                  <a:lnTo>
                    <a:pt x="102" y="475"/>
                  </a:lnTo>
                  <a:lnTo>
                    <a:pt x="85" y="438"/>
                  </a:lnTo>
                  <a:lnTo>
                    <a:pt x="63" y="394"/>
                  </a:lnTo>
                  <a:lnTo>
                    <a:pt x="19" y="352"/>
                  </a:lnTo>
                  <a:lnTo>
                    <a:pt x="0" y="299"/>
                  </a:lnTo>
                  <a:lnTo>
                    <a:pt x="48" y="296"/>
                  </a:lnTo>
                  <a:lnTo>
                    <a:pt x="92" y="294"/>
                  </a:lnTo>
                  <a:lnTo>
                    <a:pt x="151" y="287"/>
                  </a:lnTo>
                  <a:lnTo>
                    <a:pt x="197" y="278"/>
                  </a:lnTo>
                  <a:lnTo>
                    <a:pt x="230" y="269"/>
                  </a:lnTo>
                  <a:lnTo>
                    <a:pt x="261" y="260"/>
                  </a:lnTo>
                  <a:lnTo>
                    <a:pt x="308" y="244"/>
                  </a:lnTo>
                  <a:lnTo>
                    <a:pt x="353" y="225"/>
                  </a:lnTo>
                  <a:lnTo>
                    <a:pt x="389" y="208"/>
                  </a:lnTo>
                  <a:lnTo>
                    <a:pt x="427" y="185"/>
                  </a:lnTo>
                  <a:lnTo>
                    <a:pt x="472" y="161"/>
                  </a:lnTo>
                  <a:lnTo>
                    <a:pt x="538" y="114"/>
                  </a:lnTo>
                  <a:lnTo>
                    <a:pt x="560" y="168"/>
                  </a:lnTo>
                  <a:lnTo>
                    <a:pt x="431" y="351"/>
                  </a:lnTo>
                  <a:lnTo>
                    <a:pt x="450" y="360"/>
                  </a:lnTo>
                  <a:lnTo>
                    <a:pt x="519" y="382"/>
                  </a:lnTo>
                  <a:lnTo>
                    <a:pt x="578" y="398"/>
                  </a:lnTo>
                  <a:lnTo>
                    <a:pt x="656" y="413"/>
                  </a:lnTo>
                  <a:lnTo>
                    <a:pt x="706" y="422"/>
                  </a:lnTo>
                  <a:lnTo>
                    <a:pt x="749" y="427"/>
                  </a:lnTo>
                  <a:lnTo>
                    <a:pt x="818" y="434"/>
                  </a:lnTo>
                  <a:lnTo>
                    <a:pt x="879" y="440"/>
                  </a:lnTo>
                  <a:lnTo>
                    <a:pt x="954" y="436"/>
                  </a:lnTo>
                  <a:lnTo>
                    <a:pt x="1017" y="430"/>
                  </a:lnTo>
                  <a:lnTo>
                    <a:pt x="1084" y="422"/>
                  </a:lnTo>
                  <a:lnTo>
                    <a:pt x="1156" y="414"/>
                  </a:lnTo>
                  <a:lnTo>
                    <a:pt x="1210" y="402"/>
                  </a:lnTo>
                  <a:lnTo>
                    <a:pt x="1279" y="382"/>
                  </a:lnTo>
                  <a:lnTo>
                    <a:pt x="1355" y="359"/>
                  </a:lnTo>
                  <a:lnTo>
                    <a:pt x="1422" y="340"/>
                  </a:lnTo>
                  <a:lnTo>
                    <a:pt x="1494" y="314"/>
                  </a:lnTo>
                  <a:lnTo>
                    <a:pt x="1578" y="286"/>
                  </a:lnTo>
                  <a:lnTo>
                    <a:pt x="1656" y="257"/>
                  </a:lnTo>
                  <a:lnTo>
                    <a:pt x="1729" y="222"/>
                  </a:lnTo>
                  <a:lnTo>
                    <a:pt x="1780" y="198"/>
                  </a:lnTo>
                  <a:lnTo>
                    <a:pt x="1831" y="169"/>
                  </a:lnTo>
                  <a:lnTo>
                    <a:pt x="1869" y="145"/>
                  </a:lnTo>
                  <a:lnTo>
                    <a:pt x="1906" y="121"/>
                  </a:lnTo>
                  <a:lnTo>
                    <a:pt x="1942" y="93"/>
                  </a:lnTo>
                  <a:lnTo>
                    <a:pt x="2052" y="0"/>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56" name="Google Shape;1756;p159"/>
            <p:cNvSpPr/>
            <p:nvPr/>
          </p:nvSpPr>
          <p:spPr>
            <a:xfrm>
              <a:off x="2145" y="3140"/>
              <a:ext cx="2040" cy="761"/>
            </a:xfrm>
            <a:custGeom>
              <a:rect b="b" l="l" r="r" t="t"/>
              <a:pathLst>
                <a:path extrusionOk="0" h="761" w="2040">
                  <a:moveTo>
                    <a:pt x="2039" y="0"/>
                  </a:moveTo>
                  <a:lnTo>
                    <a:pt x="1968" y="96"/>
                  </a:lnTo>
                  <a:lnTo>
                    <a:pt x="1937" y="127"/>
                  </a:lnTo>
                  <a:lnTo>
                    <a:pt x="1896" y="165"/>
                  </a:lnTo>
                  <a:lnTo>
                    <a:pt x="1861" y="194"/>
                  </a:lnTo>
                  <a:lnTo>
                    <a:pt x="1814" y="229"/>
                  </a:lnTo>
                  <a:lnTo>
                    <a:pt x="1772" y="260"/>
                  </a:lnTo>
                  <a:lnTo>
                    <a:pt x="1715" y="298"/>
                  </a:lnTo>
                  <a:lnTo>
                    <a:pt x="1672" y="323"/>
                  </a:lnTo>
                  <a:lnTo>
                    <a:pt x="1633" y="352"/>
                  </a:lnTo>
                  <a:lnTo>
                    <a:pt x="1570" y="384"/>
                  </a:lnTo>
                  <a:lnTo>
                    <a:pt x="1511" y="411"/>
                  </a:lnTo>
                  <a:lnTo>
                    <a:pt x="1436" y="448"/>
                  </a:lnTo>
                  <a:lnTo>
                    <a:pt x="1344" y="491"/>
                  </a:lnTo>
                  <a:lnTo>
                    <a:pt x="1266" y="520"/>
                  </a:lnTo>
                  <a:lnTo>
                    <a:pt x="1202" y="543"/>
                  </a:lnTo>
                  <a:lnTo>
                    <a:pt x="1110" y="575"/>
                  </a:lnTo>
                  <a:lnTo>
                    <a:pt x="1037" y="596"/>
                  </a:lnTo>
                  <a:lnTo>
                    <a:pt x="965" y="613"/>
                  </a:lnTo>
                  <a:lnTo>
                    <a:pt x="890" y="632"/>
                  </a:lnTo>
                  <a:lnTo>
                    <a:pt x="818" y="644"/>
                  </a:lnTo>
                  <a:lnTo>
                    <a:pt x="753" y="655"/>
                  </a:lnTo>
                  <a:lnTo>
                    <a:pt x="687" y="661"/>
                  </a:lnTo>
                  <a:lnTo>
                    <a:pt x="625" y="662"/>
                  </a:lnTo>
                  <a:lnTo>
                    <a:pt x="564" y="661"/>
                  </a:lnTo>
                  <a:lnTo>
                    <a:pt x="499" y="655"/>
                  </a:lnTo>
                  <a:lnTo>
                    <a:pt x="440" y="640"/>
                  </a:lnTo>
                  <a:lnTo>
                    <a:pt x="396" y="626"/>
                  </a:lnTo>
                  <a:lnTo>
                    <a:pt x="346" y="606"/>
                  </a:lnTo>
                  <a:lnTo>
                    <a:pt x="309" y="592"/>
                  </a:lnTo>
                  <a:lnTo>
                    <a:pt x="257" y="568"/>
                  </a:lnTo>
                  <a:lnTo>
                    <a:pt x="139" y="760"/>
                  </a:lnTo>
                  <a:lnTo>
                    <a:pt x="140" y="719"/>
                  </a:lnTo>
                  <a:lnTo>
                    <a:pt x="138" y="681"/>
                  </a:lnTo>
                  <a:lnTo>
                    <a:pt x="137" y="644"/>
                  </a:lnTo>
                  <a:lnTo>
                    <a:pt x="131" y="604"/>
                  </a:lnTo>
                  <a:lnTo>
                    <a:pt x="120" y="565"/>
                  </a:lnTo>
                  <a:lnTo>
                    <a:pt x="112" y="534"/>
                  </a:lnTo>
                  <a:lnTo>
                    <a:pt x="98" y="495"/>
                  </a:lnTo>
                  <a:lnTo>
                    <a:pt x="82" y="463"/>
                  </a:lnTo>
                  <a:lnTo>
                    <a:pt x="61" y="418"/>
                  </a:lnTo>
                  <a:lnTo>
                    <a:pt x="38" y="383"/>
                  </a:lnTo>
                  <a:lnTo>
                    <a:pt x="20" y="359"/>
                  </a:lnTo>
                  <a:lnTo>
                    <a:pt x="0" y="328"/>
                  </a:lnTo>
                  <a:lnTo>
                    <a:pt x="48" y="323"/>
                  </a:lnTo>
                  <a:lnTo>
                    <a:pt x="93" y="322"/>
                  </a:lnTo>
                  <a:lnTo>
                    <a:pt x="149" y="315"/>
                  </a:lnTo>
                  <a:lnTo>
                    <a:pt x="199" y="304"/>
                  </a:lnTo>
                  <a:lnTo>
                    <a:pt x="229" y="295"/>
                  </a:lnTo>
                  <a:lnTo>
                    <a:pt x="261" y="287"/>
                  </a:lnTo>
                  <a:lnTo>
                    <a:pt x="306" y="268"/>
                  </a:lnTo>
                  <a:lnTo>
                    <a:pt x="351" y="249"/>
                  </a:lnTo>
                  <a:lnTo>
                    <a:pt x="385" y="234"/>
                  </a:lnTo>
                  <a:lnTo>
                    <a:pt x="428" y="209"/>
                  </a:lnTo>
                  <a:lnTo>
                    <a:pt x="471" y="184"/>
                  </a:lnTo>
                  <a:lnTo>
                    <a:pt x="537" y="143"/>
                  </a:lnTo>
                  <a:lnTo>
                    <a:pt x="388" y="361"/>
                  </a:lnTo>
                  <a:lnTo>
                    <a:pt x="444" y="378"/>
                  </a:lnTo>
                  <a:lnTo>
                    <a:pt x="514" y="399"/>
                  </a:lnTo>
                  <a:lnTo>
                    <a:pt x="573" y="412"/>
                  </a:lnTo>
                  <a:lnTo>
                    <a:pt x="650" y="427"/>
                  </a:lnTo>
                  <a:lnTo>
                    <a:pt x="698" y="433"/>
                  </a:lnTo>
                  <a:lnTo>
                    <a:pt x="743" y="439"/>
                  </a:lnTo>
                  <a:lnTo>
                    <a:pt x="808" y="442"/>
                  </a:lnTo>
                  <a:lnTo>
                    <a:pt x="871" y="445"/>
                  </a:lnTo>
                  <a:lnTo>
                    <a:pt x="946" y="441"/>
                  </a:lnTo>
                  <a:lnTo>
                    <a:pt x="1008" y="433"/>
                  </a:lnTo>
                  <a:lnTo>
                    <a:pt x="1076" y="424"/>
                  </a:lnTo>
                  <a:lnTo>
                    <a:pt x="1146" y="416"/>
                  </a:lnTo>
                  <a:lnTo>
                    <a:pt x="1200" y="403"/>
                  </a:lnTo>
                  <a:lnTo>
                    <a:pt x="1269" y="381"/>
                  </a:lnTo>
                  <a:lnTo>
                    <a:pt x="1342" y="360"/>
                  </a:lnTo>
                  <a:lnTo>
                    <a:pt x="1409" y="341"/>
                  </a:lnTo>
                  <a:lnTo>
                    <a:pt x="1483" y="314"/>
                  </a:lnTo>
                  <a:lnTo>
                    <a:pt x="1565" y="285"/>
                  </a:lnTo>
                  <a:lnTo>
                    <a:pt x="1641" y="255"/>
                  </a:lnTo>
                  <a:lnTo>
                    <a:pt x="1715" y="219"/>
                  </a:lnTo>
                  <a:lnTo>
                    <a:pt x="1767" y="198"/>
                  </a:lnTo>
                  <a:lnTo>
                    <a:pt x="1818" y="169"/>
                  </a:lnTo>
                  <a:lnTo>
                    <a:pt x="1858" y="145"/>
                  </a:lnTo>
                  <a:lnTo>
                    <a:pt x="1897" y="120"/>
                  </a:lnTo>
                  <a:lnTo>
                    <a:pt x="1929" y="96"/>
                  </a:lnTo>
                  <a:lnTo>
                    <a:pt x="2039" y="0"/>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1757" name="Google Shape;1757;p159"/>
          <p:cNvGrpSpPr/>
          <p:nvPr/>
        </p:nvGrpSpPr>
        <p:grpSpPr>
          <a:xfrm>
            <a:off x="3048000" y="2386013"/>
            <a:ext cx="2744788" cy="1806575"/>
            <a:chOff x="1920" y="1503"/>
            <a:chExt cx="1729" cy="1138"/>
          </a:xfrm>
        </p:grpSpPr>
        <p:sp>
          <p:nvSpPr>
            <p:cNvPr id="1758" name="Google Shape;1758;p159"/>
            <p:cNvSpPr/>
            <p:nvPr/>
          </p:nvSpPr>
          <p:spPr>
            <a:xfrm>
              <a:off x="1922" y="1503"/>
              <a:ext cx="1727" cy="1138"/>
            </a:xfrm>
            <a:custGeom>
              <a:rect b="b" l="l" r="r" t="t"/>
              <a:pathLst>
                <a:path extrusionOk="0" h="1138" w="1727">
                  <a:moveTo>
                    <a:pt x="20" y="1137"/>
                  </a:moveTo>
                  <a:lnTo>
                    <a:pt x="0" y="1107"/>
                  </a:lnTo>
                  <a:lnTo>
                    <a:pt x="28" y="1023"/>
                  </a:lnTo>
                  <a:lnTo>
                    <a:pt x="48" y="972"/>
                  </a:lnTo>
                  <a:lnTo>
                    <a:pt x="73" y="928"/>
                  </a:lnTo>
                  <a:lnTo>
                    <a:pt x="91" y="890"/>
                  </a:lnTo>
                  <a:lnTo>
                    <a:pt x="120" y="845"/>
                  </a:lnTo>
                  <a:lnTo>
                    <a:pt x="142" y="805"/>
                  </a:lnTo>
                  <a:lnTo>
                    <a:pt x="178" y="763"/>
                  </a:lnTo>
                  <a:lnTo>
                    <a:pt x="205" y="729"/>
                  </a:lnTo>
                  <a:lnTo>
                    <a:pt x="233" y="692"/>
                  </a:lnTo>
                  <a:lnTo>
                    <a:pt x="276" y="646"/>
                  </a:lnTo>
                  <a:lnTo>
                    <a:pt x="317" y="606"/>
                  </a:lnTo>
                  <a:lnTo>
                    <a:pt x="366" y="560"/>
                  </a:lnTo>
                  <a:lnTo>
                    <a:pt x="434" y="498"/>
                  </a:lnTo>
                  <a:lnTo>
                    <a:pt x="490" y="454"/>
                  </a:lnTo>
                  <a:lnTo>
                    <a:pt x="540" y="421"/>
                  </a:lnTo>
                  <a:lnTo>
                    <a:pt x="610" y="374"/>
                  </a:lnTo>
                  <a:lnTo>
                    <a:pt x="662" y="339"/>
                  </a:lnTo>
                  <a:lnTo>
                    <a:pt x="720" y="311"/>
                  </a:lnTo>
                  <a:lnTo>
                    <a:pt x="779" y="281"/>
                  </a:lnTo>
                  <a:lnTo>
                    <a:pt x="842" y="257"/>
                  </a:lnTo>
                  <a:lnTo>
                    <a:pt x="895" y="236"/>
                  </a:lnTo>
                  <a:lnTo>
                    <a:pt x="953" y="220"/>
                  </a:lnTo>
                  <a:lnTo>
                    <a:pt x="1010" y="211"/>
                  </a:lnTo>
                  <a:lnTo>
                    <a:pt x="1066" y="204"/>
                  </a:lnTo>
                  <a:lnTo>
                    <a:pt x="1125" y="204"/>
                  </a:lnTo>
                  <a:lnTo>
                    <a:pt x="1186" y="212"/>
                  </a:lnTo>
                  <a:lnTo>
                    <a:pt x="1235" y="221"/>
                  </a:lnTo>
                  <a:lnTo>
                    <a:pt x="1291" y="237"/>
                  </a:lnTo>
                  <a:lnTo>
                    <a:pt x="1331" y="251"/>
                  </a:lnTo>
                  <a:lnTo>
                    <a:pt x="1353" y="260"/>
                  </a:lnTo>
                  <a:lnTo>
                    <a:pt x="1380" y="0"/>
                  </a:lnTo>
                  <a:lnTo>
                    <a:pt x="1406" y="36"/>
                  </a:lnTo>
                  <a:lnTo>
                    <a:pt x="1423" y="83"/>
                  </a:lnTo>
                  <a:lnTo>
                    <a:pt x="1442" y="126"/>
                  </a:lnTo>
                  <a:lnTo>
                    <a:pt x="1461" y="168"/>
                  </a:lnTo>
                  <a:lnTo>
                    <a:pt x="1484" y="214"/>
                  </a:lnTo>
                  <a:lnTo>
                    <a:pt x="1512" y="255"/>
                  </a:lnTo>
                  <a:lnTo>
                    <a:pt x="1533" y="290"/>
                  </a:lnTo>
                  <a:lnTo>
                    <a:pt x="1563" y="329"/>
                  </a:lnTo>
                  <a:lnTo>
                    <a:pt x="1591" y="365"/>
                  </a:lnTo>
                  <a:lnTo>
                    <a:pt x="1631" y="410"/>
                  </a:lnTo>
                  <a:lnTo>
                    <a:pt x="1683" y="451"/>
                  </a:lnTo>
                  <a:lnTo>
                    <a:pt x="1726" y="503"/>
                  </a:lnTo>
                  <a:lnTo>
                    <a:pt x="1684" y="511"/>
                  </a:lnTo>
                  <a:lnTo>
                    <a:pt x="1644" y="523"/>
                  </a:lnTo>
                  <a:lnTo>
                    <a:pt x="1599" y="538"/>
                  </a:lnTo>
                  <a:lnTo>
                    <a:pt x="1558" y="555"/>
                  </a:lnTo>
                  <a:lnTo>
                    <a:pt x="1535" y="572"/>
                  </a:lnTo>
                  <a:lnTo>
                    <a:pt x="1510" y="585"/>
                  </a:lnTo>
                  <a:lnTo>
                    <a:pt x="1474" y="609"/>
                  </a:lnTo>
                  <a:lnTo>
                    <a:pt x="1445" y="636"/>
                  </a:lnTo>
                  <a:lnTo>
                    <a:pt x="1418" y="660"/>
                  </a:lnTo>
                  <a:lnTo>
                    <a:pt x="1390" y="695"/>
                  </a:lnTo>
                  <a:lnTo>
                    <a:pt x="1361" y="727"/>
                  </a:lnTo>
                  <a:lnTo>
                    <a:pt x="1322" y="784"/>
                  </a:lnTo>
                  <a:lnTo>
                    <a:pt x="1282" y="732"/>
                  </a:lnTo>
                  <a:lnTo>
                    <a:pt x="1320" y="513"/>
                  </a:lnTo>
                  <a:lnTo>
                    <a:pt x="1299" y="506"/>
                  </a:lnTo>
                  <a:lnTo>
                    <a:pt x="1226" y="492"/>
                  </a:lnTo>
                  <a:lnTo>
                    <a:pt x="1169" y="485"/>
                  </a:lnTo>
                  <a:lnTo>
                    <a:pt x="1092" y="477"/>
                  </a:lnTo>
                  <a:lnTo>
                    <a:pt x="1047" y="478"/>
                  </a:lnTo>
                  <a:lnTo>
                    <a:pt x="1002" y="478"/>
                  </a:lnTo>
                  <a:lnTo>
                    <a:pt x="940" y="483"/>
                  </a:lnTo>
                  <a:lnTo>
                    <a:pt x="882" y="486"/>
                  </a:lnTo>
                  <a:lnTo>
                    <a:pt x="817" y="502"/>
                  </a:lnTo>
                  <a:lnTo>
                    <a:pt x="764" y="517"/>
                  </a:lnTo>
                  <a:lnTo>
                    <a:pt x="707" y="537"/>
                  </a:lnTo>
                  <a:lnTo>
                    <a:pt x="649" y="557"/>
                  </a:lnTo>
                  <a:lnTo>
                    <a:pt x="605" y="577"/>
                  </a:lnTo>
                  <a:lnTo>
                    <a:pt x="549" y="609"/>
                  </a:lnTo>
                  <a:lnTo>
                    <a:pt x="494" y="645"/>
                  </a:lnTo>
                  <a:lnTo>
                    <a:pt x="440" y="675"/>
                  </a:lnTo>
                  <a:lnTo>
                    <a:pt x="386" y="713"/>
                  </a:lnTo>
                  <a:lnTo>
                    <a:pt x="326" y="757"/>
                  </a:lnTo>
                  <a:lnTo>
                    <a:pt x="265" y="800"/>
                  </a:lnTo>
                  <a:lnTo>
                    <a:pt x="215" y="850"/>
                  </a:lnTo>
                  <a:lnTo>
                    <a:pt x="178" y="882"/>
                  </a:lnTo>
                  <a:lnTo>
                    <a:pt x="146" y="920"/>
                  </a:lnTo>
                  <a:lnTo>
                    <a:pt x="121" y="952"/>
                  </a:lnTo>
                  <a:lnTo>
                    <a:pt x="98" y="985"/>
                  </a:lnTo>
                  <a:lnTo>
                    <a:pt x="78" y="1019"/>
                  </a:lnTo>
                  <a:lnTo>
                    <a:pt x="20" y="1137"/>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59" name="Google Shape;1759;p159"/>
            <p:cNvSpPr/>
            <p:nvPr/>
          </p:nvSpPr>
          <p:spPr>
            <a:xfrm>
              <a:off x="1920" y="1503"/>
              <a:ext cx="1685" cy="1109"/>
            </a:xfrm>
            <a:custGeom>
              <a:rect b="b" l="l" r="r" t="t"/>
              <a:pathLst>
                <a:path extrusionOk="0" h="1109" w="1685">
                  <a:moveTo>
                    <a:pt x="0" y="1108"/>
                  </a:moveTo>
                  <a:lnTo>
                    <a:pt x="23" y="995"/>
                  </a:lnTo>
                  <a:lnTo>
                    <a:pt x="38" y="956"/>
                  </a:lnTo>
                  <a:lnTo>
                    <a:pt x="58" y="910"/>
                  </a:lnTo>
                  <a:lnTo>
                    <a:pt x="77" y="874"/>
                  </a:lnTo>
                  <a:lnTo>
                    <a:pt x="104" y="830"/>
                  </a:lnTo>
                  <a:lnTo>
                    <a:pt x="130" y="786"/>
                  </a:lnTo>
                  <a:lnTo>
                    <a:pt x="162" y="740"/>
                  </a:lnTo>
                  <a:lnTo>
                    <a:pt x="189" y="707"/>
                  </a:lnTo>
                  <a:lnTo>
                    <a:pt x="217" y="668"/>
                  </a:lnTo>
                  <a:lnTo>
                    <a:pt x="260" y="624"/>
                  </a:lnTo>
                  <a:lnTo>
                    <a:pt x="301" y="584"/>
                  </a:lnTo>
                  <a:lnTo>
                    <a:pt x="352" y="538"/>
                  </a:lnTo>
                  <a:lnTo>
                    <a:pt x="418" y="477"/>
                  </a:lnTo>
                  <a:lnTo>
                    <a:pt x="475" y="431"/>
                  </a:lnTo>
                  <a:lnTo>
                    <a:pt x="523" y="397"/>
                  </a:lnTo>
                  <a:lnTo>
                    <a:pt x="593" y="350"/>
                  </a:lnTo>
                  <a:lnTo>
                    <a:pt x="647" y="314"/>
                  </a:lnTo>
                  <a:lnTo>
                    <a:pt x="702" y="286"/>
                  </a:lnTo>
                  <a:lnTo>
                    <a:pt x="760" y="255"/>
                  </a:lnTo>
                  <a:lnTo>
                    <a:pt x="822" y="230"/>
                  </a:lnTo>
                  <a:lnTo>
                    <a:pt x="876" y="207"/>
                  </a:lnTo>
                  <a:lnTo>
                    <a:pt x="933" y="191"/>
                  </a:lnTo>
                  <a:lnTo>
                    <a:pt x="988" y="181"/>
                  </a:lnTo>
                  <a:lnTo>
                    <a:pt x="1043" y="171"/>
                  </a:lnTo>
                  <a:lnTo>
                    <a:pt x="1102" y="170"/>
                  </a:lnTo>
                  <a:lnTo>
                    <a:pt x="1161" y="175"/>
                  </a:lnTo>
                  <a:lnTo>
                    <a:pt x="1210" y="184"/>
                  </a:lnTo>
                  <a:lnTo>
                    <a:pt x="1263" y="196"/>
                  </a:lnTo>
                  <a:lnTo>
                    <a:pt x="1302" y="210"/>
                  </a:lnTo>
                  <a:lnTo>
                    <a:pt x="1356" y="226"/>
                  </a:lnTo>
                  <a:lnTo>
                    <a:pt x="1380" y="0"/>
                  </a:lnTo>
                  <a:lnTo>
                    <a:pt x="1396" y="45"/>
                  </a:lnTo>
                  <a:lnTo>
                    <a:pt x="1414" y="86"/>
                  </a:lnTo>
                  <a:lnTo>
                    <a:pt x="1432" y="125"/>
                  </a:lnTo>
                  <a:lnTo>
                    <a:pt x="1452" y="168"/>
                  </a:lnTo>
                  <a:lnTo>
                    <a:pt x="1478" y="209"/>
                  </a:lnTo>
                  <a:lnTo>
                    <a:pt x="1499" y="242"/>
                  </a:lnTo>
                  <a:lnTo>
                    <a:pt x="1528" y="278"/>
                  </a:lnTo>
                  <a:lnTo>
                    <a:pt x="1555" y="312"/>
                  </a:lnTo>
                  <a:lnTo>
                    <a:pt x="1592" y="355"/>
                  </a:lnTo>
                  <a:lnTo>
                    <a:pt x="1628" y="393"/>
                  </a:lnTo>
                  <a:lnTo>
                    <a:pt x="1653" y="415"/>
                  </a:lnTo>
                  <a:lnTo>
                    <a:pt x="1684" y="446"/>
                  </a:lnTo>
                  <a:lnTo>
                    <a:pt x="1643" y="455"/>
                  </a:lnTo>
                  <a:lnTo>
                    <a:pt x="1603" y="467"/>
                  </a:lnTo>
                  <a:lnTo>
                    <a:pt x="1559" y="483"/>
                  </a:lnTo>
                  <a:lnTo>
                    <a:pt x="1520" y="501"/>
                  </a:lnTo>
                  <a:lnTo>
                    <a:pt x="1495" y="515"/>
                  </a:lnTo>
                  <a:lnTo>
                    <a:pt x="1472" y="529"/>
                  </a:lnTo>
                  <a:lnTo>
                    <a:pt x="1436" y="555"/>
                  </a:lnTo>
                  <a:lnTo>
                    <a:pt x="1406" y="583"/>
                  </a:lnTo>
                  <a:lnTo>
                    <a:pt x="1381" y="605"/>
                  </a:lnTo>
                  <a:lnTo>
                    <a:pt x="1353" y="637"/>
                  </a:lnTo>
                  <a:lnTo>
                    <a:pt x="1322" y="672"/>
                  </a:lnTo>
                  <a:lnTo>
                    <a:pt x="1281" y="728"/>
                  </a:lnTo>
                  <a:lnTo>
                    <a:pt x="1325" y="468"/>
                  </a:lnTo>
                  <a:lnTo>
                    <a:pt x="1265" y="458"/>
                  </a:lnTo>
                  <a:lnTo>
                    <a:pt x="1195" y="448"/>
                  </a:lnTo>
                  <a:lnTo>
                    <a:pt x="1138" y="442"/>
                  </a:lnTo>
                  <a:lnTo>
                    <a:pt x="1064" y="437"/>
                  </a:lnTo>
                  <a:lnTo>
                    <a:pt x="1018" y="440"/>
                  </a:lnTo>
                  <a:lnTo>
                    <a:pt x="976" y="438"/>
                  </a:lnTo>
                  <a:lnTo>
                    <a:pt x="915" y="445"/>
                  </a:lnTo>
                  <a:lnTo>
                    <a:pt x="856" y="452"/>
                  </a:lnTo>
                  <a:lnTo>
                    <a:pt x="794" y="467"/>
                  </a:lnTo>
                  <a:lnTo>
                    <a:pt x="741" y="483"/>
                  </a:lnTo>
                  <a:lnTo>
                    <a:pt x="685" y="506"/>
                  </a:lnTo>
                  <a:lnTo>
                    <a:pt x="627" y="527"/>
                  </a:lnTo>
                  <a:lnTo>
                    <a:pt x="585" y="547"/>
                  </a:lnTo>
                  <a:lnTo>
                    <a:pt x="528" y="581"/>
                  </a:lnTo>
                  <a:lnTo>
                    <a:pt x="473" y="615"/>
                  </a:lnTo>
                  <a:lnTo>
                    <a:pt x="421" y="647"/>
                  </a:lnTo>
                  <a:lnTo>
                    <a:pt x="367" y="686"/>
                  </a:lnTo>
                  <a:lnTo>
                    <a:pt x="306" y="729"/>
                  </a:lnTo>
                  <a:lnTo>
                    <a:pt x="247" y="774"/>
                  </a:lnTo>
                  <a:lnTo>
                    <a:pt x="196" y="822"/>
                  </a:lnTo>
                  <a:lnTo>
                    <a:pt x="161" y="856"/>
                  </a:lnTo>
                  <a:lnTo>
                    <a:pt x="126" y="892"/>
                  </a:lnTo>
                  <a:lnTo>
                    <a:pt x="100" y="924"/>
                  </a:lnTo>
                  <a:lnTo>
                    <a:pt x="77" y="958"/>
                  </a:lnTo>
                  <a:lnTo>
                    <a:pt x="60" y="991"/>
                  </a:lnTo>
                  <a:lnTo>
                    <a:pt x="0" y="1108"/>
                  </a:lnTo>
                </a:path>
              </a:pathLst>
            </a:custGeom>
            <a:solidFill>
              <a:schemeClr val="accent2"/>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760" name="Google Shape;1760;p159"/>
          <p:cNvSpPr/>
          <p:nvPr/>
        </p:nvSpPr>
        <p:spPr>
          <a:xfrm>
            <a:off x="3125788" y="4037013"/>
            <a:ext cx="18256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.05</a:t>
            </a:r>
            <a:endParaRPr/>
          </a:p>
        </p:txBody>
      </p:sp>
      <p:cxnSp>
        <p:nvCxnSpPr>
          <p:cNvPr id="1761" name="Google Shape;1761;p159"/>
          <p:cNvCxnSpPr/>
          <p:nvPr/>
        </p:nvCxnSpPr>
        <p:spPr>
          <a:xfrm flipH="1">
            <a:off x="2813050" y="4425950"/>
            <a:ext cx="393700" cy="292100"/>
          </a:xfrm>
          <a:prstGeom prst="straightConnector1">
            <a:avLst/>
          </a:prstGeom>
          <a:noFill/>
          <a:ln cap="flat" cmpd="sng" w="12700">
            <a:solidFill>
              <a:schemeClr val="folHlink"/>
            </a:solidFill>
            <a:prstDash val="solid"/>
            <a:round/>
            <a:headEnd len="med" w="med" type="none"/>
            <a:tailEnd len="med" w="med" type="triangle"/>
          </a:ln>
        </p:spPr>
      </p:cxnSp>
      <p:sp>
        <p:nvSpPr>
          <p:cNvPr id="1762" name="Google Shape;1762;p159"/>
          <p:cNvSpPr/>
          <p:nvPr/>
        </p:nvSpPr>
        <p:spPr>
          <a:xfrm>
            <a:off x="687388" y="5713413"/>
            <a:ext cx="21304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/2 = .05</a:t>
            </a:r>
            <a:endParaRPr/>
          </a:p>
        </p:txBody>
      </p:sp>
      <p:cxnSp>
        <p:nvCxnSpPr>
          <p:cNvPr id="1763" name="Google Shape;1763;p159"/>
          <p:cNvCxnSpPr/>
          <p:nvPr/>
        </p:nvCxnSpPr>
        <p:spPr>
          <a:xfrm rot="10800000">
            <a:off x="1136650" y="4718050"/>
            <a:ext cx="88900" cy="1003300"/>
          </a:xfrm>
          <a:prstGeom prst="straightConnector1">
            <a:avLst/>
          </a:prstGeom>
          <a:noFill/>
          <a:ln cap="flat" cmpd="sng" w="12700">
            <a:solidFill>
              <a:schemeClr val="folHlink"/>
            </a:solidFill>
            <a:prstDash val="solid"/>
            <a:round/>
            <a:headEnd len="med" w="med" type="none"/>
            <a:tailEnd len="med" w="med" type="triangle"/>
          </a:ln>
        </p:spPr>
      </p:cxnSp>
      <p:sp>
        <p:nvSpPr>
          <p:cNvPr id="1764" name="Google Shape;1764;p159"/>
          <p:cNvSpPr/>
          <p:nvPr/>
        </p:nvSpPr>
        <p:spPr>
          <a:xfrm>
            <a:off x="3963988" y="3506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765" name="Google Shape;1765;p159"/>
          <p:cNvSpPr/>
          <p:nvPr/>
        </p:nvSpPr>
        <p:spPr>
          <a:xfrm>
            <a:off x="2325688" y="25542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②</a:t>
            </a:r>
            <a:endParaRPr/>
          </a:p>
        </p:txBody>
      </p:sp>
      <p:sp>
        <p:nvSpPr>
          <p:cNvPr id="1766" name="Google Shape;1766;p159"/>
          <p:cNvSpPr/>
          <p:nvPr/>
        </p:nvSpPr>
        <p:spPr>
          <a:xfrm>
            <a:off x="3773488" y="21732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③</a:t>
            </a:r>
            <a:endParaRPr/>
          </a:p>
        </p:txBody>
      </p:sp>
      <p:sp>
        <p:nvSpPr>
          <p:cNvPr id="1767" name="Google Shape;1767;p159"/>
          <p:cNvSpPr/>
          <p:nvPr/>
        </p:nvSpPr>
        <p:spPr>
          <a:xfrm>
            <a:off x="3773488" y="6021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sp>
        <p:nvSpPr>
          <p:cNvPr id="1768" name="Google Shape;1768;p159"/>
          <p:cNvSpPr/>
          <p:nvPr/>
        </p:nvSpPr>
        <p:spPr>
          <a:xfrm>
            <a:off x="163513" y="1874838"/>
            <a:ext cx="3575050" cy="508000"/>
          </a:xfrm>
          <a:prstGeom prst="rect">
            <a:avLst/>
          </a:prstGeom>
          <a:noFill/>
          <a:ln cap="flat" cmpd="sng" w="12700">
            <a:solidFill>
              <a:schemeClr val="dk2"/>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Given: n = 3;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.10</a:t>
            </a:r>
            <a:endParaRPr/>
          </a:p>
        </p:txBody>
      </p:sp>
      <p:sp>
        <p:nvSpPr>
          <p:cNvPr id="1769" name="Google Shape;1769;p159"/>
          <p:cNvSpPr/>
          <p:nvPr/>
        </p:nvSpPr>
        <p:spPr>
          <a:xfrm>
            <a:off x="230188" y="2668588"/>
            <a:ext cx="2359025" cy="495300"/>
          </a:xfrm>
          <a:prstGeom prst="rect">
            <a:avLst/>
          </a:prstGeom>
          <a:noFill/>
          <a:ln>
            <a:noFill/>
          </a:ln>
        </p:spPr>
        <p:txBody>
          <a:bodyPr anchorCtr="0" anchor="t" bIns="44450" lIns="90475" spcFirstLastPara="1" rIns="90475" wrap="square" tIns="44450">
            <a:spAutoFit/>
          </a:bodyPr>
          <a:lstStyle/>
          <a:p>
            <a:pPr indent="0" lvl="0" marL="0" marR="0" rtl="0" algn="l">
              <a:lnSpc>
                <a:spcPct val="95000"/>
              </a:lnSpc>
              <a:spcBef>
                <a:spcPts val="0"/>
              </a:spcBef>
              <a:spcAft>
                <a:spcPts val="0"/>
              </a:spcAft>
              <a:buNone/>
            </a:pPr>
            <a:r>
              <a:rPr b="1" lang="en-US" sz="2800">
                <a:solidFill>
                  <a:schemeClr val="lt1"/>
                </a:solidFill>
                <a:latin typeface="Arial"/>
                <a:ea typeface="Arial"/>
                <a:cs typeface="Arial"/>
                <a:sym typeface="Arial"/>
              </a:rPr>
              <a:t>df = n - 1 =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60"/>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 Example </a:t>
            </a:r>
            <a:endParaRPr/>
          </a:p>
        </p:txBody>
      </p:sp>
      <p:sp>
        <p:nvSpPr>
          <p:cNvPr id="1775" name="Google Shape;1775;p160"/>
          <p:cNvSpPr txBox="1"/>
          <p:nvPr>
            <p:ph idx="1" type="body"/>
          </p:nvPr>
        </p:nvSpPr>
        <p:spPr>
          <a:xfrm>
            <a:off x="609600" y="1828800"/>
            <a:ext cx="40386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800"/>
              <a:t>Does an average box of cereal contain </a:t>
            </a:r>
            <a:r>
              <a:rPr b="1" lang="en-US" sz="2800">
                <a:solidFill>
                  <a:schemeClr val="lt2"/>
                </a:solidFill>
              </a:rPr>
              <a:t>368</a:t>
            </a:r>
            <a:r>
              <a:rPr lang="en-US" sz="2800"/>
              <a:t> grams of cereal?  A random sample of </a:t>
            </a:r>
            <a:r>
              <a:rPr b="1" lang="en-US" sz="2800">
                <a:solidFill>
                  <a:schemeClr val="lt2"/>
                </a:solidFill>
              </a:rPr>
              <a:t>36</a:t>
            </a:r>
            <a:r>
              <a:rPr lang="en-US" sz="2800">
                <a:solidFill>
                  <a:schemeClr val="lt2"/>
                </a:solidFill>
              </a:rPr>
              <a:t> </a:t>
            </a:r>
            <a:r>
              <a:rPr lang="en-US" sz="2800"/>
              <a:t>boxes had a mean of </a:t>
            </a:r>
            <a:r>
              <a:rPr b="1" lang="en-US" sz="2800">
                <a:solidFill>
                  <a:schemeClr val="lt2"/>
                </a:solidFill>
              </a:rPr>
              <a:t>372.5</a:t>
            </a:r>
            <a:r>
              <a:rPr lang="en-US" sz="2800"/>
              <a:t> &amp; a standard deviation of</a:t>
            </a:r>
            <a:r>
              <a:rPr lang="en-US" sz="2800">
                <a:solidFill>
                  <a:srgbClr val="FCFEB9"/>
                </a:solidFill>
              </a:rPr>
              <a:t> </a:t>
            </a:r>
            <a:r>
              <a:rPr b="1" lang="en-US" sz="2800">
                <a:solidFill>
                  <a:schemeClr val="lt2"/>
                </a:solidFill>
              </a:rPr>
              <a:t>12</a:t>
            </a:r>
            <a:r>
              <a:rPr lang="en-US" sz="2800">
                <a:solidFill>
                  <a:schemeClr val="lt2"/>
                </a:solidFill>
              </a:rPr>
              <a:t> </a:t>
            </a:r>
            <a:r>
              <a:rPr lang="en-US" sz="2800"/>
              <a:t>grams.  Test at the </a:t>
            </a:r>
            <a:r>
              <a:rPr b="1" lang="en-US" sz="2800">
                <a:solidFill>
                  <a:schemeClr val="lt2"/>
                </a:solidFill>
              </a:rPr>
              <a:t>.05</a:t>
            </a:r>
            <a:r>
              <a:rPr lang="en-US" sz="2800"/>
              <a:t> level.</a:t>
            </a:r>
            <a:endParaRPr/>
          </a:p>
        </p:txBody>
      </p:sp>
      <p:sp>
        <p:nvSpPr>
          <p:cNvPr id="1776" name="Google Shape;1776;p160"/>
          <p:cNvSpPr/>
          <p:nvPr/>
        </p:nvSpPr>
        <p:spPr>
          <a:xfrm>
            <a:off x="5264150" y="2368550"/>
            <a:ext cx="2806700" cy="3340100"/>
          </a:xfrm>
          <a:prstGeom prst="cube">
            <a:avLst>
              <a:gd fmla="val 12690" name="adj"/>
            </a:avLst>
          </a:prstGeom>
          <a:solidFill>
            <a:schemeClr val="accent1"/>
          </a:solidFill>
          <a:ln cap="flat" cmpd="sng" w="12700">
            <a:solidFill>
              <a:srgbClr val="000000"/>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1777" name="Google Shape;1777;p160"/>
          <p:cNvGraphicFramePr/>
          <p:nvPr/>
        </p:nvGraphicFramePr>
        <p:xfrm>
          <a:off x="5378450" y="2719388"/>
          <a:ext cx="2209800" cy="1474787"/>
        </p:xfrm>
        <a:graphic>
          <a:graphicData uri="http://schemas.openxmlformats.org/presentationml/2006/ole">
            <mc:AlternateContent>
              <mc:Choice Requires="v">
                <p:oleObj r:id="rId4" imgH="1474787" imgW="2209800" progId="" spid="_x0000_s1">
                  <p:embed/>
                </p:oleObj>
              </mc:Choice>
              <mc:Fallback>
                <p:oleObj r:id="rId5" imgH="1474787" imgW="2209800" progId="">
                  <p:embed/>
                  <p:pic>
                    <p:nvPicPr>
                      <p:cNvPr id="1777" name="Google Shape;1777;p160"/>
                      <p:cNvPicPr preferRelativeResize="0"/>
                      <p:nvPr/>
                    </p:nvPicPr>
                    <p:blipFill rotWithShape="1">
                      <a:blip r:embed="rId6">
                        <a:alphaModFix/>
                      </a:blip>
                      <a:srcRect b="0" l="0" r="0" t="0"/>
                      <a:stretch/>
                    </p:blipFill>
                    <p:spPr>
                      <a:xfrm>
                        <a:off x="5378450" y="2719388"/>
                        <a:ext cx="2209800" cy="1474787"/>
                      </a:xfrm>
                      <a:prstGeom prst="rect">
                        <a:avLst/>
                      </a:prstGeom>
                      <a:noFill/>
                      <a:ln>
                        <a:noFill/>
                      </a:ln>
                    </p:spPr>
                  </p:pic>
                </p:oleObj>
              </mc:Fallback>
            </mc:AlternateContent>
          </a:graphicData>
        </a:graphic>
      </p:graphicFrame>
      <p:sp>
        <p:nvSpPr>
          <p:cNvPr id="1778" name="Google Shape;1778;p160"/>
          <p:cNvSpPr/>
          <p:nvPr/>
        </p:nvSpPr>
        <p:spPr>
          <a:xfrm>
            <a:off x="5918200" y="3663950"/>
            <a:ext cx="1130300" cy="1130300"/>
          </a:xfrm>
          <a:prstGeom prst="star16">
            <a:avLst>
              <a:gd fmla="val 37500"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79" name="Google Shape;1779;p160"/>
          <p:cNvSpPr/>
          <p:nvPr/>
        </p:nvSpPr>
        <p:spPr>
          <a:xfrm>
            <a:off x="5640388" y="5183188"/>
            <a:ext cx="1749425" cy="558800"/>
          </a:xfrm>
          <a:prstGeom prst="rect">
            <a:avLst/>
          </a:prstGeom>
          <a:noFill/>
          <a:ln>
            <a:noFill/>
          </a:ln>
        </p:spPr>
        <p:txBody>
          <a:bodyPr anchorCtr="0" anchor="t" bIns="44450" lIns="90475" spcFirstLastPara="1" rIns="90475" wrap="square" tIns="44450">
            <a:spAutoFit/>
          </a:bodyPr>
          <a:lstStyle/>
          <a:p>
            <a:pPr indent="0" lvl="0" marL="0" marR="0" rtl="0" algn="ctr">
              <a:lnSpc>
                <a:spcPct val="110000"/>
              </a:lnSpc>
              <a:spcBef>
                <a:spcPts val="0"/>
              </a:spcBef>
              <a:spcAft>
                <a:spcPts val="0"/>
              </a:spcAft>
              <a:buNone/>
            </a:pPr>
            <a:r>
              <a:rPr lang="en-US" sz="2800">
                <a:solidFill>
                  <a:schemeClr val="lt1"/>
                </a:solidFill>
                <a:latin typeface="Arial"/>
                <a:ea typeface="Arial"/>
                <a:cs typeface="Arial"/>
                <a:sym typeface="Arial"/>
              </a:rPr>
              <a:t>368 gm.</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6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785" name="Google Shape;1785;p161"/>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lang="en-US" sz="2800">
                <a:solidFill>
                  <a:schemeClr val="lt2"/>
                </a:solidFill>
              </a:rPr>
              <a:t>df = </a:t>
            </a:r>
            <a:endParaRPr b="1" sz="2800"/>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786" name="Google Shape;1786;p161"/>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6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792" name="Google Shape;1792;p162"/>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lang="en-US" sz="2800">
                <a:solidFill>
                  <a:schemeClr val="lt2"/>
                </a:solidFill>
              </a:rPr>
              <a:t>df = </a:t>
            </a:r>
            <a:endParaRPr b="1" sz="2800"/>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793" name="Google Shape;1793;p162"/>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6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799" name="Google Shape;1799;p163"/>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36 - 1 = 35</a:t>
            </a:r>
            <a:endParaRPr/>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00" name="Google Shape;1800;p163"/>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6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06" name="Google Shape;1806;p164"/>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36 - 1 = 35</a:t>
            </a:r>
            <a:endParaRPr/>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07" name="Google Shape;1807;p164"/>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08" name="Google Shape;1808;p164"/>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08" name="Google Shape;1808;p164"/>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6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14" name="Google Shape;1814;p165"/>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36 - 1 = 35</a:t>
            </a:r>
            <a:endParaRPr/>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15" name="Google Shape;1815;p165"/>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16" name="Google Shape;1816;p165"/>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16" name="Google Shape;1816;p165"/>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817" name="Google Shape;1817;p165"/>
          <p:cNvGraphicFramePr/>
          <p:nvPr/>
        </p:nvGraphicFramePr>
        <p:xfrm>
          <a:off x="3527425" y="2320925"/>
          <a:ext cx="5108575" cy="1349375"/>
        </p:xfrm>
        <a:graphic>
          <a:graphicData uri="http://schemas.openxmlformats.org/presentationml/2006/ole">
            <mc:AlternateContent>
              <mc:Choice Requires="v">
                <p:oleObj r:id="rId7" imgH="1349375" imgW="5108575" progId="" spid="_x0000_s2">
                  <p:embed/>
                </p:oleObj>
              </mc:Choice>
              <mc:Fallback>
                <p:oleObj r:id="rId8" imgH="1349375" imgW="5108575" progId="">
                  <p:embed/>
                  <p:pic>
                    <p:nvPicPr>
                      <p:cNvPr id="1817" name="Google Shape;1817;p165"/>
                      <p:cNvPicPr preferRelativeResize="0"/>
                      <p:nvPr/>
                    </p:nvPicPr>
                    <p:blipFill rotWithShape="1">
                      <a:blip r:embed="rId9">
                        <a:alphaModFix/>
                      </a:blip>
                      <a:srcRect b="0" l="0" r="0" t="0"/>
                      <a:stretch/>
                    </p:blipFill>
                    <p:spPr>
                      <a:xfrm>
                        <a:off x="3527425" y="2320925"/>
                        <a:ext cx="5108575" cy="1349375"/>
                      </a:xfrm>
                      <a:prstGeom prst="rect">
                        <a:avLst/>
                      </a:prstGeom>
                      <a:noFill/>
                      <a:ln>
                        <a:noFill/>
                      </a:ln>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6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23" name="Google Shape;1823;p166"/>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36 - 1 = 35</a:t>
            </a:r>
            <a:endParaRPr/>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24" name="Google Shape;1824;p166"/>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25" name="Google Shape;1825;p166"/>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25" name="Google Shape;1825;p166"/>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826" name="Google Shape;1826;p166"/>
          <p:cNvGraphicFramePr/>
          <p:nvPr/>
        </p:nvGraphicFramePr>
        <p:xfrm>
          <a:off x="3527425" y="2320925"/>
          <a:ext cx="5108575" cy="1349375"/>
        </p:xfrm>
        <a:graphic>
          <a:graphicData uri="http://schemas.openxmlformats.org/presentationml/2006/ole">
            <mc:AlternateContent>
              <mc:Choice Requires="v">
                <p:oleObj r:id="rId7" imgH="1349375" imgW="5108575" progId="" spid="_x0000_s2">
                  <p:embed/>
                </p:oleObj>
              </mc:Choice>
              <mc:Fallback>
                <p:oleObj r:id="rId8" imgH="1349375" imgW="5108575" progId="">
                  <p:embed/>
                  <p:pic>
                    <p:nvPicPr>
                      <p:cNvPr id="1826" name="Google Shape;1826;p166"/>
                      <p:cNvPicPr preferRelativeResize="0"/>
                      <p:nvPr/>
                    </p:nvPicPr>
                    <p:blipFill rotWithShape="1">
                      <a:blip r:embed="rId9">
                        <a:alphaModFix/>
                      </a:blip>
                      <a:srcRect b="0" l="0" r="0" t="0"/>
                      <a:stretch/>
                    </p:blipFill>
                    <p:spPr>
                      <a:xfrm>
                        <a:off x="3527425" y="2320925"/>
                        <a:ext cx="5108575" cy="1349375"/>
                      </a:xfrm>
                      <a:prstGeom prst="rect">
                        <a:avLst/>
                      </a:prstGeom>
                      <a:noFill/>
                      <a:ln>
                        <a:noFill/>
                      </a:ln>
                    </p:spPr>
                  </p:pic>
                </p:oleObj>
              </mc:Fallback>
            </mc:AlternateContent>
          </a:graphicData>
        </a:graphic>
      </p:graphicFrame>
      <p:sp>
        <p:nvSpPr>
          <p:cNvPr id="1827" name="Google Shape;1827;p166"/>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6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33" name="Google Shape;1833;p167"/>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36 - 1 = 35</a:t>
            </a:r>
            <a:endParaRPr/>
          </a:p>
          <a:p>
            <a:pPr indent="0" lvl="0" marL="0" rtl="0" algn="l">
              <a:spcBef>
                <a:spcPts val="25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34" name="Google Shape;1834;p167"/>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35" name="Google Shape;1835;p167"/>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35" name="Google Shape;1835;p167"/>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836" name="Google Shape;1836;p167"/>
          <p:cNvGraphicFramePr/>
          <p:nvPr/>
        </p:nvGraphicFramePr>
        <p:xfrm>
          <a:off x="3527425" y="2320925"/>
          <a:ext cx="5108575" cy="1349375"/>
        </p:xfrm>
        <a:graphic>
          <a:graphicData uri="http://schemas.openxmlformats.org/presentationml/2006/ole">
            <mc:AlternateContent>
              <mc:Choice Requires="v">
                <p:oleObj r:id="rId7" imgH="1349375" imgW="5108575" progId="" spid="_x0000_s2">
                  <p:embed/>
                </p:oleObj>
              </mc:Choice>
              <mc:Fallback>
                <p:oleObj r:id="rId8" imgH="1349375" imgW="5108575" progId="">
                  <p:embed/>
                  <p:pic>
                    <p:nvPicPr>
                      <p:cNvPr id="1836" name="Google Shape;1836;p167"/>
                      <p:cNvPicPr preferRelativeResize="0"/>
                      <p:nvPr/>
                    </p:nvPicPr>
                    <p:blipFill rotWithShape="1">
                      <a:blip r:embed="rId9">
                        <a:alphaModFix/>
                      </a:blip>
                      <a:srcRect b="0" l="0" r="0" t="0"/>
                      <a:stretch/>
                    </p:blipFill>
                    <p:spPr>
                      <a:xfrm>
                        <a:off x="3527425" y="2320925"/>
                        <a:ext cx="5108575" cy="1349375"/>
                      </a:xfrm>
                      <a:prstGeom prst="rect">
                        <a:avLst/>
                      </a:prstGeom>
                      <a:noFill/>
                      <a:ln>
                        <a:noFill/>
                      </a:ln>
                    </p:spPr>
                  </p:pic>
                </p:oleObj>
              </mc:Fallback>
            </mc:AlternateContent>
          </a:graphicData>
        </a:graphic>
      </p:graphicFrame>
      <p:sp>
        <p:nvSpPr>
          <p:cNvPr id="1837" name="Google Shape;1837;p167"/>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1838" name="Google Shape;1838;p167"/>
          <p:cNvSpPr/>
          <p:nvPr/>
        </p:nvSpPr>
        <p:spPr>
          <a:xfrm>
            <a:off x="4725988" y="5411788"/>
            <a:ext cx="41878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There is evidence pop. average is not 368</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68"/>
          <p:cNvSpPr txBox="1"/>
          <p:nvPr>
            <p:ph type="title"/>
          </p:nvPr>
        </p:nvSpPr>
        <p:spPr>
          <a:xfrm>
            <a:off x="1752600" y="171450"/>
            <a:ext cx="7162800" cy="11239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a:t>
            </a:r>
            <a:br>
              <a:rPr lang="en-US"/>
            </a:br>
            <a:r>
              <a:rPr lang="en-US"/>
              <a:t>Thinking Challenge</a:t>
            </a:r>
            <a:endParaRPr/>
          </a:p>
        </p:txBody>
      </p:sp>
      <p:sp>
        <p:nvSpPr>
          <p:cNvPr id="1844" name="Google Shape;1844;p168"/>
          <p:cNvSpPr txBox="1"/>
          <p:nvPr>
            <p:ph idx="1" type="body"/>
          </p:nvPr>
        </p:nvSpPr>
        <p:spPr>
          <a:xfrm>
            <a:off x="457200" y="1784350"/>
            <a:ext cx="4956175" cy="4495800"/>
          </a:xfrm>
          <a:prstGeom prst="rect">
            <a:avLst/>
          </a:prstGeom>
          <a:noFill/>
          <a:ln>
            <a:noFill/>
          </a:ln>
        </p:spPr>
        <p:txBody>
          <a:bodyPr anchorCtr="0" anchor="t" bIns="44450" lIns="90475" spcFirstLastPara="1" rIns="90475" wrap="square" tIns="44450">
            <a:noAutofit/>
          </a:bodyPr>
          <a:lstStyle/>
          <a:p>
            <a:pPr indent="0" lvl="0" marL="0" rtl="0" algn="l">
              <a:lnSpc>
                <a:spcPct val="105000"/>
              </a:lnSpc>
              <a:spcBef>
                <a:spcPts val="0"/>
              </a:spcBef>
              <a:spcAft>
                <a:spcPts val="0"/>
              </a:spcAft>
              <a:buNone/>
            </a:pPr>
            <a:r>
              <a:rPr lang="en-US" sz="2800"/>
              <a:t>You work for the FTC.  A manufacturer of detergent claims that the mean weight of detergent is </a:t>
            </a:r>
            <a:r>
              <a:rPr b="1" lang="en-US" sz="2800">
                <a:solidFill>
                  <a:schemeClr val="lt2"/>
                </a:solidFill>
              </a:rPr>
              <a:t>3.25</a:t>
            </a:r>
            <a:r>
              <a:rPr lang="en-US" sz="2800"/>
              <a:t> lb.  You take a random sample of </a:t>
            </a:r>
            <a:r>
              <a:rPr b="1" lang="en-US" sz="2800">
                <a:solidFill>
                  <a:schemeClr val="lt2"/>
                </a:solidFill>
              </a:rPr>
              <a:t>64</a:t>
            </a:r>
            <a:r>
              <a:rPr lang="en-US" sz="2800"/>
              <a:t> containers.  You calculate the sample average to be </a:t>
            </a:r>
            <a:r>
              <a:rPr b="1" lang="en-US" sz="2800">
                <a:solidFill>
                  <a:schemeClr val="lt2"/>
                </a:solidFill>
              </a:rPr>
              <a:t>3.238</a:t>
            </a:r>
            <a:r>
              <a:rPr lang="en-US" sz="2800"/>
              <a:t> lb. with a standard deviation of </a:t>
            </a:r>
            <a:r>
              <a:rPr b="1" lang="en-US" sz="2800">
                <a:solidFill>
                  <a:schemeClr val="lt2"/>
                </a:solidFill>
              </a:rPr>
              <a:t>.117</a:t>
            </a:r>
            <a:r>
              <a:rPr lang="en-US" sz="2800"/>
              <a:t> lb.  At the </a:t>
            </a:r>
            <a:r>
              <a:rPr b="1" lang="en-US" sz="2800">
                <a:solidFill>
                  <a:schemeClr val="lt2"/>
                </a:solidFill>
              </a:rPr>
              <a:t>.01</a:t>
            </a:r>
            <a:r>
              <a:rPr lang="en-US" sz="2800"/>
              <a:t> level, is the manufacturer correct?</a:t>
            </a:r>
            <a:endParaRPr/>
          </a:p>
        </p:txBody>
      </p:sp>
      <p:graphicFrame>
        <p:nvGraphicFramePr>
          <p:cNvPr id="1845" name="Google Shape;1845;p168"/>
          <p:cNvGraphicFramePr/>
          <p:nvPr/>
        </p:nvGraphicFramePr>
        <p:xfrm>
          <a:off x="6061075" y="1982788"/>
          <a:ext cx="2146300" cy="3776662"/>
        </p:xfrm>
        <a:graphic>
          <a:graphicData uri="http://schemas.openxmlformats.org/presentationml/2006/ole">
            <mc:AlternateContent>
              <mc:Choice Requires="v">
                <p:oleObj r:id="rId4" imgH="3776662" imgW="2146300" progId="" spid="_x0000_s1">
                  <p:embed/>
                </p:oleObj>
              </mc:Choice>
              <mc:Fallback>
                <p:oleObj r:id="rId5" imgH="3776662" imgW="2146300" progId="">
                  <p:embed/>
                  <p:pic>
                    <p:nvPicPr>
                      <p:cNvPr id="1845" name="Google Shape;1845;p168"/>
                      <p:cNvPicPr preferRelativeResize="0"/>
                      <p:nvPr/>
                    </p:nvPicPr>
                    <p:blipFill rotWithShape="1">
                      <a:blip r:embed="rId6">
                        <a:alphaModFix/>
                      </a:blip>
                      <a:srcRect b="0" l="0" r="0" t="0"/>
                      <a:stretch/>
                    </p:blipFill>
                    <p:spPr>
                      <a:xfrm>
                        <a:off x="6061075" y="1982788"/>
                        <a:ext cx="2146300" cy="3776662"/>
                      </a:xfrm>
                      <a:prstGeom prst="rect">
                        <a:avLst/>
                      </a:prstGeom>
                      <a:noFill/>
                      <a:ln>
                        <a:noFill/>
                      </a:ln>
                    </p:spPr>
                  </p:pic>
                </p:oleObj>
              </mc:Fallback>
            </mc:AlternateContent>
          </a:graphicData>
        </a:graphic>
      </p:graphicFrame>
      <p:sp>
        <p:nvSpPr>
          <p:cNvPr id="1846" name="Google Shape;1846;p168"/>
          <p:cNvSpPr/>
          <p:nvPr/>
        </p:nvSpPr>
        <p:spPr>
          <a:xfrm>
            <a:off x="6478588" y="5126038"/>
            <a:ext cx="15970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3.25 lb.</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6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52" name="Google Shape;1852;p169"/>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endParaRPr b="1" sz="2800"/>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53" name="Google Shape;1853;p169"/>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322" name="Google Shape;322;p17"/>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322" name="Google Shape;322;p17"/>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323" name="Google Shape;323;p17"/>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
        <p:nvSpPr>
          <p:cNvPr id="324" name="Google Shape;324;p17"/>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7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59" name="Google Shape;1859;p170"/>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60" name="Google Shape;1860;p170"/>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7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66" name="Google Shape;1866;p171"/>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.01</a:t>
            </a:r>
            <a:endParaRPr/>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64 - 1 = 63</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67" name="Google Shape;1867;p171"/>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7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73" name="Google Shape;1873;p172"/>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.01</a:t>
            </a:r>
            <a:endParaRPr/>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64 - 1 = 63</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74" name="Google Shape;1874;p172"/>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75" name="Google Shape;1875;p172"/>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75" name="Google Shape;1875;p172"/>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7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81" name="Google Shape;1881;p173"/>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.01</a:t>
            </a:r>
            <a:endParaRPr/>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64 - 1 = 63</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82" name="Google Shape;1882;p173"/>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83" name="Google Shape;1883;p173"/>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83" name="Google Shape;1883;p173"/>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884" name="Google Shape;1884;p173"/>
          <p:cNvGraphicFramePr/>
          <p:nvPr/>
        </p:nvGraphicFramePr>
        <p:xfrm>
          <a:off x="3590925" y="2320925"/>
          <a:ext cx="4983163" cy="1349375"/>
        </p:xfrm>
        <a:graphic>
          <a:graphicData uri="http://schemas.openxmlformats.org/presentationml/2006/ole">
            <mc:AlternateContent>
              <mc:Choice Requires="v">
                <p:oleObj r:id="rId7" imgH="1349375" imgW="4983163" progId="" spid="_x0000_s2">
                  <p:embed/>
                </p:oleObj>
              </mc:Choice>
              <mc:Fallback>
                <p:oleObj r:id="rId8" imgH="1349375" imgW="4983163" progId="">
                  <p:embed/>
                  <p:pic>
                    <p:nvPicPr>
                      <p:cNvPr id="1884" name="Google Shape;1884;p173"/>
                      <p:cNvPicPr preferRelativeResize="0"/>
                      <p:nvPr/>
                    </p:nvPicPr>
                    <p:blipFill rotWithShape="1">
                      <a:blip r:embed="rId9">
                        <a:alphaModFix/>
                      </a:blip>
                      <a:srcRect b="0" l="0" r="0" t="0"/>
                      <a:stretch/>
                    </p:blipFill>
                    <p:spPr>
                      <a:xfrm>
                        <a:off x="3590925" y="2320925"/>
                        <a:ext cx="4983163" cy="1349375"/>
                      </a:xfrm>
                      <a:prstGeom prst="rect">
                        <a:avLst/>
                      </a:prstGeom>
                      <a:noFill/>
                      <a:ln>
                        <a:noFill/>
                      </a:ln>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7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890" name="Google Shape;1890;p174"/>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.01</a:t>
            </a:r>
            <a:endParaRPr/>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64 - 1 = 63</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891" name="Google Shape;1891;p174"/>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892" name="Google Shape;1892;p174"/>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892" name="Google Shape;1892;p174"/>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893" name="Google Shape;1893;p174"/>
          <p:cNvGraphicFramePr/>
          <p:nvPr/>
        </p:nvGraphicFramePr>
        <p:xfrm>
          <a:off x="3590925" y="2320925"/>
          <a:ext cx="4983163" cy="1349375"/>
        </p:xfrm>
        <a:graphic>
          <a:graphicData uri="http://schemas.openxmlformats.org/presentationml/2006/ole">
            <mc:AlternateContent>
              <mc:Choice Requires="v">
                <p:oleObj r:id="rId7" imgH="1349375" imgW="4983163" progId="" spid="_x0000_s2">
                  <p:embed/>
                </p:oleObj>
              </mc:Choice>
              <mc:Fallback>
                <p:oleObj r:id="rId8" imgH="1349375" imgW="4983163" progId="">
                  <p:embed/>
                  <p:pic>
                    <p:nvPicPr>
                      <p:cNvPr id="1893" name="Google Shape;1893;p174"/>
                      <p:cNvPicPr preferRelativeResize="0"/>
                      <p:nvPr/>
                    </p:nvPicPr>
                    <p:blipFill rotWithShape="1">
                      <a:blip r:embed="rId9">
                        <a:alphaModFix/>
                      </a:blip>
                      <a:srcRect b="0" l="0" r="0" t="0"/>
                      <a:stretch/>
                    </p:blipFill>
                    <p:spPr>
                      <a:xfrm>
                        <a:off x="3590925" y="2320925"/>
                        <a:ext cx="4983163" cy="1349375"/>
                      </a:xfrm>
                      <a:prstGeom prst="rect">
                        <a:avLst/>
                      </a:prstGeom>
                      <a:noFill/>
                      <a:ln>
                        <a:noFill/>
                      </a:ln>
                    </p:spPr>
                  </p:pic>
                </p:oleObj>
              </mc:Fallback>
            </mc:AlternateContent>
          </a:graphicData>
        </a:graphic>
      </p:graphicFrame>
      <p:sp>
        <p:nvSpPr>
          <p:cNvPr id="1894" name="Google Shape;1894;p174"/>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.01</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7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t Test </a:t>
            </a:r>
            <a:br>
              <a:rPr lang="en-US"/>
            </a:br>
            <a:r>
              <a:rPr lang="en-US"/>
              <a:t>Solution*</a:t>
            </a:r>
            <a:endParaRPr/>
          </a:p>
        </p:txBody>
      </p:sp>
      <p:sp>
        <p:nvSpPr>
          <p:cNvPr id="1900" name="Google Shape;1900;p175"/>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3.25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3.25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.01</a:t>
            </a:r>
            <a:endParaRPr/>
          </a:p>
          <a:p>
            <a:pPr indent="0" lvl="0" marL="0" rtl="0" algn="l">
              <a:spcBef>
                <a:spcPts val="560"/>
              </a:spcBef>
              <a:spcAft>
                <a:spcPts val="0"/>
              </a:spcAft>
              <a:buNone/>
            </a:pPr>
            <a:r>
              <a:rPr b="1" lang="en-US" sz="2800">
                <a:solidFill>
                  <a:schemeClr val="lt2"/>
                </a:solidFill>
              </a:rPr>
              <a:t>df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64 - 1 = 63</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01" name="Google Shape;1901;p175"/>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902" name="Google Shape;1902;p175"/>
          <p:cNvGraphicFramePr/>
          <p:nvPr/>
        </p:nvGraphicFramePr>
        <p:xfrm>
          <a:off x="546100" y="45418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902" name="Google Shape;1902;p175"/>
                      <p:cNvPicPr preferRelativeResize="0"/>
                      <p:nvPr/>
                    </p:nvPicPr>
                    <p:blipFill rotWithShape="1">
                      <a:blip r:embed="rId6">
                        <a:alphaModFix/>
                      </a:blip>
                      <a:srcRect b="0" l="0" r="0" t="0"/>
                      <a:stretch/>
                    </p:blipFill>
                    <p:spPr>
                      <a:xfrm>
                        <a:off x="546100" y="4541838"/>
                        <a:ext cx="3332163" cy="1870075"/>
                      </a:xfrm>
                      <a:prstGeom prst="rect">
                        <a:avLst/>
                      </a:prstGeom>
                      <a:noFill/>
                      <a:ln>
                        <a:noFill/>
                      </a:ln>
                    </p:spPr>
                  </p:pic>
                </p:oleObj>
              </mc:Fallback>
            </mc:AlternateContent>
          </a:graphicData>
        </a:graphic>
      </p:graphicFrame>
      <p:graphicFrame>
        <p:nvGraphicFramePr>
          <p:cNvPr id="1903" name="Google Shape;1903;p175"/>
          <p:cNvGraphicFramePr/>
          <p:nvPr/>
        </p:nvGraphicFramePr>
        <p:xfrm>
          <a:off x="3590925" y="2320925"/>
          <a:ext cx="4983163" cy="1349375"/>
        </p:xfrm>
        <a:graphic>
          <a:graphicData uri="http://schemas.openxmlformats.org/presentationml/2006/ole">
            <mc:AlternateContent>
              <mc:Choice Requires="v">
                <p:oleObj r:id="rId7" imgH="1349375" imgW="4983163" progId="" spid="_x0000_s2">
                  <p:embed/>
                </p:oleObj>
              </mc:Choice>
              <mc:Fallback>
                <p:oleObj r:id="rId8" imgH="1349375" imgW="4983163" progId="">
                  <p:embed/>
                  <p:pic>
                    <p:nvPicPr>
                      <p:cNvPr id="1903" name="Google Shape;1903;p175"/>
                      <p:cNvPicPr preferRelativeResize="0"/>
                      <p:nvPr/>
                    </p:nvPicPr>
                    <p:blipFill rotWithShape="1">
                      <a:blip r:embed="rId9">
                        <a:alphaModFix/>
                      </a:blip>
                      <a:srcRect b="0" l="0" r="0" t="0"/>
                      <a:stretch/>
                    </p:blipFill>
                    <p:spPr>
                      <a:xfrm>
                        <a:off x="3590925" y="2320925"/>
                        <a:ext cx="4983163" cy="1349375"/>
                      </a:xfrm>
                      <a:prstGeom prst="rect">
                        <a:avLst/>
                      </a:prstGeom>
                      <a:noFill/>
                      <a:ln>
                        <a:noFill/>
                      </a:ln>
                    </p:spPr>
                  </p:pic>
                </p:oleObj>
              </mc:Fallback>
            </mc:AlternateContent>
          </a:graphicData>
        </a:graphic>
      </p:graphicFrame>
      <p:sp>
        <p:nvSpPr>
          <p:cNvPr id="1904" name="Google Shape;1904;p175"/>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.01</a:t>
            </a:r>
            <a:endParaRPr/>
          </a:p>
        </p:txBody>
      </p:sp>
      <p:sp>
        <p:nvSpPr>
          <p:cNvPr id="1905" name="Google Shape;1905;p175"/>
          <p:cNvSpPr/>
          <p:nvPr/>
        </p:nvSpPr>
        <p:spPr>
          <a:xfrm>
            <a:off x="4725988" y="5411788"/>
            <a:ext cx="39592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There is no evidence average is not 3.25</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13" name="Shape 1913"/>
        <p:cNvGrpSpPr/>
        <p:nvPr/>
      </p:nvGrpSpPr>
      <p:grpSpPr>
        <a:xfrm>
          <a:off x="0" y="0"/>
          <a:ext cx="0" cy="0"/>
          <a:chOff x="0" y="0"/>
          <a:chExt cx="0" cy="0"/>
        </a:xfrm>
      </p:grpSpPr>
      <p:sp>
        <p:nvSpPr>
          <p:cNvPr id="1914" name="Google Shape;1914;p176"/>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5" name="Google Shape;1915;p176"/>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6" name="Google Shape;1916;p176"/>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of Mean (</a:t>
            </a:r>
            <a:r>
              <a:rPr lang="en-US">
                <a:latin typeface="Noto Sans Symbols"/>
                <a:ea typeface="Noto Sans Symbols"/>
                <a:cs typeface="Noto Sans Symbols"/>
                <a:sym typeface="Noto Sans Symbols"/>
              </a:rPr>
              <a:t>σ</a:t>
            </a:r>
            <a:r>
              <a:rPr lang="en-US"/>
              <a:t> Unknown)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17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a:t>
            </a:r>
            <a:br>
              <a:rPr lang="en-US"/>
            </a:br>
            <a:r>
              <a:rPr lang="en-US"/>
              <a:t>Example </a:t>
            </a:r>
            <a:endParaRPr/>
          </a:p>
        </p:txBody>
      </p:sp>
      <p:sp>
        <p:nvSpPr>
          <p:cNvPr id="1922" name="Google Shape;1922;p177"/>
          <p:cNvSpPr txBox="1"/>
          <p:nvPr>
            <p:ph idx="1" type="body"/>
          </p:nvPr>
        </p:nvSpPr>
        <p:spPr>
          <a:xfrm>
            <a:off x="609600" y="1828800"/>
            <a:ext cx="4540250" cy="4114800"/>
          </a:xfrm>
          <a:prstGeom prst="rect">
            <a:avLst/>
          </a:prstGeom>
          <a:noFill/>
          <a:ln>
            <a:noFill/>
          </a:ln>
        </p:spPr>
        <p:txBody>
          <a:bodyPr anchorCtr="0" anchor="t" bIns="44450" lIns="90475" spcFirstLastPara="1" rIns="90475" wrap="square" tIns="44450">
            <a:noAutofit/>
          </a:bodyPr>
          <a:lstStyle/>
          <a:p>
            <a:pPr indent="0" lvl="0" marL="0" rtl="0" algn="l">
              <a:lnSpc>
                <a:spcPct val="105000"/>
              </a:lnSpc>
              <a:spcBef>
                <a:spcPts val="0"/>
              </a:spcBef>
              <a:spcAft>
                <a:spcPts val="0"/>
              </a:spcAft>
              <a:buNone/>
            </a:pPr>
            <a:r>
              <a:rPr lang="en-US" sz="2800"/>
              <a:t>Is the average capacity of batteries </a:t>
            </a:r>
            <a:r>
              <a:rPr b="1" lang="en-US" sz="2800">
                <a:solidFill>
                  <a:schemeClr val="lt2"/>
                </a:solidFill>
              </a:rPr>
              <a:t>at least 140 </a:t>
            </a:r>
            <a:r>
              <a:rPr lang="en-US" sz="2800"/>
              <a:t>ampere-hours?  A random sample of </a:t>
            </a:r>
            <a:r>
              <a:rPr b="1" lang="en-US" sz="2800">
                <a:solidFill>
                  <a:schemeClr val="lt2"/>
                </a:solidFill>
              </a:rPr>
              <a:t>20</a:t>
            </a:r>
            <a:r>
              <a:rPr lang="en-US" sz="2800"/>
              <a:t> batteries had a mean of </a:t>
            </a:r>
            <a:r>
              <a:rPr b="1" lang="en-US" sz="2800">
                <a:solidFill>
                  <a:schemeClr val="lt2"/>
                </a:solidFill>
              </a:rPr>
              <a:t>138.47</a:t>
            </a:r>
            <a:r>
              <a:rPr lang="en-US" sz="2800"/>
              <a:t> &amp; a standard deviation of </a:t>
            </a:r>
            <a:r>
              <a:rPr b="1" lang="en-US" sz="2800">
                <a:solidFill>
                  <a:schemeClr val="lt2"/>
                </a:solidFill>
              </a:rPr>
              <a:t>2.66</a:t>
            </a:r>
            <a:r>
              <a:rPr lang="en-US" sz="2800"/>
              <a:t>.  Assume a normal distribution.  Test at the </a:t>
            </a:r>
            <a:r>
              <a:rPr b="1" lang="en-US" sz="2800">
                <a:solidFill>
                  <a:schemeClr val="lt2"/>
                </a:solidFill>
              </a:rPr>
              <a:t>.05</a:t>
            </a:r>
            <a:r>
              <a:rPr lang="en-US" sz="2800"/>
              <a:t> level.</a:t>
            </a:r>
            <a:endParaRPr/>
          </a:p>
        </p:txBody>
      </p:sp>
      <p:graphicFrame>
        <p:nvGraphicFramePr>
          <p:cNvPr id="1923" name="Google Shape;1923;p177"/>
          <p:cNvGraphicFramePr/>
          <p:nvPr/>
        </p:nvGraphicFramePr>
        <p:xfrm>
          <a:off x="5386388" y="2360613"/>
          <a:ext cx="3362325" cy="2825750"/>
        </p:xfrm>
        <a:graphic>
          <a:graphicData uri="http://schemas.openxmlformats.org/presentationml/2006/ole">
            <mc:AlternateContent>
              <mc:Choice Requires="v">
                <p:oleObj r:id="rId4" imgH="2825750" imgW="3362325" progId="" spid="_x0000_s1">
                  <p:embed/>
                </p:oleObj>
              </mc:Choice>
              <mc:Fallback>
                <p:oleObj r:id="rId5" imgH="2825750" imgW="3362325" progId="">
                  <p:embed/>
                  <p:pic>
                    <p:nvPicPr>
                      <p:cNvPr id="1923" name="Google Shape;1923;p177"/>
                      <p:cNvPicPr preferRelativeResize="0"/>
                      <p:nvPr/>
                    </p:nvPicPr>
                    <p:blipFill rotWithShape="1">
                      <a:blip r:embed="rId6">
                        <a:alphaModFix/>
                      </a:blip>
                      <a:srcRect b="0" l="0" r="0" t="0"/>
                      <a:stretch/>
                    </p:blipFill>
                    <p:spPr>
                      <a:xfrm>
                        <a:off x="5386388" y="2360613"/>
                        <a:ext cx="3362325" cy="2825750"/>
                      </a:xfrm>
                      <a:prstGeom prst="rect">
                        <a:avLst/>
                      </a:prstGeom>
                      <a:noFill/>
                      <a:ln>
                        <a:noFill/>
                      </a:ln>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7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29" name="Google Shape;1929;p178"/>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df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30" name="Google Shape;1930;p178"/>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7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36" name="Google Shape;1936;p179"/>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lang="en-US" sz="2800">
                <a:solidFill>
                  <a:schemeClr val="lt2"/>
                </a:solidFill>
              </a:rPr>
              <a:t>df = </a:t>
            </a:r>
            <a:endParaRPr b="1" sz="2800"/>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37" name="Google Shape;1937;p179"/>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330" name="Google Shape;330;p18"/>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330" name="Google Shape;330;p18"/>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331" name="Google Shape;331;p18"/>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332" name="Google Shape;332;p18"/>
          <p:cNvSpPr/>
          <p:nvPr/>
        </p:nvSpPr>
        <p:spPr>
          <a:xfrm>
            <a:off x="1500188" y="3152775"/>
            <a:ext cx="3214687" cy="1198563"/>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likely that we would get a sample mean of this value ...</a:t>
            </a:r>
            <a:endParaRPr/>
          </a:p>
        </p:txBody>
      </p:sp>
      <p:cxnSp>
        <p:nvCxnSpPr>
          <p:cNvPr id="333" name="Google Shape;333;p18"/>
          <p:cNvCxnSpPr/>
          <p:nvPr/>
        </p:nvCxnSpPr>
        <p:spPr>
          <a:xfrm>
            <a:off x="4572000" y="4351338"/>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334" name="Google Shape;334;p18"/>
          <p:cNvSpPr/>
          <p:nvPr/>
        </p:nvSpPr>
        <p:spPr>
          <a:xfrm>
            <a:off x="4206875" y="5997575"/>
            <a:ext cx="987425" cy="458788"/>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49.5</a:t>
            </a:r>
            <a:endParaRPr/>
          </a:p>
        </p:txBody>
      </p:sp>
      <p:sp>
        <p:nvSpPr>
          <p:cNvPr id="335" name="Google Shape;335;p18"/>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8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43" name="Google Shape;1943;p180"/>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20 - 1 = 19</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44" name="Google Shape;1944;p180"/>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graphicFrame>
        <p:nvGraphicFramePr>
          <p:cNvPr id="1949" name="Google Shape;1949;p181"/>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949" name="Google Shape;1949;p181"/>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
        <p:nvSpPr>
          <p:cNvPr id="1950" name="Google Shape;1950;p18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51" name="Google Shape;1951;p181"/>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20 - 1 = 19</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52" name="Google Shape;1952;p181"/>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graphicFrame>
        <p:nvGraphicFramePr>
          <p:cNvPr id="1957" name="Google Shape;1957;p182"/>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957" name="Google Shape;1957;p182"/>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
        <p:nvSpPr>
          <p:cNvPr id="1958" name="Google Shape;1958;p18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59" name="Google Shape;1959;p182"/>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20 - 1 = 19</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60" name="Google Shape;1960;p182"/>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961" name="Google Shape;1961;p182"/>
          <p:cNvGraphicFramePr/>
          <p:nvPr/>
        </p:nvGraphicFramePr>
        <p:xfrm>
          <a:off x="3459163" y="2320925"/>
          <a:ext cx="5246687" cy="1349375"/>
        </p:xfrm>
        <a:graphic>
          <a:graphicData uri="http://schemas.openxmlformats.org/presentationml/2006/ole">
            <mc:AlternateContent>
              <mc:Choice Requires="v">
                <p:oleObj r:id="rId7" imgH="1349375" imgW="5246687" progId="" spid="_x0000_s2">
                  <p:embed/>
                </p:oleObj>
              </mc:Choice>
              <mc:Fallback>
                <p:oleObj r:id="rId8" imgH="1349375" imgW="5246687" progId="">
                  <p:embed/>
                  <p:pic>
                    <p:nvPicPr>
                      <p:cNvPr id="1961" name="Google Shape;1961;p182"/>
                      <p:cNvPicPr preferRelativeResize="0"/>
                      <p:nvPr/>
                    </p:nvPicPr>
                    <p:blipFill rotWithShape="1">
                      <a:blip r:embed="rId9">
                        <a:alphaModFix/>
                      </a:blip>
                      <a:srcRect b="0" l="0" r="0" t="0"/>
                      <a:stretch/>
                    </p:blipFill>
                    <p:spPr>
                      <a:xfrm>
                        <a:off x="3459163" y="2320925"/>
                        <a:ext cx="5246687" cy="1349375"/>
                      </a:xfrm>
                      <a:prstGeom prst="rect">
                        <a:avLst/>
                      </a:prstGeom>
                      <a:noFill/>
                      <a:ln>
                        <a:noFill/>
                      </a:ln>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graphicFrame>
        <p:nvGraphicFramePr>
          <p:cNvPr id="1966" name="Google Shape;1966;p183"/>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966" name="Google Shape;1966;p183"/>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
        <p:nvSpPr>
          <p:cNvPr id="1967" name="Google Shape;1967;p18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68" name="Google Shape;1968;p183"/>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20 - 1 = 19</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69" name="Google Shape;1969;p183"/>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970" name="Google Shape;1970;p183"/>
          <p:cNvGraphicFramePr/>
          <p:nvPr/>
        </p:nvGraphicFramePr>
        <p:xfrm>
          <a:off x="3459163" y="2320925"/>
          <a:ext cx="5246687" cy="1349375"/>
        </p:xfrm>
        <a:graphic>
          <a:graphicData uri="http://schemas.openxmlformats.org/presentationml/2006/ole">
            <mc:AlternateContent>
              <mc:Choice Requires="v">
                <p:oleObj r:id="rId7" imgH="1349375" imgW="5246687" progId="" spid="_x0000_s2">
                  <p:embed/>
                </p:oleObj>
              </mc:Choice>
              <mc:Fallback>
                <p:oleObj r:id="rId8" imgH="1349375" imgW="5246687" progId="">
                  <p:embed/>
                  <p:pic>
                    <p:nvPicPr>
                      <p:cNvPr id="1970" name="Google Shape;1970;p183"/>
                      <p:cNvPicPr preferRelativeResize="0"/>
                      <p:nvPr/>
                    </p:nvPicPr>
                    <p:blipFill rotWithShape="1">
                      <a:blip r:embed="rId9">
                        <a:alphaModFix/>
                      </a:blip>
                      <a:srcRect b="0" l="0" r="0" t="0"/>
                      <a:stretch/>
                    </p:blipFill>
                    <p:spPr>
                      <a:xfrm>
                        <a:off x="3459163" y="2320925"/>
                        <a:ext cx="5246687" cy="1349375"/>
                      </a:xfrm>
                      <a:prstGeom prst="rect">
                        <a:avLst/>
                      </a:prstGeom>
                      <a:noFill/>
                      <a:ln>
                        <a:noFill/>
                      </a:ln>
                    </p:spPr>
                  </p:pic>
                </p:oleObj>
              </mc:Fallback>
            </mc:AlternateContent>
          </a:graphicData>
        </a:graphic>
      </p:graphicFrame>
      <p:sp>
        <p:nvSpPr>
          <p:cNvPr id="1971" name="Google Shape;1971;p183"/>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graphicFrame>
        <p:nvGraphicFramePr>
          <p:cNvPr id="1976" name="Google Shape;1976;p184"/>
          <p:cNvGraphicFramePr/>
          <p:nvPr/>
        </p:nvGraphicFramePr>
        <p:xfrm>
          <a:off x="6223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1976" name="Google Shape;1976;p184"/>
                      <p:cNvPicPr preferRelativeResize="0"/>
                      <p:nvPr/>
                    </p:nvPicPr>
                    <p:blipFill rotWithShape="1">
                      <a:blip r:embed="rId6">
                        <a:alphaModFix/>
                      </a:blip>
                      <a:srcRect b="0" l="0" r="0" t="0"/>
                      <a:stretch/>
                    </p:blipFill>
                    <p:spPr>
                      <a:xfrm>
                        <a:off x="622300" y="4465638"/>
                        <a:ext cx="3332163" cy="1870075"/>
                      </a:xfrm>
                      <a:prstGeom prst="rect">
                        <a:avLst/>
                      </a:prstGeom>
                      <a:noFill/>
                      <a:ln>
                        <a:noFill/>
                      </a:ln>
                    </p:spPr>
                  </p:pic>
                </p:oleObj>
              </mc:Fallback>
            </mc:AlternateContent>
          </a:graphicData>
        </a:graphic>
      </p:graphicFrame>
      <p:sp>
        <p:nvSpPr>
          <p:cNvPr id="1977" name="Google Shape;1977;p18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78" name="Google Shape;1978;p184"/>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140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140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20 - 1 = 19</a:t>
            </a:r>
            <a:endParaRPr/>
          </a:p>
          <a:p>
            <a:pPr indent="0" lvl="0" marL="0" rtl="0" algn="l">
              <a:spcBef>
                <a:spcPts val="50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1979" name="Google Shape;1979;p184"/>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1980" name="Google Shape;1980;p184"/>
          <p:cNvGraphicFramePr/>
          <p:nvPr/>
        </p:nvGraphicFramePr>
        <p:xfrm>
          <a:off x="3459163" y="2320925"/>
          <a:ext cx="5246687" cy="1349375"/>
        </p:xfrm>
        <a:graphic>
          <a:graphicData uri="http://schemas.openxmlformats.org/presentationml/2006/ole">
            <mc:AlternateContent>
              <mc:Choice Requires="v">
                <p:oleObj r:id="rId7" imgH="1349375" imgW="5246687" progId="" spid="_x0000_s2">
                  <p:embed/>
                </p:oleObj>
              </mc:Choice>
              <mc:Fallback>
                <p:oleObj r:id="rId8" imgH="1349375" imgW="5246687" progId="">
                  <p:embed/>
                  <p:pic>
                    <p:nvPicPr>
                      <p:cNvPr id="1980" name="Google Shape;1980;p184"/>
                      <p:cNvPicPr preferRelativeResize="0"/>
                      <p:nvPr/>
                    </p:nvPicPr>
                    <p:blipFill rotWithShape="1">
                      <a:blip r:embed="rId9">
                        <a:alphaModFix/>
                      </a:blip>
                      <a:srcRect b="0" l="0" r="0" t="0"/>
                      <a:stretch/>
                    </p:blipFill>
                    <p:spPr>
                      <a:xfrm>
                        <a:off x="3459163" y="2320925"/>
                        <a:ext cx="5246687" cy="1349375"/>
                      </a:xfrm>
                      <a:prstGeom prst="rect">
                        <a:avLst/>
                      </a:prstGeom>
                      <a:noFill/>
                      <a:ln>
                        <a:noFill/>
                      </a:ln>
                    </p:spPr>
                  </p:pic>
                </p:oleObj>
              </mc:Fallback>
            </mc:AlternateContent>
          </a:graphicData>
        </a:graphic>
      </p:graphicFrame>
      <p:sp>
        <p:nvSpPr>
          <p:cNvPr id="1981" name="Google Shape;1981;p184"/>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1982" name="Google Shape;1982;p184"/>
          <p:cNvSpPr/>
          <p:nvPr/>
        </p:nvSpPr>
        <p:spPr>
          <a:xfrm>
            <a:off x="4725988" y="5411788"/>
            <a:ext cx="43402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There is evidence pop. average is less than 140</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8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a:t>
            </a:r>
            <a:br>
              <a:rPr lang="en-US"/>
            </a:br>
            <a:r>
              <a:rPr lang="en-US"/>
              <a:t> Thinking Challenge</a:t>
            </a:r>
            <a:endParaRPr/>
          </a:p>
        </p:txBody>
      </p:sp>
      <p:sp>
        <p:nvSpPr>
          <p:cNvPr id="1988" name="Google Shape;1988;p185"/>
          <p:cNvSpPr txBox="1"/>
          <p:nvPr>
            <p:ph idx="1" type="body"/>
          </p:nvPr>
        </p:nvSpPr>
        <p:spPr>
          <a:xfrm>
            <a:off x="533400" y="1676400"/>
            <a:ext cx="5102225" cy="4419600"/>
          </a:xfrm>
          <a:prstGeom prst="rect">
            <a:avLst/>
          </a:prstGeom>
          <a:noFill/>
          <a:ln>
            <a:noFill/>
          </a:ln>
        </p:spPr>
        <p:txBody>
          <a:bodyPr anchorCtr="0" anchor="t" bIns="44450" lIns="90475" spcFirstLastPara="1" rIns="90475" wrap="square" tIns="44450">
            <a:noAutofit/>
          </a:bodyPr>
          <a:lstStyle/>
          <a:p>
            <a:pPr indent="0" lvl="0" marL="0" rtl="0" algn="l">
              <a:lnSpc>
                <a:spcPct val="105000"/>
              </a:lnSpc>
              <a:spcBef>
                <a:spcPts val="0"/>
              </a:spcBef>
              <a:spcAft>
                <a:spcPts val="0"/>
              </a:spcAft>
              <a:buNone/>
            </a:pPr>
            <a:r>
              <a:rPr lang="en-US" sz="2800"/>
              <a:t>You’re a marketing analyst for Wal-Mart.  Wal-Mart had teddy bears on sale last week.  The weekly sales ($ 00) of bears sold in </a:t>
            </a:r>
            <a:r>
              <a:rPr b="1" lang="en-US" sz="2800">
                <a:solidFill>
                  <a:schemeClr val="lt2"/>
                </a:solidFill>
              </a:rPr>
              <a:t>10</a:t>
            </a:r>
            <a:r>
              <a:rPr lang="en-US" sz="2800"/>
              <a:t> stores was:</a:t>
            </a:r>
            <a:r>
              <a:rPr lang="en-US" sz="2800">
                <a:solidFill>
                  <a:srgbClr val="FCFEB9"/>
                </a:solidFill>
              </a:rPr>
              <a:t> </a:t>
            </a:r>
            <a:r>
              <a:rPr b="1" lang="en-US" sz="2800">
                <a:solidFill>
                  <a:schemeClr val="lt2"/>
                </a:solidFill>
              </a:rPr>
              <a:t>8  11  0   4   7   8   10   5   8   3</a:t>
            </a:r>
            <a:r>
              <a:rPr lang="en-US" sz="2800"/>
              <a:t>.  </a:t>
            </a:r>
            <a:br>
              <a:rPr lang="en-US" sz="2800"/>
            </a:br>
            <a:r>
              <a:rPr lang="en-US" sz="2800"/>
              <a:t>At the </a:t>
            </a:r>
            <a:r>
              <a:rPr b="1" lang="en-US" sz="2800">
                <a:solidFill>
                  <a:schemeClr val="lt2"/>
                </a:solidFill>
              </a:rPr>
              <a:t>.05</a:t>
            </a:r>
            <a:r>
              <a:rPr lang="en-US" sz="2800"/>
              <a:t> level, is there evidence that the average bear sales per store is </a:t>
            </a:r>
            <a:r>
              <a:rPr b="1" lang="en-US" sz="2800">
                <a:solidFill>
                  <a:schemeClr val="lt2"/>
                </a:solidFill>
              </a:rPr>
              <a:t>more</a:t>
            </a:r>
            <a:r>
              <a:rPr b="1" lang="en-US" sz="2800">
                <a:solidFill>
                  <a:srgbClr val="FCFEB9"/>
                </a:solidFill>
              </a:rPr>
              <a:t> </a:t>
            </a:r>
            <a:r>
              <a:rPr b="1" lang="en-US" sz="2800">
                <a:solidFill>
                  <a:schemeClr val="lt2"/>
                </a:solidFill>
              </a:rPr>
              <a:t>than</a:t>
            </a:r>
            <a:r>
              <a:rPr b="1" lang="en-US" sz="2800">
                <a:solidFill>
                  <a:srgbClr val="FCFEB9"/>
                </a:solidFill>
              </a:rPr>
              <a:t> </a:t>
            </a:r>
            <a:r>
              <a:rPr b="1" lang="en-US" sz="2800">
                <a:solidFill>
                  <a:schemeClr val="lt2"/>
                </a:solidFill>
              </a:rPr>
              <a:t>5 </a:t>
            </a:r>
            <a:r>
              <a:rPr lang="en-US" sz="2800"/>
              <a:t>($ 00)?</a:t>
            </a:r>
            <a:endParaRPr/>
          </a:p>
        </p:txBody>
      </p:sp>
      <p:graphicFrame>
        <p:nvGraphicFramePr>
          <p:cNvPr id="1989" name="Google Shape;1989;p185"/>
          <p:cNvGraphicFramePr/>
          <p:nvPr/>
        </p:nvGraphicFramePr>
        <p:xfrm>
          <a:off x="5735638" y="2214563"/>
          <a:ext cx="3078162" cy="3500437"/>
        </p:xfrm>
        <a:graphic>
          <a:graphicData uri="http://schemas.openxmlformats.org/presentationml/2006/ole">
            <mc:AlternateContent>
              <mc:Choice Requires="v">
                <p:oleObj r:id="rId4" imgH="3500437" imgW="3078162" progId="" spid="_x0000_s1">
                  <p:embed/>
                </p:oleObj>
              </mc:Choice>
              <mc:Fallback>
                <p:oleObj r:id="rId5" imgH="3500437" imgW="3078162" progId="">
                  <p:embed/>
                  <p:pic>
                    <p:nvPicPr>
                      <p:cNvPr id="1989" name="Google Shape;1989;p185"/>
                      <p:cNvPicPr preferRelativeResize="0"/>
                      <p:nvPr/>
                    </p:nvPicPr>
                    <p:blipFill rotWithShape="1">
                      <a:blip r:embed="rId6">
                        <a:alphaModFix/>
                      </a:blip>
                      <a:srcRect b="0" l="0" r="0" t="0"/>
                      <a:stretch/>
                    </p:blipFill>
                    <p:spPr>
                      <a:xfrm>
                        <a:off x="5735638" y="2214563"/>
                        <a:ext cx="3078162" cy="3500437"/>
                      </a:xfrm>
                      <a:prstGeom prst="rect">
                        <a:avLst/>
                      </a:prstGeom>
                      <a:noFill/>
                      <a:ln>
                        <a:noFill/>
                      </a:ln>
                    </p:spPr>
                  </p:pic>
                </p:oleObj>
              </mc:Fallback>
            </mc:AlternateContent>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8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1995" name="Google Shape;1995;p186"/>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lang="en-US" sz="2800">
                <a:solidFill>
                  <a:schemeClr val="lt2"/>
                </a:solidFill>
              </a:rPr>
              <a:t>df = </a:t>
            </a:r>
            <a:endParaRPr b="1" sz="2800"/>
          </a:p>
          <a:p>
            <a:pPr indent="0" lvl="0" marL="0" rtl="0" algn="l">
              <a:spcBef>
                <a:spcPts val="560"/>
              </a:spcBef>
              <a:spcAft>
                <a:spcPts val="0"/>
              </a:spcAft>
              <a:buNone/>
            </a:pPr>
            <a:r>
              <a:rPr b="1" lang="en-US" sz="2800">
                <a:solidFill>
                  <a:schemeClr val="lt2"/>
                </a:solidFill>
              </a:rPr>
              <a:t>Critical Value(s):</a:t>
            </a:r>
            <a:endParaRPr/>
          </a:p>
        </p:txBody>
      </p:sp>
      <p:sp>
        <p:nvSpPr>
          <p:cNvPr id="1996" name="Google Shape;1996;p186"/>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8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02" name="Google Shape;2002;p187"/>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lang="en-US" sz="2800">
                <a:solidFill>
                  <a:schemeClr val="lt2"/>
                </a:solidFill>
              </a:rPr>
              <a:t>df =</a:t>
            </a:r>
            <a:endParaRPr b="1" sz="2800"/>
          </a:p>
          <a:p>
            <a:pPr indent="0" lvl="0" marL="0" rtl="0" algn="l">
              <a:spcBef>
                <a:spcPts val="560"/>
              </a:spcBef>
              <a:spcAft>
                <a:spcPts val="0"/>
              </a:spcAft>
              <a:buNone/>
            </a:pPr>
            <a:r>
              <a:rPr b="1" lang="en-US" sz="2800">
                <a:solidFill>
                  <a:schemeClr val="lt2"/>
                </a:solidFill>
              </a:rPr>
              <a:t>Critical Value(s):</a:t>
            </a:r>
            <a:endParaRPr/>
          </a:p>
        </p:txBody>
      </p:sp>
      <p:sp>
        <p:nvSpPr>
          <p:cNvPr id="2003" name="Google Shape;2003;p187"/>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8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09" name="Google Shape;2009;p188"/>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10 - 1 = 9</a:t>
            </a:r>
            <a:endParaRPr/>
          </a:p>
          <a:p>
            <a:pPr indent="0" lvl="0" marL="0" rtl="0" algn="l">
              <a:spcBef>
                <a:spcPts val="560"/>
              </a:spcBef>
              <a:spcAft>
                <a:spcPts val="0"/>
              </a:spcAft>
              <a:buNone/>
            </a:pPr>
            <a:r>
              <a:rPr b="1" lang="en-US" sz="2800">
                <a:solidFill>
                  <a:schemeClr val="lt2"/>
                </a:solidFill>
              </a:rPr>
              <a:t>Critical Value(s):</a:t>
            </a:r>
            <a:endParaRPr/>
          </a:p>
        </p:txBody>
      </p:sp>
      <p:sp>
        <p:nvSpPr>
          <p:cNvPr id="2010" name="Google Shape;2010;p188"/>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graphicFrame>
        <p:nvGraphicFramePr>
          <p:cNvPr id="2015" name="Google Shape;2015;p189"/>
          <p:cNvGraphicFramePr/>
          <p:nvPr/>
        </p:nvGraphicFramePr>
        <p:xfrm>
          <a:off x="479425" y="4506913"/>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2015" name="Google Shape;2015;p189"/>
                      <p:cNvPicPr preferRelativeResize="0"/>
                      <p:nvPr/>
                    </p:nvPicPr>
                    <p:blipFill rotWithShape="1">
                      <a:blip r:embed="rId6">
                        <a:alphaModFix/>
                      </a:blip>
                      <a:srcRect b="0" l="0" r="0" t="0"/>
                      <a:stretch/>
                    </p:blipFill>
                    <p:spPr>
                      <a:xfrm>
                        <a:off x="479425" y="4506913"/>
                        <a:ext cx="3332163" cy="1870075"/>
                      </a:xfrm>
                      <a:prstGeom prst="rect">
                        <a:avLst/>
                      </a:prstGeom>
                      <a:noFill/>
                      <a:ln>
                        <a:noFill/>
                      </a:ln>
                    </p:spPr>
                  </p:pic>
                </p:oleObj>
              </mc:Fallback>
            </mc:AlternateContent>
          </a:graphicData>
        </a:graphic>
      </p:graphicFrame>
      <p:sp>
        <p:nvSpPr>
          <p:cNvPr id="2016" name="Google Shape;2016;p18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17" name="Google Shape;2017;p189"/>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10 - 1 = 9</a:t>
            </a:r>
            <a:endParaRPr/>
          </a:p>
          <a:p>
            <a:pPr indent="0" lvl="0" marL="0" rtl="0" algn="l">
              <a:spcBef>
                <a:spcPts val="560"/>
              </a:spcBef>
              <a:spcAft>
                <a:spcPts val="0"/>
              </a:spcAft>
              <a:buNone/>
            </a:pPr>
            <a:r>
              <a:rPr b="1" lang="en-US" sz="2800">
                <a:solidFill>
                  <a:schemeClr val="lt2"/>
                </a:solidFill>
              </a:rPr>
              <a:t>Critical Value(s):</a:t>
            </a:r>
            <a:endParaRPr/>
          </a:p>
        </p:txBody>
      </p:sp>
      <p:sp>
        <p:nvSpPr>
          <p:cNvPr id="2018" name="Google Shape;2018;p189"/>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341" name="Google Shape;341;p19"/>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341" name="Google Shape;341;p19"/>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342" name="Google Shape;342;p19"/>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343" name="Google Shape;343;p19"/>
          <p:cNvSpPr/>
          <p:nvPr/>
        </p:nvSpPr>
        <p:spPr>
          <a:xfrm>
            <a:off x="3201988" y="4433888"/>
            <a:ext cx="3384550"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if in fact this were</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the population mean</a:t>
            </a:r>
            <a:endParaRPr/>
          </a:p>
        </p:txBody>
      </p:sp>
      <p:cxnSp>
        <p:nvCxnSpPr>
          <p:cNvPr id="344" name="Google Shape;344;p19"/>
          <p:cNvCxnSpPr/>
          <p:nvPr/>
        </p:nvCxnSpPr>
        <p:spPr>
          <a:xfrm>
            <a:off x="4800600" y="5295900"/>
            <a:ext cx="0" cy="3302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345" name="Google Shape;345;p19"/>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
        <p:nvSpPr>
          <p:cNvPr id="346" name="Google Shape;346;p19"/>
          <p:cNvSpPr/>
          <p:nvPr/>
        </p:nvSpPr>
        <p:spPr>
          <a:xfrm>
            <a:off x="1500188" y="3152775"/>
            <a:ext cx="3214687" cy="1198563"/>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likely that we would get a sample mean of this value ...</a:t>
            </a:r>
            <a:endParaRPr/>
          </a:p>
        </p:txBody>
      </p:sp>
      <p:cxnSp>
        <p:nvCxnSpPr>
          <p:cNvPr id="347" name="Google Shape;347;p19"/>
          <p:cNvCxnSpPr/>
          <p:nvPr/>
        </p:nvCxnSpPr>
        <p:spPr>
          <a:xfrm>
            <a:off x="4572000" y="4351338"/>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348" name="Google Shape;348;p19"/>
          <p:cNvSpPr/>
          <p:nvPr/>
        </p:nvSpPr>
        <p:spPr>
          <a:xfrm>
            <a:off x="4206875" y="5997575"/>
            <a:ext cx="987425" cy="458788"/>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49.5</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graphicFrame>
        <p:nvGraphicFramePr>
          <p:cNvPr id="2023" name="Google Shape;2023;p190"/>
          <p:cNvGraphicFramePr/>
          <p:nvPr/>
        </p:nvGraphicFramePr>
        <p:xfrm>
          <a:off x="479425" y="4506913"/>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2023" name="Google Shape;2023;p190"/>
                      <p:cNvPicPr preferRelativeResize="0"/>
                      <p:nvPr/>
                    </p:nvPicPr>
                    <p:blipFill rotWithShape="1">
                      <a:blip r:embed="rId6">
                        <a:alphaModFix/>
                      </a:blip>
                      <a:srcRect b="0" l="0" r="0" t="0"/>
                      <a:stretch/>
                    </p:blipFill>
                    <p:spPr>
                      <a:xfrm>
                        <a:off x="479425" y="4506913"/>
                        <a:ext cx="3332163" cy="1870075"/>
                      </a:xfrm>
                      <a:prstGeom prst="rect">
                        <a:avLst/>
                      </a:prstGeom>
                      <a:noFill/>
                      <a:ln>
                        <a:noFill/>
                      </a:ln>
                    </p:spPr>
                  </p:pic>
                </p:oleObj>
              </mc:Fallback>
            </mc:AlternateContent>
          </a:graphicData>
        </a:graphic>
      </p:graphicFrame>
      <p:sp>
        <p:nvSpPr>
          <p:cNvPr id="2024" name="Google Shape;2024;p19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25" name="Google Shape;2025;p190"/>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10 - 1 = 9</a:t>
            </a:r>
            <a:endParaRPr/>
          </a:p>
          <a:p>
            <a:pPr indent="0" lvl="0" marL="0" rtl="0" algn="l">
              <a:spcBef>
                <a:spcPts val="560"/>
              </a:spcBef>
              <a:spcAft>
                <a:spcPts val="0"/>
              </a:spcAft>
              <a:buNone/>
            </a:pPr>
            <a:r>
              <a:rPr b="1" lang="en-US" sz="2800">
                <a:solidFill>
                  <a:schemeClr val="lt2"/>
                </a:solidFill>
              </a:rPr>
              <a:t>Critical Value(s):</a:t>
            </a:r>
            <a:endParaRPr/>
          </a:p>
        </p:txBody>
      </p:sp>
      <p:sp>
        <p:nvSpPr>
          <p:cNvPr id="2026" name="Google Shape;2026;p190"/>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2027" name="Google Shape;2027;p190"/>
          <p:cNvGraphicFramePr/>
          <p:nvPr/>
        </p:nvGraphicFramePr>
        <p:xfrm>
          <a:off x="4659313" y="2320925"/>
          <a:ext cx="4217987" cy="1349375"/>
        </p:xfrm>
        <a:graphic>
          <a:graphicData uri="http://schemas.openxmlformats.org/presentationml/2006/ole">
            <mc:AlternateContent>
              <mc:Choice Requires="v">
                <p:oleObj r:id="rId7" imgH="1349375" imgW="4217987" progId="" spid="_x0000_s2">
                  <p:embed/>
                </p:oleObj>
              </mc:Choice>
              <mc:Fallback>
                <p:oleObj r:id="rId8" imgH="1349375" imgW="4217987" progId="">
                  <p:embed/>
                  <p:pic>
                    <p:nvPicPr>
                      <p:cNvPr id="2027" name="Google Shape;2027;p190"/>
                      <p:cNvPicPr preferRelativeResize="0"/>
                      <p:nvPr/>
                    </p:nvPicPr>
                    <p:blipFill rotWithShape="1">
                      <a:blip r:embed="rId9">
                        <a:alphaModFix/>
                      </a:blip>
                      <a:srcRect b="0" l="0" r="0" t="0"/>
                      <a:stretch/>
                    </p:blipFill>
                    <p:spPr>
                      <a:xfrm>
                        <a:off x="4659313" y="2320925"/>
                        <a:ext cx="4217987" cy="1349375"/>
                      </a:xfrm>
                      <a:prstGeom prst="rect">
                        <a:avLst/>
                      </a:prstGeom>
                      <a:noFill/>
                      <a:ln>
                        <a:noFill/>
                      </a:ln>
                    </p:spPr>
                  </p:pic>
                </p:oleObj>
              </mc:Fallback>
            </mc:AlternateContent>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graphicFrame>
        <p:nvGraphicFramePr>
          <p:cNvPr id="2032" name="Google Shape;2032;p191"/>
          <p:cNvGraphicFramePr/>
          <p:nvPr/>
        </p:nvGraphicFramePr>
        <p:xfrm>
          <a:off x="479425" y="4506913"/>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2032" name="Google Shape;2032;p191"/>
                      <p:cNvPicPr preferRelativeResize="0"/>
                      <p:nvPr/>
                    </p:nvPicPr>
                    <p:blipFill rotWithShape="1">
                      <a:blip r:embed="rId6">
                        <a:alphaModFix/>
                      </a:blip>
                      <a:srcRect b="0" l="0" r="0" t="0"/>
                      <a:stretch/>
                    </p:blipFill>
                    <p:spPr>
                      <a:xfrm>
                        <a:off x="479425" y="4506913"/>
                        <a:ext cx="3332163" cy="1870075"/>
                      </a:xfrm>
                      <a:prstGeom prst="rect">
                        <a:avLst/>
                      </a:prstGeom>
                      <a:noFill/>
                      <a:ln>
                        <a:noFill/>
                      </a:ln>
                    </p:spPr>
                  </p:pic>
                </p:oleObj>
              </mc:Fallback>
            </mc:AlternateContent>
          </a:graphicData>
        </a:graphic>
      </p:graphicFrame>
      <p:sp>
        <p:nvSpPr>
          <p:cNvPr id="2033" name="Google Shape;2033;p19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34" name="Google Shape;2034;p191"/>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10 - 1 = 9</a:t>
            </a:r>
            <a:endParaRPr/>
          </a:p>
          <a:p>
            <a:pPr indent="0" lvl="0" marL="0" rtl="0" algn="l">
              <a:spcBef>
                <a:spcPts val="560"/>
              </a:spcBef>
              <a:spcAft>
                <a:spcPts val="0"/>
              </a:spcAft>
              <a:buNone/>
            </a:pPr>
            <a:r>
              <a:rPr b="1" lang="en-US" sz="2800">
                <a:solidFill>
                  <a:schemeClr val="lt2"/>
                </a:solidFill>
              </a:rPr>
              <a:t>Critical Value(s):</a:t>
            </a:r>
            <a:endParaRPr/>
          </a:p>
        </p:txBody>
      </p:sp>
      <p:sp>
        <p:nvSpPr>
          <p:cNvPr id="2035" name="Google Shape;2035;p191"/>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2036" name="Google Shape;2036;p191"/>
          <p:cNvGraphicFramePr/>
          <p:nvPr/>
        </p:nvGraphicFramePr>
        <p:xfrm>
          <a:off x="4659313" y="2320925"/>
          <a:ext cx="4217987" cy="1349375"/>
        </p:xfrm>
        <a:graphic>
          <a:graphicData uri="http://schemas.openxmlformats.org/presentationml/2006/ole">
            <mc:AlternateContent>
              <mc:Choice Requires="v">
                <p:oleObj r:id="rId7" imgH="1349375" imgW="4217987" progId="" spid="_x0000_s2">
                  <p:embed/>
                </p:oleObj>
              </mc:Choice>
              <mc:Fallback>
                <p:oleObj r:id="rId8" imgH="1349375" imgW="4217987" progId="">
                  <p:embed/>
                  <p:pic>
                    <p:nvPicPr>
                      <p:cNvPr id="2036" name="Google Shape;2036;p191"/>
                      <p:cNvPicPr preferRelativeResize="0"/>
                      <p:nvPr/>
                    </p:nvPicPr>
                    <p:blipFill rotWithShape="1">
                      <a:blip r:embed="rId9">
                        <a:alphaModFix/>
                      </a:blip>
                      <a:srcRect b="0" l="0" r="0" t="0"/>
                      <a:stretch/>
                    </p:blipFill>
                    <p:spPr>
                      <a:xfrm>
                        <a:off x="4659313" y="2320925"/>
                        <a:ext cx="4217987" cy="1349375"/>
                      </a:xfrm>
                      <a:prstGeom prst="rect">
                        <a:avLst/>
                      </a:prstGeom>
                      <a:noFill/>
                      <a:ln>
                        <a:noFill/>
                      </a:ln>
                    </p:spPr>
                  </p:pic>
                </p:oleObj>
              </mc:Fallback>
            </mc:AlternateContent>
          </a:graphicData>
        </a:graphic>
      </p:graphicFrame>
      <p:sp>
        <p:nvSpPr>
          <p:cNvPr id="2037" name="Google Shape;2037;p191"/>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graphicFrame>
        <p:nvGraphicFramePr>
          <p:cNvPr id="2042" name="Google Shape;2042;p192"/>
          <p:cNvGraphicFramePr/>
          <p:nvPr/>
        </p:nvGraphicFramePr>
        <p:xfrm>
          <a:off x="479425" y="4506913"/>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2042" name="Google Shape;2042;p192"/>
                      <p:cNvPicPr preferRelativeResize="0"/>
                      <p:nvPr/>
                    </p:nvPicPr>
                    <p:blipFill rotWithShape="1">
                      <a:blip r:embed="rId6">
                        <a:alphaModFix/>
                      </a:blip>
                      <a:srcRect b="0" l="0" r="0" t="0"/>
                      <a:stretch/>
                    </p:blipFill>
                    <p:spPr>
                      <a:xfrm>
                        <a:off x="479425" y="4506913"/>
                        <a:ext cx="3332163" cy="1870075"/>
                      </a:xfrm>
                      <a:prstGeom prst="rect">
                        <a:avLst/>
                      </a:prstGeom>
                      <a:noFill/>
                      <a:ln>
                        <a:noFill/>
                      </a:ln>
                    </p:spPr>
                  </p:pic>
                </p:oleObj>
              </mc:Fallback>
            </mc:AlternateContent>
          </a:graphicData>
        </a:graphic>
      </p:graphicFrame>
      <p:sp>
        <p:nvSpPr>
          <p:cNvPr id="2043" name="Google Shape;2043;p19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t Test </a:t>
            </a:r>
            <a:br>
              <a:rPr lang="en-US"/>
            </a:br>
            <a:r>
              <a:rPr lang="en-US"/>
              <a:t>Solution*</a:t>
            </a:r>
            <a:endParaRPr/>
          </a:p>
        </p:txBody>
      </p:sp>
      <p:sp>
        <p:nvSpPr>
          <p:cNvPr id="2044" name="Google Shape;2044;p192"/>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5</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5</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lang="en-US" sz="2800">
                <a:solidFill>
                  <a:schemeClr val="lt2"/>
                </a:solidFill>
              </a:rPr>
              <a:t>df = </a:t>
            </a:r>
            <a:r>
              <a:rPr b="1" lang="en-US" sz="2800"/>
              <a:t>10 - 1 = 9</a:t>
            </a:r>
            <a:endParaRPr/>
          </a:p>
          <a:p>
            <a:pPr indent="0" lvl="0" marL="0" rtl="0" algn="l">
              <a:spcBef>
                <a:spcPts val="560"/>
              </a:spcBef>
              <a:spcAft>
                <a:spcPts val="0"/>
              </a:spcAft>
              <a:buNone/>
            </a:pPr>
            <a:r>
              <a:rPr b="1" lang="en-US" sz="2800">
                <a:solidFill>
                  <a:schemeClr val="lt2"/>
                </a:solidFill>
              </a:rPr>
              <a:t>Critical Value(s):</a:t>
            </a:r>
            <a:endParaRPr/>
          </a:p>
        </p:txBody>
      </p:sp>
      <p:sp>
        <p:nvSpPr>
          <p:cNvPr id="2045" name="Google Shape;2045;p192"/>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2046" name="Google Shape;2046;p192"/>
          <p:cNvGraphicFramePr/>
          <p:nvPr/>
        </p:nvGraphicFramePr>
        <p:xfrm>
          <a:off x="4659313" y="2320925"/>
          <a:ext cx="4217987" cy="1349375"/>
        </p:xfrm>
        <a:graphic>
          <a:graphicData uri="http://schemas.openxmlformats.org/presentationml/2006/ole">
            <mc:AlternateContent>
              <mc:Choice Requires="v">
                <p:oleObj r:id="rId7" imgH="1349375" imgW="4217987" progId="" spid="_x0000_s2">
                  <p:embed/>
                </p:oleObj>
              </mc:Choice>
              <mc:Fallback>
                <p:oleObj r:id="rId8" imgH="1349375" imgW="4217987" progId="">
                  <p:embed/>
                  <p:pic>
                    <p:nvPicPr>
                      <p:cNvPr id="2046" name="Google Shape;2046;p192"/>
                      <p:cNvPicPr preferRelativeResize="0"/>
                      <p:nvPr/>
                    </p:nvPicPr>
                    <p:blipFill rotWithShape="1">
                      <a:blip r:embed="rId9">
                        <a:alphaModFix/>
                      </a:blip>
                      <a:srcRect b="0" l="0" r="0" t="0"/>
                      <a:stretch/>
                    </p:blipFill>
                    <p:spPr>
                      <a:xfrm>
                        <a:off x="4659313" y="2320925"/>
                        <a:ext cx="4217987" cy="1349375"/>
                      </a:xfrm>
                      <a:prstGeom prst="rect">
                        <a:avLst/>
                      </a:prstGeom>
                      <a:noFill/>
                      <a:ln>
                        <a:noFill/>
                      </a:ln>
                    </p:spPr>
                  </p:pic>
                </p:oleObj>
              </mc:Fallback>
            </mc:AlternateContent>
          </a:graphicData>
        </a:graphic>
      </p:graphicFrame>
      <p:sp>
        <p:nvSpPr>
          <p:cNvPr id="2047" name="Google Shape;2047;p192"/>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2048" name="Google Shape;2048;p192"/>
          <p:cNvSpPr/>
          <p:nvPr/>
        </p:nvSpPr>
        <p:spPr>
          <a:xfrm>
            <a:off x="4725988" y="5411788"/>
            <a:ext cx="43402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There is no evidence average is more than 5</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56" name="Shape 2056"/>
        <p:cNvGrpSpPr/>
        <p:nvPr/>
      </p:nvGrpSpPr>
      <p:grpSpPr>
        <a:xfrm>
          <a:off x="0" y="0"/>
          <a:ext cx="0" cy="0"/>
          <a:chOff x="0" y="0"/>
          <a:chExt cx="0" cy="0"/>
        </a:xfrm>
      </p:grpSpPr>
      <p:sp>
        <p:nvSpPr>
          <p:cNvPr id="2057" name="Google Shape;2057;p193"/>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58" name="Google Shape;2058;p193"/>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59" name="Google Shape;2059;p193"/>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Calculating Type II Error Probabilities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9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Power of Test</a:t>
            </a:r>
            <a:endParaRPr/>
          </a:p>
        </p:txBody>
      </p:sp>
      <p:sp>
        <p:nvSpPr>
          <p:cNvPr id="2065" name="Google Shape;2065;p194"/>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Probability of Rejecting False H</a:t>
            </a:r>
            <a:r>
              <a:rPr baseline="-25000" lang="en-US"/>
              <a:t>0</a:t>
            </a:r>
            <a:endParaRPr/>
          </a:p>
          <a:p>
            <a:pPr indent="-285750" lvl="1" marL="971550" rtl="0" algn="l">
              <a:spcBef>
                <a:spcPts val="480"/>
              </a:spcBef>
              <a:spcAft>
                <a:spcPts val="0"/>
              </a:spcAft>
              <a:buSzPts val="1560"/>
              <a:buChar char="■"/>
            </a:pPr>
            <a:r>
              <a:rPr lang="en-US" sz="2400"/>
              <a:t>Correct Decision</a:t>
            </a:r>
            <a:endParaRPr/>
          </a:p>
          <a:p>
            <a:pPr indent="-571500" lvl="0" marL="571500" rtl="0" algn="l">
              <a:spcBef>
                <a:spcPts val="1120"/>
              </a:spcBef>
              <a:spcAft>
                <a:spcPts val="0"/>
              </a:spcAft>
              <a:buNone/>
            </a:pPr>
            <a:r>
              <a:rPr lang="en-US"/>
              <a:t>2.	Designated 1 - </a:t>
            </a:r>
            <a:r>
              <a:rPr lang="en-US">
                <a:latin typeface="Noto Sans Symbols"/>
                <a:ea typeface="Noto Sans Symbols"/>
                <a:cs typeface="Noto Sans Symbols"/>
                <a:sym typeface="Noto Sans Symbols"/>
              </a:rPr>
              <a:t>β</a:t>
            </a:r>
            <a:endParaRPr/>
          </a:p>
          <a:p>
            <a:pPr indent="-571500" lvl="0" marL="571500" rtl="0" algn="l">
              <a:spcBef>
                <a:spcPts val="1120"/>
              </a:spcBef>
              <a:spcAft>
                <a:spcPts val="0"/>
              </a:spcAft>
              <a:buNone/>
            </a:pPr>
            <a:r>
              <a:rPr lang="en-US"/>
              <a:t>3.	Used in Determining Test Adequacy</a:t>
            </a:r>
            <a:endParaRPr/>
          </a:p>
          <a:p>
            <a:pPr indent="-571500" lvl="0" marL="571500" rtl="0" algn="l">
              <a:spcBef>
                <a:spcPts val="1120"/>
              </a:spcBef>
              <a:spcAft>
                <a:spcPts val="0"/>
              </a:spcAft>
              <a:buNone/>
            </a:pPr>
            <a:r>
              <a:rPr lang="en-US"/>
              <a:t>4.	Affected by</a:t>
            </a:r>
            <a:endParaRPr/>
          </a:p>
          <a:p>
            <a:pPr indent="-285750" lvl="1" marL="971550" rtl="0" algn="l">
              <a:spcBef>
                <a:spcPts val="480"/>
              </a:spcBef>
              <a:spcAft>
                <a:spcPts val="0"/>
              </a:spcAft>
              <a:buSzPts val="1560"/>
              <a:buChar char="■"/>
            </a:pPr>
            <a:r>
              <a:rPr lang="en-US" sz="2400"/>
              <a:t>True Value of Population Parameter</a:t>
            </a:r>
            <a:endParaRPr/>
          </a:p>
          <a:p>
            <a:pPr indent="-285750" lvl="1" marL="971550" rtl="0" algn="l">
              <a:spcBef>
                <a:spcPts val="480"/>
              </a:spcBef>
              <a:spcAft>
                <a:spcPts val="0"/>
              </a:spcAft>
              <a:buSzPts val="1560"/>
              <a:buChar char="■"/>
            </a:pPr>
            <a:r>
              <a:rPr lang="en-US" sz="2400"/>
              <a:t>Significance Level </a:t>
            </a:r>
            <a:r>
              <a:rPr lang="en-US" sz="2400">
                <a:latin typeface="Noto Sans Symbols"/>
                <a:ea typeface="Noto Sans Symbols"/>
                <a:cs typeface="Noto Sans Symbols"/>
                <a:sym typeface="Noto Sans Symbols"/>
              </a:rPr>
              <a:t>α</a:t>
            </a:r>
            <a:endParaRPr baseline="-25000" sz="2400"/>
          </a:p>
          <a:p>
            <a:pPr indent="-285750" lvl="1" marL="971550" rtl="0" algn="l">
              <a:spcBef>
                <a:spcPts val="480"/>
              </a:spcBef>
              <a:spcAft>
                <a:spcPts val="0"/>
              </a:spcAft>
              <a:buSzPts val="1560"/>
              <a:buChar char="■"/>
            </a:pPr>
            <a:r>
              <a:rPr lang="en-US" sz="2400"/>
              <a:t>Standard Deviation &amp; Sample Size </a:t>
            </a:r>
            <a:r>
              <a:rPr i="1" lang="en-US" sz="2400"/>
              <a:t>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0" st="0"/>
                                            </p:txEl>
                                          </p:spTgt>
                                        </p:tgtEl>
                                        <p:attrNameLst>
                                          <p:attrName>style.visibility</p:attrName>
                                        </p:attrNameLst>
                                      </p:cBhvr>
                                      <p:to>
                                        <p:strVal val="visible"/>
                                      </p:to>
                                    </p:set>
                                    <p:animEffect filter="fade" transition="in">
                                      <p:cBhvr>
                                        <p:cTn dur="500"/>
                                        <p:tgtEl>
                                          <p:spTgt spid="20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1" st="1"/>
                                            </p:txEl>
                                          </p:spTgt>
                                        </p:tgtEl>
                                        <p:attrNameLst>
                                          <p:attrName>style.visibility</p:attrName>
                                        </p:attrNameLst>
                                      </p:cBhvr>
                                      <p:to>
                                        <p:strVal val="visible"/>
                                      </p:to>
                                    </p:set>
                                    <p:animEffect filter="fade" transition="in">
                                      <p:cBhvr>
                                        <p:cTn dur="500"/>
                                        <p:tgtEl>
                                          <p:spTgt spid="20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2" st="2"/>
                                            </p:txEl>
                                          </p:spTgt>
                                        </p:tgtEl>
                                        <p:attrNameLst>
                                          <p:attrName>style.visibility</p:attrName>
                                        </p:attrNameLst>
                                      </p:cBhvr>
                                      <p:to>
                                        <p:strVal val="visible"/>
                                      </p:to>
                                    </p:set>
                                    <p:animEffect filter="fade" transition="in">
                                      <p:cBhvr>
                                        <p:cTn dur="500"/>
                                        <p:tgtEl>
                                          <p:spTgt spid="20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3" st="3"/>
                                            </p:txEl>
                                          </p:spTgt>
                                        </p:tgtEl>
                                        <p:attrNameLst>
                                          <p:attrName>style.visibility</p:attrName>
                                        </p:attrNameLst>
                                      </p:cBhvr>
                                      <p:to>
                                        <p:strVal val="visible"/>
                                      </p:to>
                                    </p:set>
                                    <p:animEffect filter="fade" transition="in">
                                      <p:cBhvr>
                                        <p:cTn dur="500"/>
                                        <p:tgtEl>
                                          <p:spTgt spid="20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4" st="4"/>
                                            </p:txEl>
                                          </p:spTgt>
                                        </p:tgtEl>
                                        <p:attrNameLst>
                                          <p:attrName>style.visibility</p:attrName>
                                        </p:attrNameLst>
                                      </p:cBhvr>
                                      <p:to>
                                        <p:strVal val="visible"/>
                                      </p:to>
                                    </p:set>
                                    <p:animEffect filter="fade" transition="in">
                                      <p:cBhvr>
                                        <p:cTn dur="500"/>
                                        <p:tgtEl>
                                          <p:spTgt spid="20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5" st="5"/>
                                            </p:txEl>
                                          </p:spTgt>
                                        </p:tgtEl>
                                        <p:attrNameLst>
                                          <p:attrName>style.visibility</p:attrName>
                                        </p:attrNameLst>
                                      </p:cBhvr>
                                      <p:to>
                                        <p:strVal val="visible"/>
                                      </p:to>
                                    </p:set>
                                    <p:animEffect filter="fade" transition="in">
                                      <p:cBhvr>
                                        <p:cTn dur="500"/>
                                        <p:tgtEl>
                                          <p:spTgt spid="20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6" st="6"/>
                                            </p:txEl>
                                          </p:spTgt>
                                        </p:tgtEl>
                                        <p:attrNameLst>
                                          <p:attrName>style.visibility</p:attrName>
                                        </p:attrNameLst>
                                      </p:cBhvr>
                                      <p:to>
                                        <p:strVal val="visible"/>
                                      </p:to>
                                    </p:set>
                                    <p:animEffect filter="fade" transition="in">
                                      <p:cBhvr>
                                        <p:cTn dur="500"/>
                                        <p:tgtEl>
                                          <p:spTgt spid="20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5">
                                            <p:txEl>
                                              <p:pRg end="7" st="7"/>
                                            </p:txEl>
                                          </p:spTgt>
                                        </p:tgtEl>
                                        <p:attrNameLst>
                                          <p:attrName>style.visibility</p:attrName>
                                        </p:attrNameLst>
                                      </p:cBhvr>
                                      <p:to>
                                        <p:strVal val="visible"/>
                                      </p:to>
                                    </p:set>
                                    <p:animEffect filter="fade" transition="in">
                                      <p:cBhvr>
                                        <p:cTn dur="500"/>
                                        <p:tgtEl>
                                          <p:spTgt spid="206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cxnSp>
        <p:nvCxnSpPr>
          <p:cNvPr id="2070" name="Google Shape;2070;p195"/>
          <p:cNvCxnSpPr/>
          <p:nvPr/>
        </p:nvCxnSpPr>
        <p:spPr>
          <a:xfrm>
            <a:off x="6003925" y="2065338"/>
            <a:ext cx="0" cy="1704975"/>
          </a:xfrm>
          <a:prstGeom prst="straightConnector1">
            <a:avLst/>
          </a:prstGeom>
          <a:noFill/>
          <a:ln cap="flat" cmpd="sng" w="25400">
            <a:solidFill>
              <a:srgbClr val="CDCDCD"/>
            </a:solidFill>
            <a:prstDash val="solid"/>
            <a:round/>
            <a:headEnd len="med" w="med" type="none"/>
            <a:tailEnd len="med" w="med" type="none"/>
          </a:ln>
        </p:spPr>
      </p:cxnSp>
      <p:sp>
        <p:nvSpPr>
          <p:cNvPr id="2071" name="Google Shape;2071;p195"/>
          <p:cNvSpPr/>
          <p:nvPr/>
        </p:nvSpPr>
        <p:spPr>
          <a:xfrm>
            <a:off x="4456113" y="2844800"/>
            <a:ext cx="896937" cy="906463"/>
          </a:xfrm>
          <a:custGeom>
            <a:rect b="b" l="l" r="r" t="t"/>
            <a:pathLst>
              <a:path extrusionOk="0" h="571" w="565">
                <a:moveTo>
                  <a:pt x="564" y="0"/>
                </a:moveTo>
                <a:lnTo>
                  <a:pt x="564" y="570"/>
                </a:lnTo>
                <a:lnTo>
                  <a:pt x="0" y="570"/>
                </a:lnTo>
                <a:lnTo>
                  <a:pt x="68" y="539"/>
                </a:lnTo>
                <a:lnTo>
                  <a:pt x="134" y="505"/>
                </a:lnTo>
                <a:lnTo>
                  <a:pt x="198" y="463"/>
                </a:lnTo>
                <a:lnTo>
                  <a:pt x="257" y="420"/>
                </a:lnTo>
                <a:lnTo>
                  <a:pt x="313" y="369"/>
                </a:lnTo>
                <a:lnTo>
                  <a:pt x="366" y="316"/>
                </a:lnTo>
                <a:lnTo>
                  <a:pt x="415" y="259"/>
                </a:lnTo>
                <a:lnTo>
                  <a:pt x="459" y="199"/>
                </a:lnTo>
                <a:lnTo>
                  <a:pt x="499" y="136"/>
                </a:lnTo>
                <a:lnTo>
                  <a:pt x="533" y="68"/>
                </a:lnTo>
                <a:lnTo>
                  <a:pt x="564"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72" name="Google Shape;2072;p195"/>
          <p:cNvSpPr/>
          <p:nvPr/>
        </p:nvSpPr>
        <p:spPr>
          <a:xfrm>
            <a:off x="6003925" y="2020888"/>
            <a:ext cx="1830388" cy="1760537"/>
          </a:xfrm>
          <a:custGeom>
            <a:rect b="b" l="l" r="r" t="t"/>
            <a:pathLst>
              <a:path extrusionOk="0" h="1109" w="1153">
                <a:moveTo>
                  <a:pt x="1152" y="1108"/>
                </a:moveTo>
                <a:lnTo>
                  <a:pt x="1030" y="1095"/>
                </a:lnTo>
                <a:lnTo>
                  <a:pt x="970" y="1082"/>
                </a:lnTo>
                <a:lnTo>
                  <a:pt x="909" y="1064"/>
                </a:lnTo>
                <a:lnTo>
                  <a:pt x="849" y="1039"/>
                </a:lnTo>
                <a:lnTo>
                  <a:pt x="788" y="1004"/>
                </a:lnTo>
                <a:lnTo>
                  <a:pt x="728" y="960"/>
                </a:lnTo>
                <a:lnTo>
                  <a:pt x="607" y="831"/>
                </a:lnTo>
                <a:lnTo>
                  <a:pt x="485" y="649"/>
                </a:lnTo>
                <a:lnTo>
                  <a:pt x="364" y="433"/>
                </a:lnTo>
                <a:lnTo>
                  <a:pt x="304" y="322"/>
                </a:lnTo>
                <a:lnTo>
                  <a:pt x="243" y="218"/>
                </a:lnTo>
                <a:lnTo>
                  <a:pt x="183" y="129"/>
                </a:lnTo>
                <a:lnTo>
                  <a:pt x="121" y="60"/>
                </a:lnTo>
                <a:lnTo>
                  <a:pt x="61" y="15"/>
                </a:lnTo>
                <a:lnTo>
                  <a:pt x="0"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73" name="Google Shape;2073;p195"/>
          <p:cNvSpPr/>
          <p:nvPr/>
        </p:nvSpPr>
        <p:spPr>
          <a:xfrm>
            <a:off x="4176713" y="2020888"/>
            <a:ext cx="1828800" cy="1760537"/>
          </a:xfrm>
          <a:custGeom>
            <a:rect b="b" l="l" r="r" t="t"/>
            <a:pathLst>
              <a:path extrusionOk="0" h="1109" w="1152">
                <a:moveTo>
                  <a:pt x="0" y="1108"/>
                </a:moveTo>
                <a:lnTo>
                  <a:pt x="121" y="1095"/>
                </a:lnTo>
                <a:lnTo>
                  <a:pt x="182" y="1082"/>
                </a:lnTo>
                <a:lnTo>
                  <a:pt x="242" y="1064"/>
                </a:lnTo>
                <a:lnTo>
                  <a:pt x="302" y="1039"/>
                </a:lnTo>
                <a:lnTo>
                  <a:pt x="363" y="1004"/>
                </a:lnTo>
                <a:lnTo>
                  <a:pt x="423" y="960"/>
                </a:lnTo>
                <a:lnTo>
                  <a:pt x="546" y="831"/>
                </a:lnTo>
                <a:lnTo>
                  <a:pt x="666" y="649"/>
                </a:lnTo>
                <a:lnTo>
                  <a:pt x="787" y="433"/>
                </a:lnTo>
                <a:lnTo>
                  <a:pt x="849" y="322"/>
                </a:lnTo>
                <a:lnTo>
                  <a:pt x="908" y="218"/>
                </a:lnTo>
                <a:lnTo>
                  <a:pt x="970" y="129"/>
                </a:lnTo>
                <a:lnTo>
                  <a:pt x="1030" y="60"/>
                </a:lnTo>
                <a:lnTo>
                  <a:pt x="1091" y="15"/>
                </a:lnTo>
                <a:lnTo>
                  <a:pt x="1151"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74" name="Google Shape;2074;p195"/>
          <p:cNvSpPr/>
          <p:nvPr/>
        </p:nvSpPr>
        <p:spPr>
          <a:xfrm>
            <a:off x="4176713" y="3779838"/>
            <a:ext cx="3725862" cy="1587"/>
          </a:xfrm>
          <a:custGeom>
            <a:rect b="b" l="l" r="r" t="t"/>
            <a:pathLst>
              <a:path extrusionOk="0" h="1" w="2347">
                <a:moveTo>
                  <a:pt x="0" y="0"/>
                </a:moveTo>
                <a:lnTo>
                  <a:pt x="0" y="0"/>
                </a:lnTo>
                <a:lnTo>
                  <a:pt x="2346"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075" name="Google Shape;2075;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76" name="Google Shape;2076;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77" name="Google Shape;2077;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78" name="Google Shape;2078;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79" name="Google Shape;2079;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0" name="Google Shape;2080;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1" name="Google Shape;2081;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2" name="Google Shape;2082;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3" name="Google Shape;2083;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4" name="Google Shape;2084;p195"/>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085" name="Google Shape;2085;p195"/>
          <p:cNvCxnSpPr/>
          <p:nvPr/>
        </p:nvCxnSpPr>
        <p:spPr>
          <a:xfrm>
            <a:off x="79009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86" name="Google Shape;2086;p195"/>
          <p:cNvCxnSpPr/>
          <p:nvPr/>
        </p:nvCxnSpPr>
        <p:spPr>
          <a:xfrm>
            <a:off x="75295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87" name="Google Shape;2087;p195"/>
          <p:cNvCxnSpPr/>
          <p:nvPr/>
        </p:nvCxnSpPr>
        <p:spPr>
          <a:xfrm>
            <a:off x="71564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88" name="Google Shape;2088;p195"/>
          <p:cNvCxnSpPr/>
          <p:nvPr/>
        </p:nvCxnSpPr>
        <p:spPr>
          <a:xfrm>
            <a:off x="67833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89" name="Google Shape;2089;p195"/>
          <p:cNvCxnSpPr/>
          <p:nvPr/>
        </p:nvCxnSpPr>
        <p:spPr>
          <a:xfrm>
            <a:off x="6410325"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90" name="Google Shape;2090;p195"/>
          <p:cNvCxnSpPr/>
          <p:nvPr/>
        </p:nvCxnSpPr>
        <p:spPr>
          <a:xfrm>
            <a:off x="60388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91" name="Google Shape;2091;p195"/>
          <p:cNvCxnSpPr/>
          <p:nvPr/>
        </p:nvCxnSpPr>
        <p:spPr>
          <a:xfrm>
            <a:off x="56657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92" name="Google Shape;2092;p195"/>
          <p:cNvCxnSpPr/>
          <p:nvPr/>
        </p:nvCxnSpPr>
        <p:spPr>
          <a:xfrm>
            <a:off x="52943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93" name="Google Shape;2093;p195"/>
          <p:cNvCxnSpPr/>
          <p:nvPr/>
        </p:nvCxnSpPr>
        <p:spPr>
          <a:xfrm>
            <a:off x="49212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094" name="Google Shape;2094;p195"/>
          <p:cNvCxnSpPr/>
          <p:nvPr/>
        </p:nvCxnSpPr>
        <p:spPr>
          <a:xfrm>
            <a:off x="4548188" y="3779838"/>
            <a:ext cx="0" cy="0"/>
          </a:xfrm>
          <a:prstGeom prst="straightConnector1">
            <a:avLst/>
          </a:prstGeom>
          <a:noFill/>
          <a:ln cap="flat" cmpd="sng" w="25400">
            <a:solidFill>
              <a:srgbClr val="CDCDCD"/>
            </a:solidFill>
            <a:prstDash val="solid"/>
            <a:round/>
            <a:headEnd len="med" w="med" type="none"/>
            <a:tailEnd len="med" w="med" type="none"/>
          </a:ln>
        </p:spPr>
      </p:cxnSp>
      <p:sp>
        <p:nvSpPr>
          <p:cNvPr id="2095" name="Google Shape;2095;p195"/>
          <p:cNvSpPr/>
          <p:nvPr/>
        </p:nvSpPr>
        <p:spPr>
          <a:xfrm rot="-5400000">
            <a:off x="3822701" y="3733800"/>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96" name="Google Shape;2096;p195"/>
          <p:cNvSpPr/>
          <p:nvPr/>
        </p:nvSpPr>
        <p:spPr>
          <a:xfrm>
            <a:off x="7388225" y="3862388"/>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097" name="Google Shape;2097;p195"/>
          <p:cNvSpPr/>
          <p:nvPr/>
        </p:nvSpPr>
        <p:spPr>
          <a:xfrm>
            <a:off x="7569200" y="3862388"/>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098" name="Google Shape;2098;p195"/>
          <p:cNvSpPr/>
          <p:nvPr/>
        </p:nvSpPr>
        <p:spPr>
          <a:xfrm>
            <a:off x="7808913" y="419258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099" name="Google Shape;2099;p195"/>
          <p:cNvSpPr/>
          <p:nvPr/>
        </p:nvSpPr>
        <p:spPr>
          <a:xfrm>
            <a:off x="5711825" y="3783013"/>
            <a:ext cx="3571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100" name="Google Shape;2100;p195"/>
          <p:cNvSpPr/>
          <p:nvPr/>
        </p:nvSpPr>
        <p:spPr>
          <a:xfrm>
            <a:off x="5886450" y="3976688"/>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0</a:t>
            </a:r>
            <a:endParaRPr/>
          </a:p>
        </p:txBody>
      </p:sp>
      <p:sp>
        <p:nvSpPr>
          <p:cNvPr id="2101" name="Google Shape;2101;p195"/>
          <p:cNvSpPr/>
          <p:nvPr/>
        </p:nvSpPr>
        <p:spPr>
          <a:xfrm>
            <a:off x="5999163" y="3783013"/>
            <a:ext cx="103663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368</a:t>
            </a:r>
            <a:endParaRPr/>
          </a:p>
        </p:txBody>
      </p:sp>
      <p:sp>
        <p:nvSpPr>
          <p:cNvPr id="2102" name="Google Shape;2102;p195"/>
          <p:cNvSpPr/>
          <p:nvPr/>
        </p:nvSpPr>
        <p:spPr>
          <a:xfrm>
            <a:off x="6858000" y="4056063"/>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03" name="Google Shape;2103;p195"/>
          <p:cNvSpPr/>
          <p:nvPr/>
        </p:nvSpPr>
        <p:spPr>
          <a:xfrm>
            <a:off x="4175125" y="1828800"/>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cxnSp>
        <p:nvCxnSpPr>
          <p:cNvPr id="2104" name="Google Shape;2104;p195"/>
          <p:cNvCxnSpPr/>
          <p:nvPr/>
        </p:nvCxnSpPr>
        <p:spPr>
          <a:xfrm>
            <a:off x="4273550" y="2274888"/>
            <a:ext cx="1074738" cy="0"/>
          </a:xfrm>
          <a:prstGeom prst="straightConnector1">
            <a:avLst/>
          </a:prstGeom>
          <a:noFill/>
          <a:ln cap="flat" cmpd="sng" w="25400">
            <a:solidFill>
              <a:srgbClr val="CDCDCD"/>
            </a:solidFill>
            <a:prstDash val="solid"/>
            <a:round/>
            <a:headEnd len="med" w="med" type="none"/>
            <a:tailEnd len="med" w="med" type="none"/>
          </a:ln>
        </p:spPr>
      </p:cxnSp>
      <p:sp>
        <p:nvSpPr>
          <p:cNvPr id="2105" name="Google Shape;2105;p195"/>
          <p:cNvSpPr/>
          <p:nvPr/>
        </p:nvSpPr>
        <p:spPr>
          <a:xfrm>
            <a:off x="4137025" y="2212975"/>
            <a:ext cx="115888" cy="117475"/>
          </a:xfrm>
          <a:custGeom>
            <a:rect b="b" l="l" r="r" t="t"/>
            <a:pathLst>
              <a:path extrusionOk="0" h="74" w="73">
                <a:moveTo>
                  <a:pt x="72" y="0"/>
                </a:moveTo>
                <a:lnTo>
                  <a:pt x="0" y="36"/>
                </a:lnTo>
                <a:lnTo>
                  <a:pt x="72" y="73"/>
                </a:lnTo>
                <a:lnTo>
                  <a:pt x="72" y="0"/>
                </a:lnTo>
              </a:path>
            </a:pathLst>
          </a:custGeom>
          <a:solidFill>
            <a:srgbClr val="CDCD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106" name="Google Shape;2106;p195"/>
          <p:cNvCxnSpPr/>
          <p:nvPr/>
        </p:nvCxnSpPr>
        <p:spPr>
          <a:xfrm rot="10800000">
            <a:off x="5360988" y="2262188"/>
            <a:ext cx="0" cy="1582737"/>
          </a:xfrm>
          <a:prstGeom prst="straightConnector1">
            <a:avLst/>
          </a:prstGeom>
          <a:noFill/>
          <a:ln cap="flat" cmpd="sng" w="25400">
            <a:solidFill>
              <a:srgbClr val="CDCDCD"/>
            </a:solidFill>
            <a:prstDash val="solid"/>
            <a:round/>
            <a:headEnd len="med" w="med" type="none"/>
            <a:tailEnd len="med" w="med" type="none"/>
          </a:ln>
        </p:spPr>
      </p:cxnSp>
      <p:cxnSp>
        <p:nvCxnSpPr>
          <p:cNvPr id="2107" name="Google Shape;2107;p195"/>
          <p:cNvCxnSpPr/>
          <p:nvPr/>
        </p:nvCxnSpPr>
        <p:spPr>
          <a:xfrm rot="10800000">
            <a:off x="5357813" y="3098800"/>
            <a:ext cx="2184400" cy="0"/>
          </a:xfrm>
          <a:prstGeom prst="straightConnector1">
            <a:avLst/>
          </a:prstGeom>
          <a:noFill/>
          <a:ln cap="flat" cmpd="sng" w="25400">
            <a:solidFill>
              <a:schemeClr val="folHlink"/>
            </a:solidFill>
            <a:prstDash val="solid"/>
            <a:round/>
            <a:headEnd len="med" w="med" type="none"/>
            <a:tailEnd len="med" w="med" type="none"/>
          </a:ln>
        </p:spPr>
      </p:cxnSp>
      <p:sp>
        <p:nvSpPr>
          <p:cNvPr id="2108" name="Google Shape;2108;p195"/>
          <p:cNvSpPr/>
          <p:nvPr/>
        </p:nvSpPr>
        <p:spPr>
          <a:xfrm>
            <a:off x="7529513" y="3035300"/>
            <a:ext cx="117475" cy="115888"/>
          </a:xfrm>
          <a:custGeom>
            <a:rect b="b" l="l" r="r" t="t"/>
            <a:pathLst>
              <a:path extrusionOk="0" h="73" w="74">
                <a:moveTo>
                  <a:pt x="0" y="0"/>
                </a:moveTo>
                <a:lnTo>
                  <a:pt x="73" y="37"/>
                </a:lnTo>
                <a:lnTo>
                  <a:pt x="0" y="72"/>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09" name="Google Shape;2109;p195"/>
          <p:cNvSpPr/>
          <p:nvPr/>
        </p:nvSpPr>
        <p:spPr>
          <a:xfrm>
            <a:off x="6632575" y="2211388"/>
            <a:ext cx="117951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Do Not</a:t>
            </a:r>
            <a:endParaRPr/>
          </a:p>
        </p:txBody>
      </p:sp>
      <p:sp>
        <p:nvSpPr>
          <p:cNvPr id="2110" name="Google Shape;2110;p195"/>
          <p:cNvSpPr/>
          <p:nvPr/>
        </p:nvSpPr>
        <p:spPr>
          <a:xfrm>
            <a:off x="6673850" y="2516188"/>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sp>
        <p:nvSpPr>
          <p:cNvPr id="2111" name="Google Shape;2111;p19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Finding Power</a:t>
            </a:r>
            <a:br>
              <a:rPr lang="en-US"/>
            </a:br>
            <a:r>
              <a:rPr lang="en-US"/>
              <a:t>Step 1</a:t>
            </a:r>
            <a:endParaRPr/>
          </a:p>
        </p:txBody>
      </p:sp>
      <p:sp>
        <p:nvSpPr>
          <p:cNvPr id="2112" name="Google Shape;2112;p195"/>
          <p:cNvSpPr/>
          <p:nvPr/>
        </p:nvSpPr>
        <p:spPr>
          <a:xfrm>
            <a:off x="534988" y="2058988"/>
            <a:ext cx="23590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Hypothesis:</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 368</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&lt; 368</a:t>
            </a:r>
            <a:endParaRPr/>
          </a:p>
        </p:txBody>
      </p:sp>
      <p:cxnSp>
        <p:nvCxnSpPr>
          <p:cNvPr id="2113" name="Google Shape;2113;p195"/>
          <p:cNvCxnSpPr/>
          <p:nvPr/>
        </p:nvCxnSpPr>
        <p:spPr>
          <a:xfrm>
            <a:off x="2755900" y="3778250"/>
            <a:ext cx="5156200" cy="0"/>
          </a:xfrm>
          <a:prstGeom prst="straightConnector1">
            <a:avLst/>
          </a:prstGeom>
          <a:noFill/>
          <a:ln cap="flat" cmpd="sng" w="25400">
            <a:solidFill>
              <a:srgbClr val="CECECE"/>
            </a:solidFill>
            <a:prstDash val="solid"/>
            <a:round/>
            <a:headEnd len="med" w="med" type="none"/>
            <a:tailEnd len="med" w="med" type="none"/>
          </a:ln>
        </p:spPr>
      </p:cxnSp>
      <p:sp>
        <p:nvSpPr>
          <p:cNvPr id="2114" name="Google Shape;2114;p195"/>
          <p:cNvSpPr/>
          <p:nvPr/>
        </p:nvSpPr>
        <p:spPr>
          <a:xfrm>
            <a:off x="3735388" y="2820988"/>
            <a:ext cx="1216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α</a:t>
            </a:r>
            <a:r>
              <a:rPr b="1" lang="en-US" sz="2400">
                <a:solidFill>
                  <a:schemeClr val="lt1"/>
                </a:solidFill>
                <a:latin typeface="Arial"/>
                <a:ea typeface="Arial"/>
                <a:cs typeface="Arial"/>
                <a:sym typeface="Arial"/>
              </a:rPr>
              <a:t> = .05</a:t>
            </a:r>
            <a:endParaRPr/>
          </a:p>
        </p:txBody>
      </p:sp>
      <p:cxnSp>
        <p:nvCxnSpPr>
          <p:cNvPr id="2115" name="Google Shape;2115;p195"/>
          <p:cNvCxnSpPr/>
          <p:nvPr/>
        </p:nvCxnSpPr>
        <p:spPr>
          <a:xfrm>
            <a:off x="4883150" y="3054350"/>
            <a:ext cx="292100" cy="520700"/>
          </a:xfrm>
          <a:prstGeom prst="straightConnector1">
            <a:avLst/>
          </a:prstGeom>
          <a:noFill/>
          <a:ln cap="flat" cmpd="sng" w="12700">
            <a:solidFill>
              <a:schemeClr val="folHlink"/>
            </a:solidFill>
            <a:prstDash val="solid"/>
            <a:round/>
            <a:headEnd len="med" w="med" type="none"/>
            <a:tailEnd len="med" w="med" type="triangle"/>
          </a:ln>
        </p:spPr>
      </p:cxnSp>
      <p:sp>
        <p:nvSpPr>
          <p:cNvPr id="2116" name="Google Shape;2116;p195"/>
          <p:cNvSpPr/>
          <p:nvPr/>
        </p:nvSpPr>
        <p:spPr>
          <a:xfrm>
            <a:off x="2820988" y="1906588"/>
            <a:ext cx="1216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σ/√</a:t>
            </a:r>
            <a:r>
              <a:rPr b="1" lang="en-US" sz="2400">
                <a:solidFill>
                  <a:schemeClr val="lt1"/>
                </a:solidFill>
                <a:latin typeface="Arial"/>
                <a:ea typeface="Arial"/>
                <a:cs typeface="Arial"/>
                <a:sym typeface="Arial"/>
              </a:rPr>
              <a:t>n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15/</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25</a:t>
            </a:r>
            <a:endParaRPr/>
          </a:p>
        </p:txBody>
      </p:sp>
      <p:sp>
        <p:nvSpPr>
          <p:cNvPr id="2117" name="Google Shape;2117;p195"/>
          <p:cNvSpPr/>
          <p:nvPr/>
        </p:nvSpPr>
        <p:spPr>
          <a:xfrm>
            <a:off x="8078788" y="1830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2118" name="Google Shape;2118;p195"/>
          <p:cNvSpPr/>
          <p:nvPr/>
        </p:nvSpPr>
        <p:spPr>
          <a:xfrm>
            <a:off x="7926388" y="23637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cxnSp>
        <p:nvCxnSpPr>
          <p:cNvPr id="2123" name="Google Shape;2123;p196"/>
          <p:cNvCxnSpPr/>
          <p:nvPr/>
        </p:nvCxnSpPr>
        <p:spPr>
          <a:xfrm>
            <a:off x="4645025" y="4410075"/>
            <a:ext cx="0" cy="1704975"/>
          </a:xfrm>
          <a:prstGeom prst="straightConnector1">
            <a:avLst/>
          </a:prstGeom>
          <a:noFill/>
          <a:ln cap="flat" cmpd="sng" w="25400">
            <a:solidFill>
              <a:srgbClr val="CDCDCD"/>
            </a:solidFill>
            <a:prstDash val="solid"/>
            <a:round/>
            <a:headEnd len="med" w="med" type="none"/>
            <a:tailEnd len="med" w="med" type="none"/>
          </a:ln>
        </p:spPr>
      </p:cxnSp>
      <p:sp>
        <p:nvSpPr>
          <p:cNvPr id="2124" name="Google Shape;2124;p196"/>
          <p:cNvSpPr/>
          <p:nvPr/>
        </p:nvSpPr>
        <p:spPr>
          <a:xfrm>
            <a:off x="5341938" y="5233988"/>
            <a:ext cx="850900" cy="862012"/>
          </a:xfrm>
          <a:custGeom>
            <a:rect b="b" l="l" r="r" t="t"/>
            <a:pathLst>
              <a:path extrusionOk="0" h="543" w="536">
                <a:moveTo>
                  <a:pt x="0" y="0"/>
                </a:moveTo>
                <a:lnTo>
                  <a:pt x="0" y="542"/>
                </a:lnTo>
                <a:lnTo>
                  <a:pt x="535" y="542"/>
                </a:lnTo>
                <a:lnTo>
                  <a:pt x="470" y="513"/>
                </a:lnTo>
                <a:lnTo>
                  <a:pt x="407" y="480"/>
                </a:lnTo>
                <a:lnTo>
                  <a:pt x="348" y="441"/>
                </a:lnTo>
                <a:lnTo>
                  <a:pt x="290" y="399"/>
                </a:lnTo>
                <a:lnTo>
                  <a:pt x="237" y="352"/>
                </a:lnTo>
                <a:lnTo>
                  <a:pt x="187" y="302"/>
                </a:lnTo>
                <a:lnTo>
                  <a:pt x="141" y="247"/>
                </a:lnTo>
                <a:lnTo>
                  <a:pt x="99" y="190"/>
                </a:lnTo>
                <a:lnTo>
                  <a:pt x="60" y="129"/>
                </a:lnTo>
                <a:lnTo>
                  <a:pt x="28" y="66"/>
                </a:lnTo>
                <a:lnTo>
                  <a:pt x="0"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25" name="Google Shape;2125;p196"/>
          <p:cNvSpPr/>
          <p:nvPr/>
        </p:nvSpPr>
        <p:spPr>
          <a:xfrm>
            <a:off x="4645025" y="4365625"/>
            <a:ext cx="1830388" cy="1762125"/>
          </a:xfrm>
          <a:custGeom>
            <a:rect b="b" l="l" r="r" t="t"/>
            <a:pathLst>
              <a:path extrusionOk="0" h="1110" w="1153">
                <a:moveTo>
                  <a:pt x="1152" y="1109"/>
                </a:moveTo>
                <a:lnTo>
                  <a:pt x="1030" y="1095"/>
                </a:lnTo>
                <a:lnTo>
                  <a:pt x="970" y="1083"/>
                </a:lnTo>
                <a:lnTo>
                  <a:pt x="909" y="1064"/>
                </a:lnTo>
                <a:lnTo>
                  <a:pt x="849" y="1040"/>
                </a:lnTo>
                <a:lnTo>
                  <a:pt x="788" y="1004"/>
                </a:lnTo>
                <a:lnTo>
                  <a:pt x="728" y="960"/>
                </a:lnTo>
                <a:lnTo>
                  <a:pt x="606" y="831"/>
                </a:lnTo>
                <a:lnTo>
                  <a:pt x="485" y="650"/>
                </a:lnTo>
                <a:lnTo>
                  <a:pt x="364" y="433"/>
                </a:lnTo>
                <a:lnTo>
                  <a:pt x="304" y="323"/>
                </a:lnTo>
                <a:lnTo>
                  <a:pt x="242" y="218"/>
                </a:lnTo>
                <a:lnTo>
                  <a:pt x="182" y="129"/>
                </a:lnTo>
                <a:lnTo>
                  <a:pt x="121" y="60"/>
                </a:lnTo>
                <a:lnTo>
                  <a:pt x="61" y="16"/>
                </a:lnTo>
                <a:lnTo>
                  <a:pt x="0"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26" name="Google Shape;2126;p196"/>
          <p:cNvSpPr/>
          <p:nvPr/>
        </p:nvSpPr>
        <p:spPr>
          <a:xfrm>
            <a:off x="2816225" y="4365625"/>
            <a:ext cx="1830388" cy="1762125"/>
          </a:xfrm>
          <a:custGeom>
            <a:rect b="b" l="l" r="r" t="t"/>
            <a:pathLst>
              <a:path extrusionOk="0" h="1110" w="1153">
                <a:moveTo>
                  <a:pt x="0" y="1109"/>
                </a:moveTo>
                <a:lnTo>
                  <a:pt x="121" y="1095"/>
                </a:lnTo>
                <a:lnTo>
                  <a:pt x="182" y="1083"/>
                </a:lnTo>
                <a:lnTo>
                  <a:pt x="242" y="1064"/>
                </a:lnTo>
                <a:lnTo>
                  <a:pt x="302" y="1040"/>
                </a:lnTo>
                <a:lnTo>
                  <a:pt x="364" y="1004"/>
                </a:lnTo>
                <a:lnTo>
                  <a:pt x="424" y="960"/>
                </a:lnTo>
                <a:lnTo>
                  <a:pt x="546" y="831"/>
                </a:lnTo>
                <a:lnTo>
                  <a:pt x="666" y="650"/>
                </a:lnTo>
                <a:lnTo>
                  <a:pt x="788" y="433"/>
                </a:lnTo>
                <a:lnTo>
                  <a:pt x="849" y="323"/>
                </a:lnTo>
                <a:lnTo>
                  <a:pt x="909" y="218"/>
                </a:lnTo>
                <a:lnTo>
                  <a:pt x="970" y="129"/>
                </a:lnTo>
                <a:lnTo>
                  <a:pt x="1030" y="60"/>
                </a:lnTo>
                <a:lnTo>
                  <a:pt x="1092" y="16"/>
                </a:lnTo>
                <a:lnTo>
                  <a:pt x="1152"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27" name="Google Shape;2127;p196"/>
          <p:cNvSpPr/>
          <p:nvPr/>
        </p:nvSpPr>
        <p:spPr>
          <a:xfrm>
            <a:off x="2816225" y="6126163"/>
            <a:ext cx="3727450" cy="1587"/>
          </a:xfrm>
          <a:custGeom>
            <a:rect b="b" l="l" r="r" t="t"/>
            <a:pathLst>
              <a:path extrusionOk="0" h="1" w="2348">
                <a:moveTo>
                  <a:pt x="0" y="0"/>
                </a:moveTo>
                <a:lnTo>
                  <a:pt x="0" y="0"/>
                </a:lnTo>
                <a:lnTo>
                  <a:pt x="2347"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128" name="Google Shape;2128;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29" name="Google Shape;2129;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0" name="Google Shape;2130;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1" name="Google Shape;2131;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2" name="Google Shape;2132;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3" name="Google Shape;2133;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4" name="Google Shape;2134;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5" name="Google Shape;2135;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6" name="Google Shape;2136;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7" name="Google Shape;2137;p196"/>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38" name="Google Shape;2138;p196"/>
          <p:cNvCxnSpPr/>
          <p:nvPr/>
        </p:nvCxnSpPr>
        <p:spPr>
          <a:xfrm>
            <a:off x="65420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39" name="Google Shape;2139;p196"/>
          <p:cNvCxnSpPr/>
          <p:nvPr/>
        </p:nvCxnSpPr>
        <p:spPr>
          <a:xfrm>
            <a:off x="61706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0" name="Google Shape;2140;p196"/>
          <p:cNvCxnSpPr/>
          <p:nvPr/>
        </p:nvCxnSpPr>
        <p:spPr>
          <a:xfrm>
            <a:off x="57975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1" name="Google Shape;2141;p196"/>
          <p:cNvCxnSpPr/>
          <p:nvPr/>
        </p:nvCxnSpPr>
        <p:spPr>
          <a:xfrm>
            <a:off x="54244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2" name="Google Shape;2142;p196"/>
          <p:cNvCxnSpPr/>
          <p:nvPr/>
        </p:nvCxnSpPr>
        <p:spPr>
          <a:xfrm>
            <a:off x="5051425"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3" name="Google Shape;2143;p196"/>
          <p:cNvCxnSpPr/>
          <p:nvPr/>
        </p:nvCxnSpPr>
        <p:spPr>
          <a:xfrm>
            <a:off x="467836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4" name="Google Shape;2144;p196"/>
          <p:cNvCxnSpPr/>
          <p:nvPr/>
        </p:nvCxnSpPr>
        <p:spPr>
          <a:xfrm>
            <a:off x="430530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5" name="Google Shape;2145;p196"/>
          <p:cNvCxnSpPr/>
          <p:nvPr/>
        </p:nvCxnSpPr>
        <p:spPr>
          <a:xfrm>
            <a:off x="39354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6" name="Google Shape;2146;p196"/>
          <p:cNvCxnSpPr/>
          <p:nvPr/>
        </p:nvCxnSpPr>
        <p:spPr>
          <a:xfrm>
            <a:off x="35623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147" name="Google Shape;2147;p196"/>
          <p:cNvCxnSpPr/>
          <p:nvPr/>
        </p:nvCxnSpPr>
        <p:spPr>
          <a:xfrm>
            <a:off x="3189288" y="6126163"/>
            <a:ext cx="0" cy="0"/>
          </a:xfrm>
          <a:prstGeom prst="straightConnector1">
            <a:avLst/>
          </a:prstGeom>
          <a:noFill/>
          <a:ln cap="flat" cmpd="sng" w="25400">
            <a:solidFill>
              <a:srgbClr val="CDCDCD"/>
            </a:solidFill>
            <a:prstDash val="solid"/>
            <a:round/>
            <a:headEnd len="med" w="med" type="none"/>
            <a:tailEnd len="med" w="med" type="none"/>
          </a:ln>
        </p:spPr>
      </p:cxnSp>
      <p:sp>
        <p:nvSpPr>
          <p:cNvPr id="2148" name="Google Shape;2148;p196"/>
          <p:cNvSpPr/>
          <p:nvPr/>
        </p:nvSpPr>
        <p:spPr>
          <a:xfrm rot="-5400000">
            <a:off x="2462213" y="60801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49" name="Google Shape;2149;p196"/>
          <p:cNvSpPr/>
          <p:nvPr/>
        </p:nvSpPr>
        <p:spPr>
          <a:xfrm>
            <a:off x="6029325" y="6169025"/>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150" name="Google Shape;2150;p196"/>
          <p:cNvSpPr/>
          <p:nvPr/>
        </p:nvSpPr>
        <p:spPr>
          <a:xfrm>
            <a:off x="6210300" y="6169025"/>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151" name="Google Shape;2151;p196"/>
          <p:cNvSpPr/>
          <p:nvPr/>
        </p:nvSpPr>
        <p:spPr>
          <a:xfrm>
            <a:off x="6450013" y="64992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52" name="Google Shape;2152;p196"/>
          <p:cNvSpPr/>
          <p:nvPr/>
        </p:nvSpPr>
        <p:spPr>
          <a:xfrm>
            <a:off x="3459163" y="6173788"/>
            <a:ext cx="35718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153" name="Google Shape;2153;p196"/>
          <p:cNvSpPr/>
          <p:nvPr/>
        </p:nvSpPr>
        <p:spPr>
          <a:xfrm>
            <a:off x="3635375" y="6367463"/>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1</a:t>
            </a:r>
            <a:endParaRPr/>
          </a:p>
        </p:txBody>
      </p:sp>
      <p:sp>
        <p:nvSpPr>
          <p:cNvPr id="2154" name="Google Shape;2154;p196"/>
          <p:cNvSpPr/>
          <p:nvPr/>
        </p:nvSpPr>
        <p:spPr>
          <a:xfrm>
            <a:off x="3746500" y="6173788"/>
            <a:ext cx="103663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360</a:t>
            </a:r>
            <a:endParaRPr/>
          </a:p>
        </p:txBody>
      </p:sp>
      <p:sp>
        <p:nvSpPr>
          <p:cNvPr id="2155" name="Google Shape;2155;p196"/>
          <p:cNvSpPr/>
          <p:nvPr/>
        </p:nvSpPr>
        <p:spPr>
          <a:xfrm>
            <a:off x="4605338" y="644683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156" name="Google Shape;2156;p196"/>
          <p:cNvCxnSpPr/>
          <p:nvPr/>
        </p:nvCxnSpPr>
        <p:spPr>
          <a:xfrm rot="10800000">
            <a:off x="5341938" y="5337175"/>
            <a:ext cx="0" cy="865188"/>
          </a:xfrm>
          <a:prstGeom prst="straightConnector1">
            <a:avLst/>
          </a:prstGeom>
          <a:noFill/>
          <a:ln cap="flat" cmpd="sng" w="25400">
            <a:solidFill>
              <a:srgbClr val="CDCDCD"/>
            </a:solidFill>
            <a:prstDash val="solid"/>
            <a:round/>
            <a:headEnd len="med" w="med" type="none"/>
            <a:tailEnd len="med" w="med" type="none"/>
          </a:ln>
        </p:spPr>
      </p:cxnSp>
      <p:cxnSp>
        <p:nvCxnSpPr>
          <p:cNvPr id="2157" name="Google Shape;2157;p196"/>
          <p:cNvCxnSpPr/>
          <p:nvPr/>
        </p:nvCxnSpPr>
        <p:spPr>
          <a:xfrm>
            <a:off x="6003925" y="2065338"/>
            <a:ext cx="0" cy="1704975"/>
          </a:xfrm>
          <a:prstGeom prst="straightConnector1">
            <a:avLst/>
          </a:prstGeom>
          <a:noFill/>
          <a:ln cap="flat" cmpd="sng" w="25400">
            <a:solidFill>
              <a:srgbClr val="CDCDCD"/>
            </a:solidFill>
            <a:prstDash val="solid"/>
            <a:round/>
            <a:headEnd len="med" w="med" type="none"/>
            <a:tailEnd len="med" w="med" type="none"/>
          </a:ln>
        </p:spPr>
      </p:cxnSp>
      <p:sp>
        <p:nvSpPr>
          <p:cNvPr id="2158" name="Google Shape;2158;p196"/>
          <p:cNvSpPr/>
          <p:nvPr/>
        </p:nvSpPr>
        <p:spPr>
          <a:xfrm>
            <a:off x="4456113" y="2844800"/>
            <a:ext cx="896937" cy="906463"/>
          </a:xfrm>
          <a:custGeom>
            <a:rect b="b" l="l" r="r" t="t"/>
            <a:pathLst>
              <a:path extrusionOk="0" h="571" w="565">
                <a:moveTo>
                  <a:pt x="564" y="0"/>
                </a:moveTo>
                <a:lnTo>
                  <a:pt x="564" y="570"/>
                </a:lnTo>
                <a:lnTo>
                  <a:pt x="0" y="570"/>
                </a:lnTo>
                <a:lnTo>
                  <a:pt x="68" y="539"/>
                </a:lnTo>
                <a:lnTo>
                  <a:pt x="134" y="505"/>
                </a:lnTo>
                <a:lnTo>
                  <a:pt x="198" y="463"/>
                </a:lnTo>
                <a:lnTo>
                  <a:pt x="257" y="420"/>
                </a:lnTo>
                <a:lnTo>
                  <a:pt x="313" y="369"/>
                </a:lnTo>
                <a:lnTo>
                  <a:pt x="366" y="316"/>
                </a:lnTo>
                <a:lnTo>
                  <a:pt x="415" y="259"/>
                </a:lnTo>
                <a:lnTo>
                  <a:pt x="459" y="199"/>
                </a:lnTo>
                <a:lnTo>
                  <a:pt x="499" y="136"/>
                </a:lnTo>
                <a:lnTo>
                  <a:pt x="533" y="68"/>
                </a:lnTo>
                <a:lnTo>
                  <a:pt x="564"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59" name="Google Shape;2159;p196"/>
          <p:cNvSpPr/>
          <p:nvPr/>
        </p:nvSpPr>
        <p:spPr>
          <a:xfrm>
            <a:off x="6003925" y="2020888"/>
            <a:ext cx="1830388" cy="1760537"/>
          </a:xfrm>
          <a:custGeom>
            <a:rect b="b" l="l" r="r" t="t"/>
            <a:pathLst>
              <a:path extrusionOk="0" h="1109" w="1153">
                <a:moveTo>
                  <a:pt x="1152" y="1108"/>
                </a:moveTo>
                <a:lnTo>
                  <a:pt x="1030" y="1095"/>
                </a:lnTo>
                <a:lnTo>
                  <a:pt x="970" y="1082"/>
                </a:lnTo>
                <a:lnTo>
                  <a:pt x="909" y="1064"/>
                </a:lnTo>
                <a:lnTo>
                  <a:pt x="849" y="1039"/>
                </a:lnTo>
                <a:lnTo>
                  <a:pt x="788" y="1004"/>
                </a:lnTo>
                <a:lnTo>
                  <a:pt x="728" y="960"/>
                </a:lnTo>
                <a:lnTo>
                  <a:pt x="607" y="831"/>
                </a:lnTo>
                <a:lnTo>
                  <a:pt x="485" y="649"/>
                </a:lnTo>
                <a:lnTo>
                  <a:pt x="364" y="433"/>
                </a:lnTo>
                <a:lnTo>
                  <a:pt x="304" y="322"/>
                </a:lnTo>
                <a:lnTo>
                  <a:pt x="243" y="218"/>
                </a:lnTo>
                <a:lnTo>
                  <a:pt x="183" y="129"/>
                </a:lnTo>
                <a:lnTo>
                  <a:pt x="121" y="60"/>
                </a:lnTo>
                <a:lnTo>
                  <a:pt x="61" y="15"/>
                </a:lnTo>
                <a:lnTo>
                  <a:pt x="0"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60" name="Google Shape;2160;p196"/>
          <p:cNvSpPr/>
          <p:nvPr/>
        </p:nvSpPr>
        <p:spPr>
          <a:xfrm>
            <a:off x="4176713" y="2020888"/>
            <a:ext cx="1828800" cy="1760537"/>
          </a:xfrm>
          <a:custGeom>
            <a:rect b="b" l="l" r="r" t="t"/>
            <a:pathLst>
              <a:path extrusionOk="0" h="1109" w="1152">
                <a:moveTo>
                  <a:pt x="0" y="1108"/>
                </a:moveTo>
                <a:lnTo>
                  <a:pt x="121" y="1095"/>
                </a:lnTo>
                <a:lnTo>
                  <a:pt x="182" y="1082"/>
                </a:lnTo>
                <a:lnTo>
                  <a:pt x="242" y="1064"/>
                </a:lnTo>
                <a:lnTo>
                  <a:pt x="302" y="1039"/>
                </a:lnTo>
                <a:lnTo>
                  <a:pt x="363" y="1004"/>
                </a:lnTo>
                <a:lnTo>
                  <a:pt x="423" y="960"/>
                </a:lnTo>
                <a:lnTo>
                  <a:pt x="546" y="831"/>
                </a:lnTo>
                <a:lnTo>
                  <a:pt x="666" y="649"/>
                </a:lnTo>
                <a:lnTo>
                  <a:pt x="787" y="433"/>
                </a:lnTo>
                <a:lnTo>
                  <a:pt x="849" y="322"/>
                </a:lnTo>
                <a:lnTo>
                  <a:pt x="908" y="218"/>
                </a:lnTo>
                <a:lnTo>
                  <a:pt x="970" y="129"/>
                </a:lnTo>
                <a:lnTo>
                  <a:pt x="1030" y="60"/>
                </a:lnTo>
                <a:lnTo>
                  <a:pt x="1091" y="15"/>
                </a:lnTo>
                <a:lnTo>
                  <a:pt x="1151"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61" name="Google Shape;2161;p196"/>
          <p:cNvSpPr/>
          <p:nvPr/>
        </p:nvSpPr>
        <p:spPr>
          <a:xfrm>
            <a:off x="4176713" y="3779838"/>
            <a:ext cx="3725862" cy="1587"/>
          </a:xfrm>
          <a:custGeom>
            <a:rect b="b" l="l" r="r" t="t"/>
            <a:pathLst>
              <a:path extrusionOk="0" h="1" w="2347">
                <a:moveTo>
                  <a:pt x="0" y="0"/>
                </a:moveTo>
                <a:lnTo>
                  <a:pt x="0" y="0"/>
                </a:lnTo>
                <a:lnTo>
                  <a:pt x="2346"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162" name="Google Shape;2162;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3" name="Google Shape;2163;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4" name="Google Shape;2164;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5" name="Google Shape;2165;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6" name="Google Shape;2166;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7" name="Google Shape;2167;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8" name="Google Shape;2168;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69" name="Google Shape;2169;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70" name="Google Shape;2170;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71" name="Google Shape;2171;p196"/>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172" name="Google Shape;2172;p196"/>
          <p:cNvCxnSpPr/>
          <p:nvPr/>
        </p:nvCxnSpPr>
        <p:spPr>
          <a:xfrm>
            <a:off x="79009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3" name="Google Shape;2173;p196"/>
          <p:cNvCxnSpPr/>
          <p:nvPr/>
        </p:nvCxnSpPr>
        <p:spPr>
          <a:xfrm>
            <a:off x="75295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4" name="Google Shape;2174;p196"/>
          <p:cNvCxnSpPr/>
          <p:nvPr/>
        </p:nvCxnSpPr>
        <p:spPr>
          <a:xfrm>
            <a:off x="71564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5" name="Google Shape;2175;p196"/>
          <p:cNvCxnSpPr/>
          <p:nvPr/>
        </p:nvCxnSpPr>
        <p:spPr>
          <a:xfrm>
            <a:off x="67833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6" name="Google Shape;2176;p196"/>
          <p:cNvCxnSpPr/>
          <p:nvPr/>
        </p:nvCxnSpPr>
        <p:spPr>
          <a:xfrm>
            <a:off x="6410325"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7" name="Google Shape;2177;p196"/>
          <p:cNvCxnSpPr/>
          <p:nvPr/>
        </p:nvCxnSpPr>
        <p:spPr>
          <a:xfrm>
            <a:off x="60388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8" name="Google Shape;2178;p196"/>
          <p:cNvCxnSpPr/>
          <p:nvPr/>
        </p:nvCxnSpPr>
        <p:spPr>
          <a:xfrm>
            <a:off x="56657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79" name="Google Shape;2179;p196"/>
          <p:cNvCxnSpPr/>
          <p:nvPr/>
        </p:nvCxnSpPr>
        <p:spPr>
          <a:xfrm>
            <a:off x="52943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80" name="Google Shape;2180;p196"/>
          <p:cNvCxnSpPr/>
          <p:nvPr/>
        </p:nvCxnSpPr>
        <p:spPr>
          <a:xfrm>
            <a:off x="49212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181" name="Google Shape;2181;p196"/>
          <p:cNvCxnSpPr/>
          <p:nvPr/>
        </p:nvCxnSpPr>
        <p:spPr>
          <a:xfrm>
            <a:off x="4548188" y="3779838"/>
            <a:ext cx="0" cy="0"/>
          </a:xfrm>
          <a:prstGeom prst="straightConnector1">
            <a:avLst/>
          </a:prstGeom>
          <a:noFill/>
          <a:ln cap="flat" cmpd="sng" w="25400">
            <a:solidFill>
              <a:srgbClr val="CDCDCD"/>
            </a:solidFill>
            <a:prstDash val="solid"/>
            <a:round/>
            <a:headEnd len="med" w="med" type="none"/>
            <a:tailEnd len="med" w="med" type="none"/>
          </a:ln>
        </p:spPr>
      </p:cxnSp>
      <p:sp>
        <p:nvSpPr>
          <p:cNvPr id="2182" name="Google Shape;2182;p196"/>
          <p:cNvSpPr/>
          <p:nvPr/>
        </p:nvSpPr>
        <p:spPr>
          <a:xfrm rot="-5400000">
            <a:off x="3822701" y="3733800"/>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83" name="Google Shape;2183;p196"/>
          <p:cNvSpPr/>
          <p:nvPr/>
        </p:nvSpPr>
        <p:spPr>
          <a:xfrm>
            <a:off x="7388225" y="3862388"/>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184" name="Google Shape;2184;p196"/>
          <p:cNvSpPr/>
          <p:nvPr/>
        </p:nvSpPr>
        <p:spPr>
          <a:xfrm>
            <a:off x="7569200" y="3862388"/>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185" name="Google Shape;2185;p196"/>
          <p:cNvSpPr/>
          <p:nvPr/>
        </p:nvSpPr>
        <p:spPr>
          <a:xfrm>
            <a:off x="7808913" y="419258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86" name="Google Shape;2186;p196"/>
          <p:cNvSpPr/>
          <p:nvPr/>
        </p:nvSpPr>
        <p:spPr>
          <a:xfrm>
            <a:off x="5711825" y="3783013"/>
            <a:ext cx="3571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187" name="Google Shape;2187;p196"/>
          <p:cNvSpPr/>
          <p:nvPr/>
        </p:nvSpPr>
        <p:spPr>
          <a:xfrm>
            <a:off x="5886450" y="3976688"/>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0</a:t>
            </a:r>
            <a:endParaRPr/>
          </a:p>
        </p:txBody>
      </p:sp>
      <p:sp>
        <p:nvSpPr>
          <p:cNvPr id="2188" name="Google Shape;2188;p196"/>
          <p:cNvSpPr/>
          <p:nvPr/>
        </p:nvSpPr>
        <p:spPr>
          <a:xfrm>
            <a:off x="5999163" y="3783013"/>
            <a:ext cx="103663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368</a:t>
            </a:r>
            <a:endParaRPr/>
          </a:p>
        </p:txBody>
      </p:sp>
      <p:sp>
        <p:nvSpPr>
          <p:cNvPr id="2189" name="Google Shape;2189;p196"/>
          <p:cNvSpPr/>
          <p:nvPr/>
        </p:nvSpPr>
        <p:spPr>
          <a:xfrm>
            <a:off x="6858000" y="4056063"/>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90" name="Google Shape;2190;p196"/>
          <p:cNvSpPr/>
          <p:nvPr/>
        </p:nvSpPr>
        <p:spPr>
          <a:xfrm>
            <a:off x="4175125" y="1828800"/>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cxnSp>
        <p:nvCxnSpPr>
          <p:cNvPr id="2191" name="Google Shape;2191;p196"/>
          <p:cNvCxnSpPr/>
          <p:nvPr/>
        </p:nvCxnSpPr>
        <p:spPr>
          <a:xfrm>
            <a:off x="4273550" y="2274888"/>
            <a:ext cx="1074738" cy="0"/>
          </a:xfrm>
          <a:prstGeom prst="straightConnector1">
            <a:avLst/>
          </a:prstGeom>
          <a:noFill/>
          <a:ln cap="flat" cmpd="sng" w="25400">
            <a:solidFill>
              <a:srgbClr val="CDCDCD"/>
            </a:solidFill>
            <a:prstDash val="solid"/>
            <a:round/>
            <a:headEnd len="med" w="med" type="none"/>
            <a:tailEnd len="med" w="med" type="none"/>
          </a:ln>
        </p:spPr>
      </p:cxnSp>
      <p:sp>
        <p:nvSpPr>
          <p:cNvPr id="2192" name="Google Shape;2192;p196"/>
          <p:cNvSpPr/>
          <p:nvPr/>
        </p:nvSpPr>
        <p:spPr>
          <a:xfrm>
            <a:off x="4137025" y="2212975"/>
            <a:ext cx="115888" cy="117475"/>
          </a:xfrm>
          <a:custGeom>
            <a:rect b="b" l="l" r="r" t="t"/>
            <a:pathLst>
              <a:path extrusionOk="0" h="74" w="73">
                <a:moveTo>
                  <a:pt x="72" y="0"/>
                </a:moveTo>
                <a:lnTo>
                  <a:pt x="0" y="36"/>
                </a:lnTo>
                <a:lnTo>
                  <a:pt x="72" y="73"/>
                </a:lnTo>
                <a:lnTo>
                  <a:pt x="72" y="0"/>
                </a:lnTo>
              </a:path>
            </a:pathLst>
          </a:custGeom>
          <a:solidFill>
            <a:srgbClr val="CDCD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193" name="Google Shape;2193;p196"/>
          <p:cNvCxnSpPr/>
          <p:nvPr/>
        </p:nvCxnSpPr>
        <p:spPr>
          <a:xfrm rot="10800000">
            <a:off x="5360988" y="2262188"/>
            <a:ext cx="0" cy="1582737"/>
          </a:xfrm>
          <a:prstGeom prst="straightConnector1">
            <a:avLst/>
          </a:prstGeom>
          <a:noFill/>
          <a:ln cap="flat" cmpd="sng" w="25400">
            <a:solidFill>
              <a:srgbClr val="CDCDCD"/>
            </a:solidFill>
            <a:prstDash val="solid"/>
            <a:round/>
            <a:headEnd len="med" w="med" type="none"/>
            <a:tailEnd len="med" w="med" type="none"/>
          </a:ln>
        </p:spPr>
      </p:cxnSp>
      <p:cxnSp>
        <p:nvCxnSpPr>
          <p:cNvPr id="2194" name="Google Shape;2194;p196"/>
          <p:cNvCxnSpPr/>
          <p:nvPr/>
        </p:nvCxnSpPr>
        <p:spPr>
          <a:xfrm rot="10800000">
            <a:off x="5357813" y="3098800"/>
            <a:ext cx="2184400" cy="0"/>
          </a:xfrm>
          <a:prstGeom prst="straightConnector1">
            <a:avLst/>
          </a:prstGeom>
          <a:noFill/>
          <a:ln cap="flat" cmpd="sng" w="25400">
            <a:solidFill>
              <a:schemeClr val="folHlink"/>
            </a:solidFill>
            <a:prstDash val="solid"/>
            <a:round/>
            <a:headEnd len="med" w="med" type="none"/>
            <a:tailEnd len="med" w="med" type="none"/>
          </a:ln>
        </p:spPr>
      </p:cxnSp>
      <p:sp>
        <p:nvSpPr>
          <p:cNvPr id="2195" name="Google Shape;2195;p196"/>
          <p:cNvSpPr/>
          <p:nvPr/>
        </p:nvSpPr>
        <p:spPr>
          <a:xfrm>
            <a:off x="7529513" y="3035300"/>
            <a:ext cx="117475" cy="115888"/>
          </a:xfrm>
          <a:custGeom>
            <a:rect b="b" l="l" r="r" t="t"/>
            <a:pathLst>
              <a:path extrusionOk="0" h="73" w="74">
                <a:moveTo>
                  <a:pt x="0" y="0"/>
                </a:moveTo>
                <a:lnTo>
                  <a:pt x="73" y="37"/>
                </a:lnTo>
                <a:lnTo>
                  <a:pt x="0" y="72"/>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96" name="Google Shape;2196;p196"/>
          <p:cNvSpPr/>
          <p:nvPr/>
        </p:nvSpPr>
        <p:spPr>
          <a:xfrm>
            <a:off x="6632575" y="2211388"/>
            <a:ext cx="117951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Do Not</a:t>
            </a:r>
            <a:endParaRPr/>
          </a:p>
        </p:txBody>
      </p:sp>
      <p:sp>
        <p:nvSpPr>
          <p:cNvPr id="2197" name="Google Shape;2197;p196"/>
          <p:cNvSpPr/>
          <p:nvPr/>
        </p:nvSpPr>
        <p:spPr>
          <a:xfrm>
            <a:off x="6673850" y="2516188"/>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sp>
        <p:nvSpPr>
          <p:cNvPr id="2198" name="Google Shape;2198;p19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Finding Power</a:t>
            </a:r>
            <a:br>
              <a:rPr lang="en-US"/>
            </a:br>
            <a:r>
              <a:rPr lang="en-US"/>
              <a:t>Steps 2 &amp; 3</a:t>
            </a:r>
            <a:endParaRPr/>
          </a:p>
        </p:txBody>
      </p:sp>
      <p:sp>
        <p:nvSpPr>
          <p:cNvPr id="2199" name="Google Shape;2199;p196"/>
          <p:cNvSpPr/>
          <p:nvPr/>
        </p:nvSpPr>
        <p:spPr>
          <a:xfrm>
            <a:off x="534988" y="2058988"/>
            <a:ext cx="23590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Hypothesis:</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 368</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&lt; 368</a:t>
            </a:r>
            <a:endParaRPr/>
          </a:p>
        </p:txBody>
      </p:sp>
      <p:sp>
        <p:nvSpPr>
          <p:cNvPr id="2200" name="Google Shape;2200;p196"/>
          <p:cNvSpPr/>
          <p:nvPr/>
        </p:nvSpPr>
        <p:spPr>
          <a:xfrm>
            <a:off x="382588" y="4344988"/>
            <a:ext cx="2511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‘True’ Situation: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 360</a:t>
            </a:r>
            <a:endParaRPr/>
          </a:p>
        </p:txBody>
      </p:sp>
      <p:cxnSp>
        <p:nvCxnSpPr>
          <p:cNvPr id="2201" name="Google Shape;2201;p196"/>
          <p:cNvCxnSpPr/>
          <p:nvPr/>
        </p:nvCxnSpPr>
        <p:spPr>
          <a:xfrm>
            <a:off x="2755900" y="6115050"/>
            <a:ext cx="5232400" cy="0"/>
          </a:xfrm>
          <a:prstGeom prst="straightConnector1">
            <a:avLst/>
          </a:prstGeom>
          <a:noFill/>
          <a:ln cap="flat" cmpd="sng" w="25400">
            <a:solidFill>
              <a:srgbClr val="CECECE"/>
            </a:solidFill>
            <a:prstDash val="solid"/>
            <a:round/>
            <a:headEnd len="med" w="med" type="none"/>
            <a:tailEnd len="med" w="med" type="none"/>
          </a:ln>
        </p:spPr>
      </p:cxnSp>
      <p:cxnSp>
        <p:nvCxnSpPr>
          <p:cNvPr id="2202" name="Google Shape;2202;p196"/>
          <p:cNvCxnSpPr/>
          <p:nvPr/>
        </p:nvCxnSpPr>
        <p:spPr>
          <a:xfrm>
            <a:off x="2755900" y="3778250"/>
            <a:ext cx="5156200" cy="0"/>
          </a:xfrm>
          <a:prstGeom prst="straightConnector1">
            <a:avLst/>
          </a:prstGeom>
          <a:noFill/>
          <a:ln cap="flat" cmpd="sng" w="25400">
            <a:solidFill>
              <a:srgbClr val="CECECE"/>
            </a:solidFill>
            <a:prstDash val="solid"/>
            <a:round/>
            <a:headEnd len="med" w="med" type="none"/>
            <a:tailEnd len="med" w="med" type="none"/>
          </a:ln>
        </p:spPr>
      </p:cxnSp>
      <p:sp>
        <p:nvSpPr>
          <p:cNvPr id="2203" name="Google Shape;2203;p196"/>
          <p:cNvSpPr/>
          <p:nvPr/>
        </p:nvSpPr>
        <p:spPr>
          <a:xfrm>
            <a:off x="3735388" y="2820988"/>
            <a:ext cx="1216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α</a:t>
            </a:r>
            <a:r>
              <a:rPr b="1" lang="en-US" sz="2400">
                <a:solidFill>
                  <a:schemeClr val="lt1"/>
                </a:solidFill>
                <a:latin typeface="Arial"/>
                <a:ea typeface="Arial"/>
                <a:cs typeface="Arial"/>
                <a:sym typeface="Arial"/>
              </a:rPr>
              <a:t> = .05</a:t>
            </a:r>
            <a:endParaRPr/>
          </a:p>
        </p:txBody>
      </p:sp>
      <p:cxnSp>
        <p:nvCxnSpPr>
          <p:cNvPr id="2204" name="Google Shape;2204;p196"/>
          <p:cNvCxnSpPr/>
          <p:nvPr/>
        </p:nvCxnSpPr>
        <p:spPr>
          <a:xfrm>
            <a:off x="4883150" y="3054350"/>
            <a:ext cx="292100" cy="520700"/>
          </a:xfrm>
          <a:prstGeom prst="straightConnector1">
            <a:avLst/>
          </a:prstGeom>
          <a:noFill/>
          <a:ln cap="flat" cmpd="sng" w="12700">
            <a:solidFill>
              <a:schemeClr val="folHlink"/>
            </a:solidFill>
            <a:prstDash val="solid"/>
            <a:round/>
            <a:headEnd len="med" w="med" type="none"/>
            <a:tailEnd len="med" w="med" type="triangle"/>
          </a:ln>
        </p:spPr>
      </p:cxnSp>
      <p:sp>
        <p:nvSpPr>
          <p:cNvPr id="2205" name="Google Shape;2205;p196"/>
          <p:cNvSpPr/>
          <p:nvPr/>
        </p:nvSpPr>
        <p:spPr>
          <a:xfrm>
            <a:off x="2820988" y="1906588"/>
            <a:ext cx="1216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σ/√</a:t>
            </a:r>
            <a:r>
              <a:rPr b="1" lang="en-US" sz="2400">
                <a:solidFill>
                  <a:schemeClr val="lt1"/>
                </a:solidFill>
                <a:latin typeface="Arial"/>
                <a:ea typeface="Arial"/>
                <a:cs typeface="Arial"/>
                <a:sym typeface="Arial"/>
              </a:rPr>
              <a:t>n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15/</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25</a:t>
            </a:r>
            <a:endParaRPr/>
          </a:p>
        </p:txBody>
      </p:sp>
      <p:sp>
        <p:nvSpPr>
          <p:cNvPr id="2206" name="Google Shape;2206;p196"/>
          <p:cNvSpPr/>
          <p:nvPr/>
        </p:nvSpPr>
        <p:spPr>
          <a:xfrm>
            <a:off x="8078788" y="1830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2207" name="Google Shape;2207;p196"/>
          <p:cNvSpPr/>
          <p:nvPr/>
        </p:nvSpPr>
        <p:spPr>
          <a:xfrm>
            <a:off x="763588" y="5183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2208" name="Google Shape;2208;p196"/>
          <p:cNvSpPr/>
          <p:nvPr/>
        </p:nvSpPr>
        <p:spPr>
          <a:xfrm>
            <a:off x="3221038" y="4268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2209" name="Google Shape;2209;p196"/>
          <p:cNvSpPr/>
          <p:nvPr/>
        </p:nvSpPr>
        <p:spPr>
          <a:xfrm>
            <a:off x="7926388" y="23637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210" name="Google Shape;2210;p196"/>
          <p:cNvSpPr/>
          <p:nvPr/>
        </p:nvSpPr>
        <p:spPr>
          <a:xfrm>
            <a:off x="3068638" y="48021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211" name="Google Shape;2211;p196"/>
          <p:cNvSpPr/>
          <p:nvPr/>
        </p:nvSpPr>
        <p:spPr>
          <a:xfrm>
            <a:off x="458788" y="5716588"/>
            <a:ext cx="12922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Specify</a:t>
            </a:r>
            <a:endParaRPr/>
          </a:p>
        </p:txBody>
      </p:sp>
      <p:cxnSp>
        <p:nvCxnSpPr>
          <p:cNvPr id="2212" name="Google Shape;2212;p196"/>
          <p:cNvCxnSpPr/>
          <p:nvPr/>
        </p:nvCxnSpPr>
        <p:spPr>
          <a:xfrm>
            <a:off x="5334000" y="3816350"/>
            <a:ext cx="0" cy="2273300"/>
          </a:xfrm>
          <a:prstGeom prst="straightConnector1">
            <a:avLst/>
          </a:prstGeom>
          <a:noFill/>
          <a:ln cap="flat" cmpd="sng" w="12700">
            <a:solidFill>
              <a:schemeClr val="lt1"/>
            </a:solidFill>
            <a:prstDash val="solid"/>
            <a:round/>
            <a:headEnd len="med" w="med" type="none"/>
            <a:tailEnd len="med" w="med" type="none"/>
          </a:ln>
        </p:spPr>
      </p:cxnSp>
      <p:sp>
        <p:nvSpPr>
          <p:cNvPr id="2213" name="Google Shape;2213;p196"/>
          <p:cNvSpPr/>
          <p:nvPr/>
        </p:nvSpPr>
        <p:spPr>
          <a:xfrm>
            <a:off x="5730875" y="5121275"/>
            <a:ext cx="822325" cy="427038"/>
          </a:xfrm>
          <a:prstGeom prst="rect">
            <a:avLst/>
          </a:prstGeom>
          <a:noFill/>
          <a:ln>
            <a:noFill/>
          </a:ln>
        </p:spPr>
        <p:txBody>
          <a:bodyPr anchorCtr="1" anchor="ctr" bIns="0" lIns="0" spcFirstLastPara="1" rIns="0" wrap="square" tIns="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β</a:t>
            </a:r>
            <a:endParaRPr/>
          </a:p>
        </p:txBody>
      </p:sp>
      <p:sp>
        <p:nvSpPr>
          <p:cNvPr id="2214" name="Google Shape;2214;p196"/>
          <p:cNvSpPr/>
          <p:nvPr/>
        </p:nvSpPr>
        <p:spPr>
          <a:xfrm>
            <a:off x="4267200" y="5426075"/>
            <a:ext cx="685800" cy="427038"/>
          </a:xfrm>
          <a:prstGeom prst="rect">
            <a:avLst/>
          </a:prstGeom>
          <a:solidFill>
            <a:schemeClr val="dk2"/>
          </a:solidFill>
          <a:ln>
            <a:noFill/>
          </a:ln>
        </p:spPr>
        <p:txBody>
          <a:bodyPr anchorCtr="1" anchor="ctr" bIns="0" lIns="0" spcFirstLastPara="1" rIns="0" wrap="square" tIns="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1-</a:t>
            </a:r>
            <a:r>
              <a:rPr b="1" lang="en-US" sz="2800">
                <a:solidFill>
                  <a:schemeClr val="lt1"/>
                </a:solidFill>
                <a:latin typeface="Noto Sans Symbols"/>
                <a:ea typeface="Noto Sans Symbols"/>
                <a:cs typeface="Noto Sans Symbols"/>
                <a:sym typeface="Noto Sans Symbols"/>
              </a:rPr>
              <a:t>β</a:t>
            </a:r>
            <a:endParaRPr/>
          </a:p>
        </p:txBody>
      </p:sp>
      <p:cxnSp>
        <p:nvCxnSpPr>
          <p:cNvPr id="2215" name="Google Shape;2215;p196"/>
          <p:cNvCxnSpPr/>
          <p:nvPr/>
        </p:nvCxnSpPr>
        <p:spPr>
          <a:xfrm flipH="1">
            <a:off x="5403850" y="5340350"/>
            <a:ext cx="546100" cy="596900"/>
          </a:xfrm>
          <a:prstGeom prst="straightConnector1">
            <a:avLst/>
          </a:prstGeom>
          <a:noFill/>
          <a:ln cap="flat" cmpd="sng" w="12700">
            <a:solidFill>
              <a:schemeClr val="folHlink"/>
            </a:solidFill>
            <a:prstDash val="solid"/>
            <a:round/>
            <a:headEnd len="med" w="med" type="none"/>
            <a:tailEnd len="med" w="med" type="triangl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cxnSp>
        <p:nvCxnSpPr>
          <p:cNvPr id="2220" name="Google Shape;2220;p197"/>
          <p:cNvCxnSpPr/>
          <p:nvPr/>
        </p:nvCxnSpPr>
        <p:spPr>
          <a:xfrm>
            <a:off x="4645025" y="4410075"/>
            <a:ext cx="0" cy="1704975"/>
          </a:xfrm>
          <a:prstGeom prst="straightConnector1">
            <a:avLst/>
          </a:prstGeom>
          <a:noFill/>
          <a:ln cap="flat" cmpd="sng" w="25400">
            <a:solidFill>
              <a:srgbClr val="CDCDCD"/>
            </a:solidFill>
            <a:prstDash val="solid"/>
            <a:round/>
            <a:headEnd len="med" w="med" type="none"/>
            <a:tailEnd len="med" w="med" type="none"/>
          </a:ln>
        </p:spPr>
      </p:cxnSp>
      <p:sp>
        <p:nvSpPr>
          <p:cNvPr id="2221" name="Google Shape;2221;p197"/>
          <p:cNvSpPr/>
          <p:nvPr/>
        </p:nvSpPr>
        <p:spPr>
          <a:xfrm>
            <a:off x="5341938" y="5233988"/>
            <a:ext cx="850900" cy="862012"/>
          </a:xfrm>
          <a:custGeom>
            <a:rect b="b" l="l" r="r" t="t"/>
            <a:pathLst>
              <a:path extrusionOk="0" h="543" w="536">
                <a:moveTo>
                  <a:pt x="0" y="0"/>
                </a:moveTo>
                <a:lnTo>
                  <a:pt x="0" y="542"/>
                </a:lnTo>
                <a:lnTo>
                  <a:pt x="535" y="542"/>
                </a:lnTo>
                <a:lnTo>
                  <a:pt x="470" y="513"/>
                </a:lnTo>
                <a:lnTo>
                  <a:pt x="407" y="480"/>
                </a:lnTo>
                <a:lnTo>
                  <a:pt x="348" y="441"/>
                </a:lnTo>
                <a:lnTo>
                  <a:pt x="290" y="399"/>
                </a:lnTo>
                <a:lnTo>
                  <a:pt x="237" y="352"/>
                </a:lnTo>
                <a:lnTo>
                  <a:pt x="187" y="302"/>
                </a:lnTo>
                <a:lnTo>
                  <a:pt x="141" y="247"/>
                </a:lnTo>
                <a:lnTo>
                  <a:pt x="99" y="190"/>
                </a:lnTo>
                <a:lnTo>
                  <a:pt x="60" y="129"/>
                </a:lnTo>
                <a:lnTo>
                  <a:pt x="28" y="66"/>
                </a:lnTo>
                <a:lnTo>
                  <a:pt x="0"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22" name="Google Shape;2222;p197"/>
          <p:cNvSpPr/>
          <p:nvPr/>
        </p:nvSpPr>
        <p:spPr>
          <a:xfrm>
            <a:off x="4645025" y="4365625"/>
            <a:ext cx="1830388" cy="1762125"/>
          </a:xfrm>
          <a:custGeom>
            <a:rect b="b" l="l" r="r" t="t"/>
            <a:pathLst>
              <a:path extrusionOk="0" h="1110" w="1153">
                <a:moveTo>
                  <a:pt x="1152" y="1109"/>
                </a:moveTo>
                <a:lnTo>
                  <a:pt x="1030" y="1095"/>
                </a:lnTo>
                <a:lnTo>
                  <a:pt x="970" y="1083"/>
                </a:lnTo>
                <a:lnTo>
                  <a:pt x="909" y="1064"/>
                </a:lnTo>
                <a:lnTo>
                  <a:pt x="849" y="1040"/>
                </a:lnTo>
                <a:lnTo>
                  <a:pt x="788" y="1004"/>
                </a:lnTo>
                <a:lnTo>
                  <a:pt x="728" y="960"/>
                </a:lnTo>
                <a:lnTo>
                  <a:pt x="606" y="831"/>
                </a:lnTo>
                <a:lnTo>
                  <a:pt x="485" y="650"/>
                </a:lnTo>
                <a:lnTo>
                  <a:pt x="364" y="433"/>
                </a:lnTo>
                <a:lnTo>
                  <a:pt x="304" y="323"/>
                </a:lnTo>
                <a:lnTo>
                  <a:pt x="242" y="218"/>
                </a:lnTo>
                <a:lnTo>
                  <a:pt x="182" y="129"/>
                </a:lnTo>
                <a:lnTo>
                  <a:pt x="121" y="60"/>
                </a:lnTo>
                <a:lnTo>
                  <a:pt x="61" y="16"/>
                </a:lnTo>
                <a:lnTo>
                  <a:pt x="0"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23" name="Google Shape;2223;p197"/>
          <p:cNvSpPr/>
          <p:nvPr/>
        </p:nvSpPr>
        <p:spPr>
          <a:xfrm>
            <a:off x="2816225" y="4365625"/>
            <a:ext cx="1830388" cy="1762125"/>
          </a:xfrm>
          <a:custGeom>
            <a:rect b="b" l="l" r="r" t="t"/>
            <a:pathLst>
              <a:path extrusionOk="0" h="1110" w="1153">
                <a:moveTo>
                  <a:pt x="0" y="1109"/>
                </a:moveTo>
                <a:lnTo>
                  <a:pt x="121" y="1095"/>
                </a:lnTo>
                <a:lnTo>
                  <a:pt x="182" y="1083"/>
                </a:lnTo>
                <a:lnTo>
                  <a:pt x="242" y="1064"/>
                </a:lnTo>
                <a:lnTo>
                  <a:pt x="302" y="1040"/>
                </a:lnTo>
                <a:lnTo>
                  <a:pt x="364" y="1004"/>
                </a:lnTo>
                <a:lnTo>
                  <a:pt x="424" y="960"/>
                </a:lnTo>
                <a:lnTo>
                  <a:pt x="546" y="831"/>
                </a:lnTo>
                <a:lnTo>
                  <a:pt x="666" y="650"/>
                </a:lnTo>
                <a:lnTo>
                  <a:pt x="788" y="433"/>
                </a:lnTo>
                <a:lnTo>
                  <a:pt x="849" y="323"/>
                </a:lnTo>
                <a:lnTo>
                  <a:pt x="909" y="218"/>
                </a:lnTo>
                <a:lnTo>
                  <a:pt x="970" y="129"/>
                </a:lnTo>
                <a:lnTo>
                  <a:pt x="1030" y="60"/>
                </a:lnTo>
                <a:lnTo>
                  <a:pt x="1092" y="16"/>
                </a:lnTo>
                <a:lnTo>
                  <a:pt x="1152"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24" name="Google Shape;2224;p197"/>
          <p:cNvSpPr/>
          <p:nvPr/>
        </p:nvSpPr>
        <p:spPr>
          <a:xfrm>
            <a:off x="2816225" y="6126163"/>
            <a:ext cx="3727450" cy="1587"/>
          </a:xfrm>
          <a:custGeom>
            <a:rect b="b" l="l" r="r" t="t"/>
            <a:pathLst>
              <a:path extrusionOk="0" h="1" w="2348">
                <a:moveTo>
                  <a:pt x="0" y="0"/>
                </a:moveTo>
                <a:lnTo>
                  <a:pt x="0" y="0"/>
                </a:lnTo>
                <a:lnTo>
                  <a:pt x="2347"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225" name="Google Shape;2225;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26" name="Google Shape;2226;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27" name="Google Shape;2227;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28" name="Google Shape;2228;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29" name="Google Shape;2229;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0" name="Google Shape;2230;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1" name="Google Shape;2231;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2" name="Google Shape;2232;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3" name="Google Shape;2233;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4" name="Google Shape;2234;p197"/>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35" name="Google Shape;2235;p197"/>
          <p:cNvCxnSpPr/>
          <p:nvPr/>
        </p:nvCxnSpPr>
        <p:spPr>
          <a:xfrm>
            <a:off x="65420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36" name="Google Shape;2236;p197"/>
          <p:cNvCxnSpPr/>
          <p:nvPr/>
        </p:nvCxnSpPr>
        <p:spPr>
          <a:xfrm>
            <a:off x="61706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37" name="Google Shape;2237;p197"/>
          <p:cNvCxnSpPr/>
          <p:nvPr/>
        </p:nvCxnSpPr>
        <p:spPr>
          <a:xfrm>
            <a:off x="57975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38" name="Google Shape;2238;p197"/>
          <p:cNvCxnSpPr/>
          <p:nvPr/>
        </p:nvCxnSpPr>
        <p:spPr>
          <a:xfrm>
            <a:off x="54244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39" name="Google Shape;2239;p197"/>
          <p:cNvCxnSpPr/>
          <p:nvPr/>
        </p:nvCxnSpPr>
        <p:spPr>
          <a:xfrm>
            <a:off x="5051425"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40" name="Google Shape;2240;p197"/>
          <p:cNvCxnSpPr/>
          <p:nvPr/>
        </p:nvCxnSpPr>
        <p:spPr>
          <a:xfrm>
            <a:off x="467836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41" name="Google Shape;2241;p197"/>
          <p:cNvCxnSpPr/>
          <p:nvPr/>
        </p:nvCxnSpPr>
        <p:spPr>
          <a:xfrm>
            <a:off x="430530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42" name="Google Shape;2242;p197"/>
          <p:cNvCxnSpPr/>
          <p:nvPr/>
        </p:nvCxnSpPr>
        <p:spPr>
          <a:xfrm>
            <a:off x="39354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43" name="Google Shape;2243;p197"/>
          <p:cNvCxnSpPr/>
          <p:nvPr/>
        </p:nvCxnSpPr>
        <p:spPr>
          <a:xfrm>
            <a:off x="35623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244" name="Google Shape;2244;p197"/>
          <p:cNvCxnSpPr/>
          <p:nvPr/>
        </p:nvCxnSpPr>
        <p:spPr>
          <a:xfrm>
            <a:off x="3189288" y="6126163"/>
            <a:ext cx="0" cy="0"/>
          </a:xfrm>
          <a:prstGeom prst="straightConnector1">
            <a:avLst/>
          </a:prstGeom>
          <a:noFill/>
          <a:ln cap="flat" cmpd="sng" w="25400">
            <a:solidFill>
              <a:srgbClr val="CDCDCD"/>
            </a:solidFill>
            <a:prstDash val="solid"/>
            <a:round/>
            <a:headEnd len="med" w="med" type="none"/>
            <a:tailEnd len="med" w="med" type="none"/>
          </a:ln>
        </p:spPr>
      </p:cxnSp>
      <p:sp>
        <p:nvSpPr>
          <p:cNvPr id="2245" name="Google Shape;2245;p197"/>
          <p:cNvSpPr/>
          <p:nvPr/>
        </p:nvSpPr>
        <p:spPr>
          <a:xfrm rot="-5400000">
            <a:off x="2462213" y="60801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46" name="Google Shape;2246;p197"/>
          <p:cNvSpPr/>
          <p:nvPr/>
        </p:nvSpPr>
        <p:spPr>
          <a:xfrm>
            <a:off x="6029325" y="6169025"/>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247" name="Google Shape;2247;p197"/>
          <p:cNvSpPr/>
          <p:nvPr/>
        </p:nvSpPr>
        <p:spPr>
          <a:xfrm>
            <a:off x="6210300" y="6169025"/>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248" name="Google Shape;2248;p197"/>
          <p:cNvSpPr/>
          <p:nvPr/>
        </p:nvSpPr>
        <p:spPr>
          <a:xfrm>
            <a:off x="6450013" y="64992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49" name="Google Shape;2249;p197"/>
          <p:cNvSpPr/>
          <p:nvPr/>
        </p:nvSpPr>
        <p:spPr>
          <a:xfrm>
            <a:off x="3459163" y="6173788"/>
            <a:ext cx="35718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250" name="Google Shape;2250;p197"/>
          <p:cNvSpPr/>
          <p:nvPr/>
        </p:nvSpPr>
        <p:spPr>
          <a:xfrm>
            <a:off x="3635375" y="6367463"/>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1</a:t>
            </a:r>
            <a:endParaRPr/>
          </a:p>
        </p:txBody>
      </p:sp>
      <p:sp>
        <p:nvSpPr>
          <p:cNvPr id="2251" name="Google Shape;2251;p197"/>
          <p:cNvSpPr/>
          <p:nvPr/>
        </p:nvSpPr>
        <p:spPr>
          <a:xfrm>
            <a:off x="3746500" y="6173788"/>
            <a:ext cx="103663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360</a:t>
            </a:r>
            <a:endParaRPr/>
          </a:p>
        </p:txBody>
      </p:sp>
      <p:sp>
        <p:nvSpPr>
          <p:cNvPr id="2252" name="Google Shape;2252;p197"/>
          <p:cNvSpPr/>
          <p:nvPr/>
        </p:nvSpPr>
        <p:spPr>
          <a:xfrm>
            <a:off x="4605338" y="644683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253" name="Google Shape;2253;p197"/>
          <p:cNvCxnSpPr/>
          <p:nvPr/>
        </p:nvCxnSpPr>
        <p:spPr>
          <a:xfrm rot="10800000">
            <a:off x="5341938" y="5337175"/>
            <a:ext cx="0" cy="865188"/>
          </a:xfrm>
          <a:prstGeom prst="straightConnector1">
            <a:avLst/>
          </a:prstGeom>
          <a:noFill/>
          <a:ln cap="flat" cmpd="sng" w="25400">
            <a:solidFill>
              <a:srgbClr val="CDCDCD"/>
            </a:solidFill>
            <a:prstDash val="solid"/>
            <a:round/>
            <a:headEnd len="med" w="med" type="none"/>
            <a:tailEnd len="med" w="med" type="none"/>
          </a:ln>
        </p:spPr>
      </p:cxnSp>
      <p:sp>
        <p:nvSpPr>
          <p:cNvPr id="2254" name="Google Shape;2254;p197"/>
          <p:cNvSpPr/>
          <p:nvPr/>
        </p:nvSpPr>
        <p:spPr>
          <a:xfrm>
            <a:off x="4879975" y="6173788"/>
            <a:ext cx="12842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363.065</a:t>
            </a:r>
            <a:endParaRPr/>
          </a:p>
        </p:txBody>
      </p:sp>
      <p:cxnSp>
        <p:nvCxnSpPr>
          <p:cNvPr id="2255" name="Google Shape;2255;p197"/>
          <p:cNvCxnSpPr/>
          <p:nvPr/>
        </p:nvCxnSpPr>
        <p:spPr>
          <a:xfrm>
            <a:off x="6003925" y="2065338"/>
            <a:ext cx="0" cy="1704975"/>
          </a:xfrm>
          <a:prstGeom prst="straightConnector1">
            <a:avLst/>
          </a:prstGeom>
          <a:noFill/>
          <a:ln cap="flat" cmpd="sng" w="25400">
            <a:solidFill>
              <a:srgbClr val="CDCDCD"/>
            </a:solidFill>
            <a:prstDash val="solid"/>
            <a:round/>
            <a:headEnd len="med" w="med" type="none"/>
            <a:tailEnd len="med" w="med" type="none"/>
          </a:ln>
        </p:spPr>
      </p:cxnSp>
      <p:sp>
        <p:nvSpPr>
          <p:cNvPr id="2256" name="Google Shape;2256;p197"/>
          <p:cNvSpPr/>
          <p:nvPr/>
        </p:nvSpPr>
        <p:spPr>
          <a:xfrm>
            <a:off x="4456113" y="2844800"/>
            <a:ext cx="896937" cy="906463"/>
          </a:xfrm>
          <a:custGeom>
            <a:rect b="b" l="l" r="r" t="t"/>
            <a:pathLst>
              <a:path extrusionOk="0" h="571" w="565">
                <a:moveTo>
                  <a:pt x="564" y="0"/>
                </a:moveTo>
                <a:lnTo>
                  <a:pt x="564" y="570"/>
                </a:lnTo>
                <a:lnTo>
                  <a:pt x="0" y="570"/>
                </a:lnTo>
                <a:lnTo>
                  <a:pt x="68" y="539"/>
                </a:lnTo>
                <a:lnTo>
                  <a:pt x="134" y="505"/>
                </a:lnTo>
                <a:lnTo>
                  <a:pt x="198" y="463"/>
                </a:lnTo>
                <a:lnTo>
                  <a:pt x="257" y="420"/>
                </a:lnTo>
                <a:lnTo>
                  <a:pt x="313" y="369"/>
                </a:lnTo>
                <a:lnTo>
                  <a:pt x="366" y="316"/>
                </a:lnTo>
                <a:lnTo>
                  <a:pt x="415" y="259"/>
                </a:lnTo>
                <a:lnTo>
                  <a:pt x="459" y="199"/>
                </a:lnTo>
                <a:lnTo>
                  <a:pt x="499" y="136"/>
                </a:lnTo>
                <a:lnTo>
                  <a:pt x="533" y="68"/>
                </a:lnTo>
                <a:lnTo>
                  <a:pt x="564"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57" name="Google Shape;2257;p197"/>
          <p:cNvSpPr/>
          <p:nvPr/>
        </p:nvSpPr>
        <p:spPr>
          <a:xfrm>
            <a:off x="6003925" y="2020888"/>
            <a:ext cx="1830388" cy="1760537"/>
          </a:xfrm>
          <a:custGeom>
            <a:rect b="b" l="l" r="r" t="t"/>
            <a:pathLst>
              <a:path extrusionOk="0" h="1109" w="1153">
                <a:moveTo>
                  <a:pt x="1152" y="1108"/>
                </a:moveTo>
                <a:lnTo>
                  <a:pt x="1030" y="1095"/>
                </a:lnTo>
                <a:lnTo>
                  <a:pt x="970" y="1082"/>
                </a:lnTo>
                <a:lnTo>
                  <a:pt x="909" y="1064"/>
                </a:lnTo>
                <a:lnTo>
                  <a:pt x="849" y="1039"/>
                </a:lnTo>
                <a:lnTo>
                  <a:pt x="788" y="1004"/>
                </a:lnTo>
                <a:lnTo>
                  <a:pt x="728" y="960"/>
                </a:lnTo>
                <a:lnTo>
                  <a:pt x="607" y="831"/>
                </a:lnTo>
                <a:lnTo>
                  <a:pt x="485" y="649"/>
                </a:lnTo>
                <a:lnTo>
                  <a:pt x="364" y="433"/>
                </a:lnTo>
                <a:lnTo>
                  <a:pt x="304" y="322"/>
                </a:lnTo>
                <a:lnTo>
                  <a:pt x="243" y="218"/>
                </a:lnTo>
                <a:lnTo>
                  <a:pt x="183" y="129"/>
                </a:lnTo>
                <a:lnTo>
                  <a:pt x="121" y="60"/>
                </a:lnTo>
                <a:lnTo>
                  <a:pt x="61" y="15"/>
                </a:lnTo>
                <a:lnTo>
                  <a:pt x="0"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58" name="Google Shape;2258;p197"/>
          <p:cNvSpPr/>
          <p:nvPr/>
        </p:nvSpPr>
        <p:spPr>
          <a:xfrm>
            <a:off x="4176713" y="2020888"/>
            <a:ext cx="1828800" cy="1760537"/>
          </a:xfrm>
          <a:custGeom>
            <a:rect b="b" l="l" r="r" t="t"/>
            <a:pathLst>
              <a:path extrusionOk="0" h="1109" w="1152">
                <a:moveTo>
                  <a:pt x="0" y="1108"/>
                </a:moveTo>
                <a:lnTo>
                  <a:pt x="121" y="1095"/>
                </a:lnTo>
                <a:lnTo>
                  <a:pt x="182" y="1082"/>
                </a:lnTo>
                <a:lnTo>
                  <a:pt x="242" y="1064"/>
                </a:lnTo>
                <a:lnTo>
                  <a:pt x="302" y="1039"/>
                </a:lnTo>
                <a:lnTo>
                  <a:pt x="363" y="1004"/>
                </a:lnTo>
                <a:lnTo>
                  <a:pt x="423" y="960"/>
                </a:lnTo>
                <a:lnTo>
                  <a:pt x="546" y="831"/>
                </a:lnTo>
                <a:lnTo>
                  <a:pt x="666" y="649"/>
                </a:lnTo>
                <a:lnTo>
                  <a:pt x="787" y="433"/>
                </a:lnTo>
                <a:lnTo>
                  <a:pt x="849" y="322"/>
                </a:lnTo>
                <a:lnTo>
                  <a:pt x="908" y="218"/>
                </a:lnTo>
                <a:lnTo>
                  <a:pt x="970" y="129"/>
                </a:lnTo>
                <a:lnTo>
                  <a:pt x="1030" y="60"/>
                </a:lnTo>
                <a:lnTo>
                  <a:pt x="1091" y="15"/>
                </a:lnTo>
                <a:lnTo>
                  <a:pt x="1151"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59" name="Google Shape;2259;p197"/>
          <p:cNvSpPr/>
          <p:nvPr/>
        </p:nvSpPr>
        <p:spPr>
          <a:xfrm>
            <a:off x="4176713" y="3779838"/>
            <a:ext cx="3725862" cy="1587"/>
          </a:xfrm>
          <a:custGeom>
            <a:rect b="b" l="l" r="r" t="t"/>
            <a:pathLst>
              <a:path extrusionOk="0" h="1" w="2347">
                <a:moveTo>
                  <a:pt x="0" y="0"/>
                </a:moveTo>
                <a:lnTo>
                  <a:pt x="0" y="0"/>
                </a:lnTo>
                <a:lnTo>
                  <a:pt x="2346"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260" name="Google Shape;2260;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1" name="Google Shape;2261;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2" name="Google Shape;2262;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3" name="Google Shape;2263;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4" name="Google Shape;2264;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5" name="Google Shape;2265;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6" name="Google Shape;2266;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7" name="Google Shape;2267;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8" name="Google Shape;2268;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69" name="Google Shape;2269;p197"/>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270" name="Google Shape;2270;p197"/>
          <p:cNvCxnSpPr/>
          <p:nvPr/>
        </p:nvCxnSpPr>
        <p:spPr>
          <a:xfrm>
            <a:off x="79009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1" name="Google Shape;2271;p197"/>
          <p:cNvCxnSpPr/>
          <p:nvPr/>
        </p:nvCxnSpPr>
        <p:spPr>
          <a:xfrm>
            <a:off x="75295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2" name="Google Shape;2272;p197"/>
          <p:cNvCxnSpPr/>
          <p:nvPr/>
        </p:nvCxnSpPr>
        <p:spPr>
          <a:xfrm>
            <a:off x="71564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3" name="Google Shape;2273;p197"/>
          <p:cNvCxnSpPr/>
          <p:nvPr/>
        </p:nvCxnSpPr>
        <p:spPr>
          <a:xfrm>
            <a:off x="67833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4" name="Google Shape;2274;p197"/>
          <p:cNvCxnSpPr/>
          <p:nvPr/>
        </p:nvCxnSpPr>
        <p:spPr>
          <a:xfrm>
            <a:off x="6410325"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5" name="Google Shape;2275;p197"/>
          <p:cNvCxnSpPr/>
          <p:nvPr/>
        </p:nvCxnSpPr>
        <p:spPr>
          <a:xfrm>
            <a:off x="60388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6" name="Google Shape;2276;p197"/>
          <p:cNvCxnSpPr/>
          <p:nvPr/>
        </p:nvCxnSpPr>
        <p:spPr>
          <a:xfrm>
            <a:off x="56657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7" name="Google Shape;2277;p197"/>
          <p:cNvCxnSpPr/>
          <p:nvPr/>
        </p:nvCxnSpPr>
        <p:spPr>
          <a:xfrm>
            <a:off x="52943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8" name="Google Shape;2278;p197"/>
          <p:cNvCxnSpPr/>
          <p:nvPr/>
        </p:nvCxnSpPr>
        <p:spPr>
          <a:xfrm>
            <a:off x="49212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279" name="Google Shape;2279;p197"/>
          <p:cNvCxnSpPr/>
          <p:nvPr/>
        </p:nvCxnSpPr>
        <p:spPr>
          <a:xfrm>
            <a:off x="4548188" y="3779838"/>
            <a:ext cx="0" cy="0"/>
          </a:xfrm>
          <a:prstGeom prst="straightConnector1">
            <a:avLst/>
          </a:prstGeom>
          <a:noFill/>
          <a:ln cap="flat" cmpd="sng" w="25400">
            <a:solidFill>
              <a:srgbClr val="CDCDCD"/>
            </a:solidFill>
            <a:prstDash val="solid"/>
            <a:round/>
            <a:headEnd len="med" w="med" type="none"/>
            <a:tailEnd len="med" w="med" type="none"/>
          </a:ln>
        </p:spPr>
      </p:cxnSp>
      <p:sp>
        <p:nvSpPr>
          <p:cNvPr id="2280" name="Google Shape;2280;p197"/>
          <p:cNvSpPr/>
          <p:nvPr/>
        </p:nvSpPr>
        <p:spPr>
          <a:xfrm rot="-5400000">
            <a:off x="3822701" y="3733800"/>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81" name="Google Shape;2281;p197"/>
          <p:cNvSpPr/>
          <p:nvPr/>
        </p:nvSpPr>
        <p:spPr>
          <a:xfrm>
            <a:off x="7388225" y="3862388"/>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282" name="Google Shape;2282;p197"/>
          <p:cNvSpPr/>
          <p:nvPr/>
        </p:nvSpPr>
        <p:spPr>
          <a:xfrm>
            <a:off x="7569200" y="3862388"/>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283" name="Google Shape;2283;p197"/>
          <p:cNvSpPr/>
          <p:nvPr/>
        </p:nvSpPr>
        <p:spPr>
          <a:xfrm>
            <a:off x="7808913" y="419258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84" name="Google Shape;2284;p197"/>
          <p:cNvSpPr/>
          <p:nvPr/>
        </p:nvSpPr>
        <p:spPr>
          <a:xfrm>
            <a:off x="5711825" y="3783013"/>
            <a:ext cx="3571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285" name="Google Shape;2285;p197"/>
          <p:cNvSpPr/>
          <p:nvPr/>
        </p:nvSpPr>
        <p:spPr>
          <a:xfrm>
            <a:off x="5886450" y="3976688"/>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0</a:t>
            </a:r>
            <a:endParaRPr/>
          </a:p>
        </p:txBody>
      </p:sp>
      <p:sp>
        <p:nvSpPr>
          <p:cNvPr id="2286" name="Google Shape;2286;p197"/>
          <p:cNvSpPr/>
          <p:nvPr/>
        </p:nvSpPr>
        <p:spPr>
          <a:xfrm>
            <a:off x="5999163" y="3783013"/>
            <a:ext cx="103663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368</a:t>
            </a:r>
            <a:endParaRPr/>
          </a:p>
        </p:txBody>
      </p:sp>
      <p:sp>
        <p:nvSpPr>
          <p:cNvPr id="2287" name="Google Shape;2287;p197"/>
          <p:cNvSpPr/>
          <p:nvPr/>
        </p:nvSpPr>
        <p:spPr>
          <a:xfrm>
            <a:off x="6858000" y="4056063"/>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88" name="Google Shape;2288;p197"/>
          <p:cNvSpPr/>
          <p:nvPr/>
        </p:nvSpPr>
        <p:spPr>
          <a:xfrm>
            <a:off x="4175125" y="1828800"/>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cxnSp>
        <p:nvCxnSpPr>
          <p:cNvPr id="2289" name="Google Shape;2289;p197"/>
          <p:cNvCxnSpPr/>
          <p:nvPr/>
        </p:nvCxnSpPr>
        <p:spPr>
          <a:xfrm>
            <a:off x="4273550" y="2274888"/>
            <a:ext cx="1074738" cy="0"/>
          </a:xfrm>
          <a:prstGeom prst="straightConnector1">
            <a:avLst/>
          </a:prstGeom>
          <a:noFill/>
          <a:ln cap="flat" cmpd="sng" w="25400">
            <a:solidFill>
              <a:srgbClr val="CDCDCD"/>
            </a:solidFill>
            <a:prstDash val="solid"/>
            <a:round/>
            <a:headEnd len="med" w="med" type="none"/>
            <a:tailEnd len="med" w="med" type="none"/>
          </a:ln>
        </p:spPr>
      </p:cxnSp>
      <p:sp>
        <p:nvSpPr>
          <p:cNvPr id="2290" name="Google Shape;2290;p197"/>
          <p:cNvSpPr/>
          <p:nvPr/>
        </p:nvSpPr>
        <p:spPr>
          <a:xfrm>
            <a:off x="4137025" y="2212975"/>
            <a:ext cx="115888" cy="117475"/>
          </a:xfrm>
          <a:custGeom>
            <a:rect b="b" l="l" r="r" t="t"/>
            <a:pathLst>
              <a:path extrusionOk="0" h="74" w="73">
                <a:moveTo>
                  <a:pt x="72" y="0"/>
                </a:moveTo>
                <a:lnTo>
                  <a:pt x="0" y="36"/>
                </a:lnTo>
                <a:lnTo>
                  <a:pt x="72" y="73"/>
                </a:lnTo>
                <a:lnTo>
                  <a:pt x="72" y="0"/>
                </a:lnTo>
              </a:path>
            </a:pathLst>
          </a:custGeom>
          <a:solidFill>
            <a:srgbClr val="CDCD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291" name="Google Shape;2291;p197"/>
          <p:cNvCxnSpPr/>
          <p:nvPr/>
        </p:nvCxnSpPr>
        <p:spPr>
          <a:xfrm rot="10800000">
            <a:off x="5360988" y="2262188"/>
            <a:ext cx="0" cy="1582737"/>
          </a:xfrm>
          <a:prstGeom prst="straightConnector1">
            <a:avLst/>
          </a:prstGeom>
          <a:noFill/>
          <a:ln cap="flat" cmpd="sng" w="25400">
            <a:solidFill>
              <a:srgbClr val="CDCDCD"/>
            </a:solidFill>
            <a:prstDash val="solid"/>
            <a:round/>
            <a:headEnd len="med" w="med" type="none"/>
            <a:tailEnd len="med" w="med" type="none"/>
          </a:ln>
        </p:spPr>
      </p:cxnSp>
      <p:cxnSp>
        <p:nvCxnSpPr>
          <p:cNvPr id="2292" name="Google Shape;2292;p197"/>
          <p:cNvCxnSpPr/>
          <p:nvPr/>
        </p:nvCxnSpPr>
        <p:spPr>
          <a:xfrm rot="10800000">
            <a:off x="5357813" y="3098800"/>
            <a:ext cx="2184400" cy="0"/>
          </a:xfrm>
          <a:prstGeom prst="straightConnector1">
            <a:avLst/>
          </a:prstGeom>
          <a:noFill/>
          <a:ln cap="flat" cmpd="sng" w="25400">
            <a:solidFill>
              <a:schemeClr val="folHlink"/>
            </a:solidFill>
            <a:prstDash val="solid"/>
            <a:round/>
            <a:headEnd len="med" w="med" type="none"/>
            <a:tailEnd len="med" w="med" type="none"/>
          </a:ln>
        </p:spPr>
      </p:cxnSp>
      <p:sp>
        <p:nvSpPr>
          <p:cNvPr id="2293" name="Google Shape;2293;p197"/>
          <p:cNvSpPr/>
          <p:nvPr/>
        </p:nvSpPr>
        <p:spPr>
          <a:xfrm>
            <a:off x="7529513" y="3035300"/>
            <a:ext cx="117475" cy="115888"/>
          </a:xfrm>
          <a:custGeom>
            <a:rect b="b" l="l" r="r" t="t"/>
            <a:pathLst>
              <a:path extrusionOk="0" h="73" w="74">
                <a:moveTo>
                  <a:pt x="0" y="0"/>
                </a:moveTo>
                <a:lnTo>
                  <a:pt x="73" y="37"/>
                </a:lnTo>
                <a:lnTo>
                  <a:pt x="0" y="72"/>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94" name="Google Shape;2294;p197"/>
          <p:cNvSpPr/>
          <p:nvPr/>
        </p:nvSpPr>
        <p:spPr>
          <a:xfrm>
            <a:off x="6632575" y="2211388"/>
            <a:ext cx="117951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Do Not</a:t>
            </a:r>
            <a:endParaRPr/>
          </a:p>
        </p:txBody>
      </p:sp>
      <p:sp>
        <p:nvSpPr>
          <p:cNvPr id="2295" name="Google Shape;2295;p197"/>
          <p:cNvSpPr/>
          <p:nvPr/>
        </p:nvSpPr>
        <p:spPr>
          <a:xfrm>
            <a:off x="6673850" y="2516188"/>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sp>
        <p:nvSpPr>
          <p:cNvPr id="2296" name="Google Shape;2296;p19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Finding Power</a:t>
            </a:r>
            <a:br>
              <a:rPr lang="en-US"/>
            </a:br>
            <a:r>
              <a:rPr lang="en-US"/>
              <a:t>Step 4</a:t>
            </a:r>
            <a:endParaRPr/>
          </a:p>
        </p:txBody>
      </p:sp>
      <p:sp>
        <p:nvSpPr>
          <p:cNvPr id="2297" name="Google Shape;2297;p197"/>
          <p:cNvSpPr/>
          <p:nvPr/>
        </p:nvSpPr>
        <p:spPr>
          <a:xfrm>
            <a:off x="534988" y="2058988"/>
            <a:ext cx="23590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Hypothesis:</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 368</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&lt; 368</a:t>
            </a:r>
            <a:endParaRPr/>
          </a:p>
        </p:txBody>
      </p:sp>
      <p:sp>
        <p:nvSpPr>
          <p:cNvPr id="2298" name="Google Shape;2298;p197"/>
          <p:cNvSpPr/>
          <p:nvPr/>
        </p:nvSpPr>
        <p:spPr>
          <a:xfrm>
            <a:off x="382588" y="4344988"/>
            <a:ext cx="2511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‘True’ Situation: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 360</a:t>
            </a:r>
            <a:endParaRPr/>
          </a:p>
        </p:txBody>
      </p:sp>
      <p:cxnSp>
        <p:nvCxnSpPr>
          <p:cNvPr id="2299" name="Google Shape;2299;p197"/>
          <p:cNvCxnSpPr/>
          <p:nvPr/>
        </p:nvCxnSpPr>
        <p:spPr>
          <a:xfrm>
            <a:off x="5334000" y="3816350"/>
            <a:ext cx="0" cy="2273300"/>
          </a:xfrm>
          <a:prstGeom prst="straightConnector1">
            <a:avLst/>
          </a:prstGeom>
          <a:noFill/>
          <a:ln cap="flat" cmpd="sng" w="12700">
            <a:solidFill>
              <a:schemeClr val="lt1"/>
            </a:solidFill>
            <a:prstDash val="solid"/>
            <a:round/>
            <a:headEnd len="med" w="med" type="none"/>
            <a:tailEnd len="med" w="med" type="none"/>
          </a:ln>
        </p:spPr>
      </p:cxnSp>
      <p:cxnSp>
        <p:nvCxnSpPr>
          <p:cNvPr id="2300" name="Google Shape;2300;p197"/>
          <p:cNvCxnSpPr/>
          <p:nvPr/>
        </p:nvCxnSpPr>
        <p:spPr>
          <a:xfrm>
            <a:off x="2755900" y="6115050"/>
            <a:ext cx="5232400" cy="0"/>
          </a:xfrm>
          <a:prstGeom prst="straightConnector1">
            <a:avLst/>
          </a:prstGeom>
          <a:noFill/>
          <a:ln cap="flat" cmpd="sng" w="25400">
            <a:solidFill>
              <a:srgbClr val="CECECE"/>
            </a:solidFill>
            <a:prstDash val="solid"/>
            <a:round/>
            <a:headEnd len="med" w="med" type="none"/>
            <a:tailEnd len="med" w="med" type="none"/>
          </a:ln>
        </p:spPr>
      </p:cxnSp>
      <p:cxnSp>
        <p:nvCxnSpPr>
          <p:cNvPr id="2301" name="Google Shape;2301;p197"/>
          <p:cNvCxnSpPr/>
          <p:nvPr/>
        </p:nvCxnSpPr>
        <p:spPr>
          <a:xfrm>
            <a:off x="2755900" y="3778250"/>
            <a:ext cx="5156200" cy="0"/>
          </a:xfrm>
          <a:prstGeom prst="straightConnector1">
            <a:avLst/>
          </a:prstGeom>
          <a:noFill/>
          <a:ln cap="flat" cmpd="sng" w="25400">
            <a:solidFill>
              <a:srgbClr val="CECECE"/>
            </a:solidFill>
            <a:prstDash val="solid"/>
            <a:round/>
            <a:headEnd len="med" w="med" type="none"/>
            <a:tailEnd len="med" w="med" type="none"/>
          </a:ln>
        </p:spPr>
      </p:cxnSp>
      <p:graphicFrame>
        <p:nvGraphicFramePr>
          <p:cNvPr id="2302" name="Google Shape;2302;p197"/>
          <p:cNvGraphicFramePr/>
          <p:nvPr/>
        </p:nvGraphicFramePr>
        <p:xfrm>
          <a:off x="5638800" y="4267200"/>
          <a:ext cx="3295650" cy="1984375"/>
        </p:xfrm>
        <a:graphic>
          <a:graphicData uri="http://schemas.openxmlformats.org/presentationml/2006/ole">
            <mc:AlternateContent>
              <mc:Choice Requires="v">
                <p:oleObj r:id="rId4" imgH="1984375" imgW="3295650" progId="" spid="_x0000_s1">
                  <p:embed/>
                </p:oleObj>
              </mc:Choice>
              <mc:Fallback>
                <p:oleObj r:id="rId5" imgH="1984375" imgW="3295650" progId="">
                  <p:embed/>
                  <p:pic>
                    <p:nvPicPr>
                      <p:cNvPr id="2302" name="Google Shape;2302;p197"/>
                      <p:cNvPicPr preferRelativeResize="0"/>
                      <p:nvPr/>
                    </p:nvPicPr>
                    <p:blipFill rotWithShape="1">
                      <a:blip r:embed="rId6">
                        <a:alphaModFix/>
                      </a:blip>
                      <a:srcRect b="0" l="0" r="0" t="0"/>
                      <a:stretch/>
                    </p:blipFill>
                    <p:spPr>
                      <a:xfrm>
                        <a:off x="5638800" y="4267200"/>
                        <a:ext cx="3295650" cy="1984375"/>
                      </a:xfrm>
                      <a:prstGeom prst="rect">
                        <a:avLst/>
                      </a:prstGeom>
                      <a:noFill/>
                      <a:ln>
                        <a:noFill/>
                      </a:ln>
                    </p:spPr>
                  </p:pic>
                </p:oleObj>
              </mc:Fallback>
            </mc:AlternateContent>
          </a:graphicData>
        </a:graphic>
      </p:graphicFrame>
      <p:sp>
        <p:nvSpPr>
          <p:cNvPr id="2303" name="Google Shape;2303;p197"/>
          <p:cNvSpPr/>
          <p:nvPr/>
        </p:nvSpPr>
        <p:spPr>
          <a:xfrm>
            <a:off x="3735388" y="2820988"/>
            <a:ext cx="1216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α</a:t>
            </a:r>
            <a:r>
              <a:rPr b="1" lang="en-US" sz="2400">
                <a:solidFill>
                  <a:schemeClr val="lt1"/>
                </a:solidFill>
                <a:latin typeface="Arial"/>
                <a:ea typeface="Arial"/>
                <a:cs typeface="Arial"/>
                <a:sym typeface="Arial"/>
              </a:rPr>
              <a:t> = .05</a:t>
            </a:r>
            <a:endParaRPr/>
          </a:p>
        </p:txBody>
      </p:sp>
      <p:cxnSp>
        <p:nvCxnSpPr>
          <p:cNvPr id="2304" name="Google Shape;2304;p197"/>
          <p:cNvCxnSpPr/>
          <p:nvPr/>
        </p:nvCxnSpPr>
        <p:spPr>
          <a:xfrm>
            <a:off x="4883150" y="3054350"/>
            <a:ext cx="292100" cy="520700"/>
          </a:xfrm>
          <a:prstGeom prst="straightConnector1">
            <a:avLst/>
          </a:prstGeom>
          <a:noFill/>
          <a:ln cap="flat" cmpd="sng" w="12700">
            <a:solidFill>
              <a:schemeClr val="folHlink"/>
            </a:solidFill>
            <a:prstDash val="solid"/>
            <a:round/>
            <a:headEnd len="med" w="med" type="none"/>
            <a:tailEnd len="med" w="med" type="triangle"/>
          </a:ln>
        </p:spPr>
      </p:cxnSp>
      <p:cxnSp>
        <p:nvCxnSpPr>
          <p:cNvPr id="2305" name="Google Shape;2305;p197"/>
          <p:cNvCxnSpPr/>
          <p:nvPr/>
        </p:nvCxnSpPr>
        <p:spPr>
          <a:xfrm>
            <a:off x="5340350" y="4572000"/>
            <a:ext cx="292100" cy="0"/>
          </a:xfrm>
          <a:prstGeom prst="straightConnector1">
            <a:avLst/>
          </a:prstGeom>
          <a:noFill/>
          <a:ln cap="flat" cmpd="sng" w="12700">
            <a:solidFill>
              <a:schemeClr val="folHlink"/>
            </a:solidFill>
            <a:prstDash val="solid"/>
            <a:round/>
            <a:headEnd len="med" w="med" type="triangle"/>
            <a:tailEnd len="med" w="med" type="none"/>
          </a:ln>
        </p:spPr>
      </p:cxnSp>
      <p:sp>
        <p:nvSpPr>
          <p:cNvPr id="2306" name="Google Shape;2306;p197"/>
          <p:cNvSpPr/>
          <p:nvPr/>
        </p:nvSpPr>
        <p:spPr>
          <a:xfrm>
            <a:off x="2820988" y="1906588"/>
            <a:ext cx="1216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σ/√</a:t>
            </a:r>
            <a:r>
              <a:rPr b="1" lang="en-US" sz="2400">
                <a:solidFill>
                  <a:schemeClr val="lt1"/>
                </a:solidFill>
                <a:latin typeface="Arial"/>
                <a:ea typeface="Arial"/>
                <a:cs typeface="Arial"/>
                <a:sym typeface="Arial"/>
              </a:rPr>
              <a:t>n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15/</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25</a:t>
            </a:r>
            <a:endParaRPr/>
          </a:p>
        </p:txBody>
      </p:sp>
      <p:sp>
        <p:nvSpPr>
          <p:cNvPr id="2307" name="Google Shape;2307;p197"/>
          <p:cNvSpPr/>
          <p:nvPr/>
        </p:nvSpPr>
        <p:spPr>
          <a:xfrm>
            <a:off x="8078788" y="1830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2308" name="Google Shape;2308;p197"/>
          <p:cNvSpPr/>
          <p:nvPr/>
        </p:nvSpPr>
        <p:spPr>
          <a:xfrm>
            <a:off x="7696200" y="5181600"/>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④</a:t>
            </a:r>
            <a:endParaRPr/>
          </a:p>
        </p:txBody>
      </p:sp>
      <p:sp>
        <p:nvSpPr>
          <p:cNvPr id="2309" name="Google Shape;2309;p197"/>
          <p:cNvSpPr/>
          <p:nvPr/>
        </p:nvSpPr>
        <p:spPr>
          <a:xfrm>
            <a:off x="763588" y="5183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2310" name="Google Shape;2310;p197"/>
          <p:cNvSpPr/>
          <p:nvPr/>
        </p:nvSpPr>
        <p:spPr>
          <a:xfrm>
            <a:off x="3221038" y="4268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2311" name="Google Shape;2311;p197"/>
          <p:cNvSpPr/>
          <p:nvPr/>
        </p:nvSpPr>
        <p:spPr>
          <a:xfrm>
            <a:off x="7926388" y="23637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312" name="Google Shape;2312;p197"/>
          <p:cNvSpPr/>
          <p:nvPr/>
        </p:nvSpPr>
        <p:spPr>
          <a:xfrm>
            <a:off x="3068638" y="48021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313" name="Google Shape;2313;p197"/>
          <p:cNvSpPr/>
          <p:nvPr/>
        </p:nvSpPr>
        <p:spPr>
          <a:xfrm>
            <a:off x="458788" y="5716588"/>
            <a:ext cx="12922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Specify</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cxnSp>
        <p:nvCxnSpPr>
          <p:cNvPr id="2318" name="Google Shape;2318;p198"/>
          <p:cNvCxnSpPr/>
          <p:nvPr/>
        </p:nvCxnSpPr>
        <p:spPr>
          <a:xfrm>
            <a:off x="4645025" y="4410075"/>
            <a:ext cx="0" cy="1704975"/>
          </a:xfrm>
          <a:prstGeom prst="straightConnector1">
            <a:avLst/>
          </a:prstGeom>
          <a:noFill/>
          <a:ln cap="flat" cmpd="sng" w="25400">
            <a:solidFill>
              <a:srgbClr val="CDCDCD"/>
            </a:solidFill>
            <a:prstDash val="solid"/>
            <a:round/>
            <a:headEnd len="med" w="med" type="none"/>
            <a:tailEnd len="med" w="med" type="none"/>
          </a:ln>
        </p:spPr>
      </p:cxnSp>
      <p:sp>
        <p:nvSpPr>
          <p:cNvPr id="2319" name="Google Shape;2319;p198"/>
          <p:cNvSpPr/>
          <p:nvPr/>
        </p:nvSpPr>
        <p:spPr>
          <a:xfrm>
            <a:off x="5341938" y="5233988"/>
            <a:ext cx="850900" cy="862012"/>
          </a:xfrm>
          <a:custGeom>
            <a:rect b="b" l="l" r="r" t="t"/>
            <a:pathLst>
              <a:path extrusionOk="0" h="543" w="536">
                <a:moveTo>
                  <a:pt x="0" y="0"/>
                </a:moveTo>
                <a:lnTo>
                  <a:pt x="0" y="542"/>
                </a:lnTo>
                <a:lnTo>
                  <a:pt x="535" y="542"/>
                </a:lnTo>
                <a:lnTo>
                  <a:pt x="470" y="513"/>
                </a:lnTo>
                <a:lnTo>
                  <a:pt x="407" y="480"/>
                </a:lnTo>
                <a:lnTo>
                  <a:pt x="348" y="441"/>
                </a:lnTo>
                <a:lnTo>
                  <a:pt x="290" y="399"/>
                </a:lnTo>
                <a:lnTo>
                  <a:pt x="237" y="352"/>
                </a:lnTo>
                <a:lnTo>
                  <a:pt x="187" y="302"/>
                </a:lnTo>
                <a:lnTo>
                  <a:pt x="141" y="247"/>
                </a:lnTo>
                <a:lnTo>
                  <a:pt x="99" y="190"/>
                </a:lnTo>
                <a:lnTo>
                  <a:pt x="60" y="129"/>
                </a:lnTo>
                <a:lnTo>
                  <a:pt x="28" y="66"/>
                </a:lnTo>
                <a:lnTo>
                  <a:pt x="0"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20" name="Google Shape;2320;p198"/>
          <p:cNvSpPr/>
          <p:nvPr/>
        </p:nvSpPr>
        <p:spPr>
          <a:xfrm>
            <a:off x="4645025" y="4365625"/>
            <a:ext cx="1830388" cy="1762125"/>
          </a:xfrm>
          <a:custGeom>
            <a:rect b="b" l="l" r="r" t="t"/>
            <a:pathLst>
              <a:path extrusionOk="0" h="1110" w="1153">
                <a:moveTo>
                  <a:pt x="1152" y="1109"/>
                </a:moveTo>
                <a:lnTo>
                  <a:pt x="1030" y="1095"/>
                </a:lnTo>
                <a:lnTo>
                  <a:pt x="970" y="1083"/>
                </a:lnTo>
                <a:lnTo>
                  <a:pt x="909" y="1064"/>
                </a:lnTo>
                <a:lnTo>
                  <a:pt x="849" y="1040"/>
                </a:lnTo>
                <a:lnTo>
                  <a:pt x="788" y="1004"/>
                </a:lnTo>
                <a:lnTo>
                  <a:pt x="728" y="960"/>
                </a:lnTo>
                <a:lnTo>
                  <a:pt x="606" y="831"/>
                </a:lnTo>
                <a:lnTo>
                  <a:pt x="485" y="650"/>
                </a:lnTo>
                <a:lnTo>
                  <a:pt x="364" y="433"/>
                </a:lnTo>
                <a:lnTo>
                  <a:pt x="304" y="323"/>
                </a:lnTo>
                <a:lnTo>
                  <a:pt x="242" y="218"/>
                </a:lnTo>
                <a:lnTo>
                  <a:pt x="182" y="129"/>
                </a:lnTo>
                <a:lnTo>
                  <a:pt x="121" y="60"/>
                </a:lnTo>
                <a:lnTo>
                  <a:pt x="61" y="16"/>
                </a:lnTo>
                <a:lnTo>
                  <a:pt x="0"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21" name="Google Shape;2321;p198"/>
          <p:cNvSpPr/>
          <p:nvPr/>
        </p:nvSpPr>
        <p:spPr>
          <a:xfrm>
            <a:off x="2816225" y="4365625"/>
            <a:ext cx="1830388" cy="1762125"/>
          </a:xfrm>
          <a:custGeom>
            <a:rect b="b" l="l" r="r" t="t"/>
            <a:pathLst>
              <a:path extrusionOk="0" h="1110" w="1153">
                <a:moveTo>
                  <a:pt x="0" y="1109"/>
                </a:moveTo>
                <a:lnTo>
                  <a:pt x="121" y="1095"/>
                </a:lnTo>
                <a:lnTo>
                  <a:pt x="182" y="1083"/>
                </a:lnTo>
                <a:lnTo>
                  <a:pt x="242" y="1064"/>
                </a:lnTo>
                <a:lnTo>
                  <a:pt x="302" y="1040"/>
                </a:lnTo>
                <a:lnTo>
                  <a:pt x="364" y="1004"/>
                </a:lnTo>
                <a:lnTo>
                  <a:pt x="424" y="960"/>
                </a:lnTo>
                <a:lnTo>
                  <a:pt x="546" y="831"/>
                </a:lnTo>
                <a:lnTo>
                  <a:pt x="666" y="650"/>
                </a:lnTo>
                <a:lnTo>
                  <a:pt x="788" y="433"/>
                </a:lnTo>
                <a:lnTo>
                  <a:pt x="849" y="323"/>
                </a:lnTo>
                <a:lnTo>
                  <a:pt x="909" y="218"/>
                </a:lnTo>
                <a:lnTo>
                  <a:pt x="970" y="129"/>
                </a:lnTo>
                <a:lnTo>
                  <a:pt x="1030" y="60"/>
                </a:lnTo>
                <a:lnTo>
                  <a:pt x="1092" y="16"/>
                </a:lnTo>
                <a:lnTo>
                  <a:pt x="1152"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22" name="Google Shape;2322;p198"/>
          <p:cNvSpPr/>
          <p:nvPr/>
        </p:nvSpPr>
        <p:spPr>
          <a:xfrm>
            <a:off x="2816225" y="6126163"/>
            <a:ext cx="3727450" cy="1587"/>
          </a:xfrm>
          <a:custGeom>
            <a:rect b="b" l="l" r="r" t="t"/>
            <a:pathLst>
              <a:path extrusionOk="0" h="1" w="2348">
                <a:moveTo>
                  <a:pt x="0" y="0"/>
                </a:moveTo>
                <a:lnTo>
                  <a:pt x="0" y="0"/>
                </a:lnTo>
                <a:lnTo>
                  <a:pt x="2347"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323" name="Google Shape;2323;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4" name="Google Shape;2324;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5" name="Google Shape;2325;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6" name="Google Shape;2326;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7" name="Google Shape;2327;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8" name="Google Shape;2328;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29" name="Google Shape;2329;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30" name="Google Shape;2330;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31" name="Google Shape;2331;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32" name="Google Shape;2332;p198"/>
          <p:cNvCxnSpPr/>
          <p:nvPr/>
        </p:nvCxnSpPr>
        <p:spPr>
          <a:xfrm>
            <a:off x="2781300" y="6126163"/>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33" name="Google Shape;2333;p198"/>
          <p:cNvCxnSpPr/>
          <p:nvPr/>
        </p:nvCxnSpPr>
        <p:spPr>
          <a:xfrm>
            <a:off x="65420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4" name="Google Shape;2334;p198"/>
          <p:cNvCxnSpPr/>
          <p:nvPr/>
        </p:nvCxnSpPr>
        <p:spPr>
          <a:xfrm>
            <a:off x="61706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5" name="Google Shape;2335;p198"/>
          <p:cNvCxnSpPr/>
          <p:nvPr/>
        </p:nvCxnSpPr>
        <p:spPr>
          <a:xfrm>
            <a:off x="57975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6" name="Google Shape;2336;p198"/>
          <p:cNvCxnSpPr/>
          <p:nvPr/>
        </p:nvCxnSpPr>
        <p:spPr>
          <a:xfrm>
            <a:off x="5424488"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7" name="Google Shape;2337;p198"/>
          <p:cNvCxnSpPr/>
          <p:nvPr/>
        </p:nvCxnSpPr>
        <p:spPr>
          <a:xfrm>
            <a:off x="5051425"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8" name="Google Shape;2338;p198"/>
          <p:cNvCxnSpPr/>
          <p:nvPr/>
        </p:nvCxnSpPr>
        <p:spPr>
          <a:xfrm>
            <a:off x="467836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39" name="Google Shape;2339;p198"/>
          <p:cNvCxnSpPr/>
          <p:nvPr/>
        </p:nvCxnSpPr>
        <p:spPr>
          <a:xfrm>
            <a:off x="430530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40" name="Google Shape;2340;p198"/>
          <p:cNvCxnSpPr/>
          <p:nvPr/>
        </p:nvCxnSpPr>
        <p:spPr>
          <a:xfrm>
            <a:off x="3935413"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41" name="Google Shape;2341;p198"/>
          <p:cNvCxnSpPr/>
          <p:nvPr/>
        </p:nvCxnSpPr>
        <p:spPr>
          <a:xfrm>
            <a:off x="3562350" y="6126163"/>
            <a:ext cx="0" cy="0"/>
          </a:xfrm>
          <a:prstGeom prst="straightConnector1">
            <a:avLst/>
          </a:prstGeom>
          <a:noFill/>
          <a:ln cap="flat" cmpd="sng" w="25400">
            <a:solidFill>
              <a:srgbClr val="CDCDCD"/>
            </a:solidFill>
            <a:prstDash val="solid"/>
            <a:round/>
            <a:headEnd len="med" w="med" type="none"/>
            <a:tailEnd len="med" w="med" type="none"/>
          </a:ln>
        </p:spPr>
      </p:cxnSp>
      <p:cxnSp>
        <p:nvCxnSpPr>
          <p:cNvPr id="2342" name="Google Shape;2342;p198"/>
          <p:cNvCxnSpPr/>
          <p:nvPr/>
        </p:nvCxnSpPr>
        <p:spPr>
          <a:xfrm>
            <a:off x="3189288" y="6126163"/>
            <a:ext cx="0" cy="0"/>
          </a:xfrm>
          <a:prstGeom prst="straightConnector1">
            <a:avLst/>
          </a:prstGeom>
          <a:noFill/>
          <a:ln cap="flat" cmpd="sng" w="25400">
            <a:solidFill>
              <a:srgbClr val="CDCDCD"/>
            </a:solidFill>
            <a:prstDash val="solid"/>
            <a:round/>
            <a:headEnd len="med" w="med" type="none"/>
            <a:tailEnd len="med" w="med" type="none"/>
          </a:ln>
        </p:spPr>
      </p:cxnSp>
      <p:sp>
        <p:nvSpPr>
          <p:cNvPr id="2343" name="Google Shape;2343;p198"/>
          <p:cNvSpPr/>
          <p:nvPr/>
        </p:nvSpPr>
        <p:spPr>
          <a:xfrm rot="-5400000">
            <a:off x="2462213" y="60801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44" name="Google Shape;2344;p198"/>
          <p:cNvSpPr/>
          <p:nvPr/>
        </p:nvSpPr>
        <p:spPr>
          <a:xfrm>
            <a:off x="6029325" y="6169025"/>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345" name="Google Shape;2345;p198"/>
          <p:cNvSpPr/>
          <p:nvPr/>
        </p:nvSpPr>
        <p:spPr>
          <a:xfrm>
            <a:off x="6210300" y="6169025"/>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346" name="Google Shape;2346;p198"/>
          <p:cNvSpPr/>
          <p:nvPr/>
        </p:nvSpPr>
        <p:spPr>
          <a:xfrm>
            <a:off x="6450013" y="649922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47" name="Google Shape;2347;p198"/>
          <p:cNvSpPr/>
          <p:nvPr/>
        </p:nvSpPr>
        <p:spPr>
          <a:xfrm>
            <a:off x="3459163" y="6173788"/>
            <a:ext cx="35718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348" name="Google Shape;2348;p198"/>
          <p:cNvSpPr/>
          <p:nvPr/>
        </p:nvSpPr>
        <p:spPr>
          <a:xfrm>
            <a:off x="3635375" y="6367463"/>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1</a:t>
            </a:r>
            <a:endParaRPr/>
          </a:p>
        </p:txBody>
      </p:sp>
      <p:sp>
        <p:nvSpPr>
          <p:cNvPr id="2349" name="Google Shape;2349;p198"/>
          <p:cNvSpPr/>
          <p:nvPr/>
        </p:nvSpPr>
        <p:spPr>
          <a:xfrm>
            <a:off x="3746500" y="6173788"/>
            <a:ext cx="103663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360</a:t>
            </a:r>
            <a:endParaRPr/>
          </a:p>
        </p:txBody>
      </p:sp>
      <p:sp>
        <p:nvSpPr>
          <p:cNvPr id="2350" name="Google Shape;2350;p198"/>
          <p:cNvSpPr/>
          <p:nvPr/>
        </p:nvSpPr>
        <p:spPr>
          <a:xfrm>
            <a:off x="4605338" y="644683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351" name="Google Shape;2351;p198"/>
          <p:cNvCxnSpPr/>
          <p:nvPr/>
        </p:nvCxnSpPr>
        <p:spPr>
          <a:xfrm rot="10800000">
            <a:off x="5341938" y="5337175"/>
            <a:ext cx="0" cy="865188"/>
          </a:xfrm>
          <a:prstGeom prst="straightConnector1">
            <a:avLst/>
          </a:prstGeom>
          <a:noFill/>
          <a:ln cap="flat" cmpd="sng" w="25400">
            <a:solidFill>
              <a:srgbClr val="CDCDCD"/>
            </a:solidFill>
            <a:prstDash val="solid"/>
            <a:round/>
            <a:headEnd len="med" w="med" type="none"/>
            <a:tailEnd len="med" w="med" type="none"/>
          </a:ln>
        </p:spPr>
      </p:cxnSp>
      <p:sp>
        <p:nvSpPr>
          <p:cNvPr id="2352" name="Google Shape;2352;p198"/>
          <p:cNvSpPr/>
          <p:nvPr/>
        </p:nvSpPr>
        <p:spPr>
          <a:xfrm>
            <a:off x="4879975" y="6173788"/>
            <a:ext cx="12842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363.065</a:t>
            </a:r>
            <a:endParaRPr/>
          </a:p>
        </p:txBody>
      </p:sp>
      <p:cxnSp>
        <p:nvCxnSpPr>
          <p:cNvPr id="2353" name="Google Shape;2353;p198"/>
          <p:cNvCxnSpPr/>
          <p:nvPr/>
        </p:nvCxnSpPr>
        <p:spPr>
          <a:xfrm>
            <a:off x="6003925" y="2065338"/>
            <a:ext cx="0" cy="1704975"/>
          </a:xfrm>
          <a:prstGeom prst="straightConnector1">
            <a:avLst/>
          </a:prstGeom>
          <a:noFill/>
          <a:ln cap="flat" cmpd="sng" w="25400">
            <a:solidFill>
              <a:srgbClr val="CDCDCD"/>
            </a:solidFill>
            <a:prstDash val="solid"/>
            <a:round/>
            <a:headEnd len="med" w="med" type="none"/>
            <a:tailEnd len="med" w="med" type="none"/>
          </a:ln>
        </p:spPr>
      </p:cxnSp>
      <p:sp>
        <p:nvSpPr>
          <p:cNvPr id="2354" name="Google Shape;2354;p198"/>
          <p:cNvSpPr/>
          <p:nvPr/>
        </p:nvSpPr>
        <p:spPr>
          <a:xfrm>
            <a:off x="4456113" y="2844800"/>
            <a:ext cx="896937" cy="906463"/>
          </a:xfrm>
          <a:custGeom>
            <a:rect b="b" l="l" r="r" t="t"/>
            <a:pathLst>
              <a:path extrusionOk="0" h="571" w="565">
                <a:moveTo>
                  <a:pt x="564" y="0"/>
                </a:moveTo>
                <a:lnTo>
                  <a:pt x="564" y="570"/>
                </a:lnTo>
                <a:lnTo>
                  <a:pt x="0" y="570"/>
                </a:lnTo>
                <a:lnTo>
                  <a:pt x="68" y="539"/>
                </a:lnTo>
                <a:lnTo>
                  <a:pt x="134" y="505"/>
                </a:lnTo>
                <a:lnTo>
                  <a:pt x="198" y="463"/>
                </a:lnTo>
                <a:lnTo>
                  <a:pt x="257" y="420"/>
                </a:lnTo>
                <a:lnTo>
                  <a:pt x="313" y="369"/>
                </a:lnTo>
                <a:lnTo>
                  <a:pt x="366" y="316"/>
                </a:lnTo>
                <a:lnTo>
                  <a:pt x="415" y="259"/>
                </a:lnTo>
                <a:lnTo>
                  <a:pt x="459" y="199"/>
                </a:lnTo>
                <a:lnTo>
                  <a:pt x="499" y="136"/>
                </a:lnTo>
                <a:lnTo>
                  <a:pt x="533" y="68"/>
                </a:lnTo>
                <a:lnTo>
                  <a:pt x="564" y="0"/>
                </a:lnTo>
              </a:path>
            </a:pathLst>
          </a:custGeom>
          <a:solidFill>
            <a:srgbClr val="EAEC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55" name="Google Shape;2355;p198"/>
          <p:cNvSpPr/>
          <p:nvPr/>
        </p:nvSpPr>
        <p:spPr>
          <a:xfrm>
            <a:off x="6003925" y="2020888"/>
            <a:ext cx="1830388" cy="1760537"/>
          </a:xfrm>
          <a:custGeom>
            <a:rect b="b" l="l" r="r" t="t"/>
            <a:pathLst>
              <a:path extrusionOk="0" h="1109" w="1153">
                <a:moveTo>
                  <a:pt x="1152" y="1108"/>
                </a:moveTo>
                <a:lnTo>
                  <a:pt x="1030" y="1095"/>
                </a:lnTo>
                <a:lnTo>
                  <a:pt x="970" y="1082"/>
                </a:lnTo>
                <a:lnTo>
                  <a:pt x="909" y="1064"/>
                </a:lnTo>
                <a:lnTo>
                  <a:pt x="849" y="1039"/>
                </a:lnTo>
                <a:lnTo>
                  <a:pt x="788" y="1004"/>
                </a:lnTo>
                <a:lnTo>
                  <a:pt x="728" y="960"/>
                </a:lnTo>
                <a:lnTo>
                  <a:pt x="607" y="831"/>
                </a:lnTo>
                <a:lnTo>
                  <a:pt x="485" y="649"/>
                </a:lnTo>
                <a:lnTo>
                  <a:pt x="364" y="433"/>
                </a:lnTo>
                <a:lnTo>
                  <a:pt x="304" y="322"/>
                </a:lnTo>
                <a:lnTo>
                  <a:pt x="243" y="218"/>
                </a:lnTo>
                <a:lnTo>
                  <a:pt x="183" y="129"/>
                </a:lnTo>
                <a:lnTo>
                  <a:pt x="121" y="60"/>
                </a:lnTo>
                <a:lnTo>
                  <a:pt x="61" y="15"/>
                </a:lnTo>
                <a:lnTo>
                  <a:pt x="0"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56" name="Google Shape;2356;p198"/>
          <p:cNvSpPr/>
          <p:nvPr/>
        </p:nvSpPr>
        <p:spPr>
          <a:xfrm>
            <a:off x="4176713" y="2020888"/>
            <a:ext cx="1828800" cy="1760537"/>
          </a:xfrm>
          <a:custGeom>
            <a:rect b="b" l="l" r="r" t="t"/>
            <a:pathLst>
              <a:path extrusionOk="0" h="1109" w="1152">
                <a:moveTo>
                  <a:pt x="0" y="1108"/>
                </a:moveTo>
                <a:lnTo>
                  <a:pt x="121" y="1095"/>
                </a:lnTo>
                <a:lnTo>
                  <a:pt x="182" y="1082"/>
                </a:lnTo>
                <a:lnTo>
                  <a:pt x="242" y="1064"/>
                </a:lnTo>
                <a:lnTo>
                  <a:pt x="302" y="1039"/>
                </a:lnTo>
                <a:lnTo>
                  <a:pt x="363" y="1004"/>
                </a:lnTo>
                <a:lnTo>
                  <a:pt x="423" y="960"/>
                </a:lnTo>
                <a:lnTo>
                  <a:pt x="546" y="831"/>
                </a:lnTo>
                <a:lnTo>
                  <a:pt x="666" y="649"/>
                </a:lnTo>
                <a:lnTo>
                  <a:pt x="787" y="433"/>
                </a:lnTo>
                <a:lnTo>
                  <a:pt x="849" y="322"/>
                </a:lnTo>
                <a:lnTo>
                  <a:pt x="908" y="218"/>
                </a:lnTo>
                <a:lnTo>
                  <a:pt x="970" y="129"/>
                </a:lnTo>
                <a:lnTo>
                  <a:pt x="1030" y="60"/>
                </a:lnTo>
                <a:lnTo>
                  <a:pt x="1091" y="15"/>
                </a:lnTo>
                <a:lnTo>
                  <a:pt x="1151" y="0"/>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57" name="Google Shape;2357;p198"/>
          <p:cNvSpPr/>
          <p:nvPr/>
        </p:nvSpPr>
        <p:spPr>
          <a:xfrm>
            <a:off x="4176713" y="3779838"/>
            <a:ext cx="3725862" cy="1587"/>
          </a:xfrm>
          <a:custGeom>
            <a:rect b="b" l="l" r="r" t="t"/>
            <a:pathLst>
              <a:path extrusionOk="0" h="1" w="2347">
                <a:moveTo>
                  <a:pt x="0" y="0"/>
                </a:moveTo>
                <a:lnTo>
                  <a:pt x="0" y="0"/>
                </a:lnTo>
                <a:lnTo>
                  <a:pt x="2346" y="0"/>
                </a:lnTo>
              </a:path>
            </a:pathLst>
          </a:custGeom>
          <a:noFill/>
          <a:ln cap="rnd" cmpd="sng" w="25400">
            <a:solidFill>
              <a:srgbClr val="CDCDC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358" name="Google Shape;2358;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59" name="Google Shape;2359;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0" name="Google Shape;2360;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1" name="Google Shape;2361;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2" name="Google Shape;2362;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3" name="Google Shape;2363;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4" name="Google Shape;2364;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5" name="Google Shape;2365;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6" name="Google Shape;2366;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7" name="Google Shape;2367;p198"/>
          <p:cNvCxnSpPr/>
          <p:nvPr/>
        </p:nvCxnSpPr>
        <p:spPr>
          <a:xfrm>
            <a:off x="4141788" y="3779838"/>
            <a:ext cx="22225" cy="0"/>
          </a:xfrm>
          <a:prstGeom prst="straightConnector1">
            <a:avLst/>
          </a:prstGeom>
          <a:noFill/>
          <a:ln cap="flat" cmpd="sng" w="25400">
            <a:solidFill>
              <a:srgbClr val="CDCDCD"/>
            </a:solidFill>
            <a:prstDash val="solid"/>
            <a:round/>
            <a:headEnd len="med" w="med" type="none"/>
            <a:tailEnd len="med" w="med" type="none"/>
          </a:ln>
        </p:spPr>
      </p:cxnSp>
      <p:cxnSp>
        <p:nvCxnSpPr>
          <p:cNvPr id="2368" name="Google Shape;2368;p198"/>
          <p:cNvCxnSpPr/>
          <p:nvPr/>
        </p:nvCxnSpPr>
        <p:spPr>
          <a:xfrm>
            <a:off x="79009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69" name="Google Shape;2369;p198"/>
          <p:cNvCxnSpPr/>
          <p:nvPr/>
        </p:nvCxnSpPr>
        <p:spPr>
          <a:xfrm>
            <a:off x="75295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0" name="Google Shape;2370;p198"/>
          <p:cNvCxnSpPr/>
          <p:nvPr/>
        </p:nvCxnSpPr>
        <p:spPr>
          <a:xfrm>
            <a:off x="71564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1" name="Google Shape;2371;p198"/>
          <p:cNvCxnSpPr/>
          <p:nvPr/>
        </p:nvCxnSpPr>
        <p:spPr>
          <a:xfrm>
            <a:off x="67833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2" name="Google Shape;2372;p198"/>
          <p:cNvCxnSpPr/>
          <p:nvPr/>
        </p:nvCxnSpPr>
        <p:spPr>
          <a:xfrm>
            <a:off x="6410325"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3" name="Google Shape;2373;p198"/>
          <p:cNvCxnSpPr/>
          <p:nvPr/>
        </p:nvCxnSpPr>
        <p:spPr>
          <a:xfrm>
            <a:off x="60388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4" name="Google Shape;2374;p198"/>
          <p:cNvCxnSpPr/>
          <p:nvPr/>
        </p:nvCxnSpPr>
        <p:spPr>
          <a:xfrm>
            <a:off x="5665788"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5" name="Google Shape;2375;p198"/>
          <p:cNvCxnSpPr/>
          <p:nvPr/>
        </p:nvCxnSpPr>
        <p:spPr>
          <a:xfrm>
            <a:off x="5294313"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6" name="Google Shape;2376;p198"/>
          <p:cNvCxnSpPr/>
          <p:nvPr/>
        </p:nvCxnSpPr>
        <p:spPr>
          <a:xfrm>
            <a:off x="4921250" y="3779838"/>
            <a:ext cx="0" cy="0"/>
          </a:xfrm>
          <a:prstGeom prst="straightConnector1">
            <a:avLst/>
          </a:prstGeom>
          <a:noFill/>
          <a:ln cap="flat" cmpd="sng" w="25400">
            <a:solidFill>
              <a:srgbClr val="CDCDCD"/>
            </a:solidFill>
            <a:prstDash val="solid"/>
            <a:round/>
            <a:headEnd len="med" w="med" type="none"/>
            <a:tailEnd len="med" w="med" type="none"/>
          </a:ln>
        </p:spPr>
      </p:cxnSp>
      <p:cxnSp>
        <p:nvCxnSpPr>
          <p:cNvPr id="2377" name="Google Shape;2377;p198"/>
          <p:cNvCxnSpPr/>
          <p:nvPr/>
        </p:nvCxnSpPr>
        <p:spPr>
          <a:xfrm>
            <a:off x="4548188" y="3779838"/>
            <a:ext cx="0" cy="0"/>
          </a:xfrm>
          <a:prstGeom prst="straightConnector1">
            <a:avLst/>
          </a:prstGeom>
          <a:noFill/>
          <a:ln cap="flat" cmpd="sng" w="25400">
            <a:solidFill>
              <a:srgbClr val="CDCDCD"/>
            </a:solidFill>
            <a:prstDash val="solid"/>
            <a:round/>
            <a:headEnd len="med" w="med" type="none"/>
            <a:tailEnd len="med" w="med" type="none"/>
          </a:ln>
        </p:spPr>
      </p:cxnSp>
      <p:sp>
        <p:nvSpPr>
          <p:cNvPr id="2378" name="Google Shape;2378;p198"/>
          <p:cNvSpPr/>
          <p:nvPr/>
        </p:nvSpPr>
        <p:spPr>
          <a:xfrm rot="-5400000">
            <a:off x="3822701" y="3733800"/>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79" name="Google Shape;2379;p198"/>
          <p:cNvSpPr/>
          <p:nvPr/>
        </p:nvSpPr>
        <p:spPr>
          <a:xfrm>
            <a:off x="7388225" y="3862388"/>
            <a:ext cx="365125"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Noto Sans Symbols"/>
                <a:ea typeface="Noto Sans Symbols"/>
                <a:cs typeface="Noto Sans Symbols"/>
                <a:sym typeface="Noto Sans Symbols"/>
              </a:rPr>
              <a:t></a:t>
            </a:r>
            <a:endParaRPr/>
          </a:p>
        </p:txBody>
      </p:sp>
      <p:sp>
        <p:nvSpPr>
          <p:cNvPr id="2380" name="Google Shape;2380;p198"/>
          <p:cNvSpPr/>
          <p:nvPr/>
        </p:nvSpPr>
        <p:spPr>
          <a:xfrm>
            <a:off x="7569200" y="3862388"/>
            <a:ext cx="427038" cy="5302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900">
                <a:solidFill>
                  <a:schemeClr val="lt1"/>
                </a:solidFill>
                <a:latin typeface="Arial"/>
                <a:ea typeface="Arial"/>
                <a:cs typeface="Arial"/>
                <a:sym typeface="Arial"/>
              </a:rPr>
              <a:t>X</a:t>
            </a:r>
            <a:endParaRPr/>
          </a:p>
        </p:txBody>
      </p:sp>
      <p:sp>
        <p:nvSpPr>
          <p:cNvPr id="2381" name="Google Shape;2381;p198"/>
          <p:cNvSpPr/>
          <p:nvPr/>
        </p:nvSpPr>
        <p:spPr>
          <a:xfrm>
            <a:off x="7808913" y="419258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82" name="Google Shape;2382;p198"/>
          <p:cNvSpPr/>
          <p:nvPr/>
        </p:nvSpPr>
        <p:spPr>
          <a:xfrm>
            <a:off x="5711825" y="3783013"/>
            <a:ext cx="357188"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endParaRPr/>
          </a:p>
        </p:txBody>
      </p:sp>
      <p:sp>
        <p:nvSpPr>
          <p:cNvPr id="2383" name="Google Shape;2383;p198"/>
          <p:cNvSpPr/>
          <p:nvPr/>
        </p:nvSpPr>
        <p:spPr>
          <a:xfrm>
            <a:off x="5886450" y="3976688"/>
            <a:ext cx="293688" cy="3333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0</a:t>
            </a:r>
            <a:endParaRPr/>
          </a:p>
        </p:txBody>
      </p:sp>
      <p:sp>
        <p:nvSpPr>
          <p:cNvPr id="2384" name="Google Shape;2384;p198"/>
          <p:cNvSpPr/>
          <p:nvPr/>
        </p:nvSpPr>
        <p:spPr>
          <a:xfrm>
            <a:off x="5999163" y="3783013"/>
            <a:ext cx="1036637"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 368</a:t>
            </a:r>
            <a:endParaRPr/>
          </a:p>
        </p:txBody>
      </p:sp>
      <p:sp>
        <p:nvSpPr>
          <p:cNvPr id="2385" name="Google Shape;2385;p198"/>
          <p:cNvSpPr/>
          <p:nvPr/>
        </p:nvSpPr>
        <p:spPr>
          <a:xfrm>
            <a:off x="6858000" y="4056063"/>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86" name="Google Shape;2386;p198"/>
          <p:cNvSpPr/>
          <p:nvPr/>
        </p:nvSpPr>
        <p:spPr>
          <a:xfrm>
            <a:off x="4175125" y="1828800"/>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cxnSp>
        <p:nvCxnSpPr>
          <p:cNvPr id="2387" name="Google Shape;2387;p198"/>
          <p:cNvCxnSpPr/>
          <p:nvPr/>
        </p:nvCxnSpPr>
        <p:spPr>
          <a:xfrm>
            <a:off x="4273550" y="2274888"/>
            <a:ext cx="1074738" cy="0"/>
          </a:xfrm>
          <a:prstGeom prst="straightConnector1">
            <a:avLst/>
          </a:prstGeom>
          <a:noFill/>
          <a:ln cap="flat" cmpd="sng" w="25400">
            <a:solidFill>
              <a:srgbClr val="CDCDCD"/>
            </a:solidFill>
            <a:prstDash val="solid"/>
            <a:round/>
            <a:headEnd len="med" w="med" type="none"/>
            <a:tailEnd len="med" w="med" type="none"/>
          </a:ln>
        </p:spPr>
      </p:cxnSp>
      <p:sp>
        <p:nvSpPr>
          <p:cNvPr id="2388" name="Google Shape;2388;p198"/>
          <p:cNvSpPr/>
          <p:nvPr/>
        </p:nvSpPr>
        <p:spPr>
          <a:xfrm>
            <a:off x="4137025" y="2212975"/>
            <a:ext cx="115888" cy="117475"/>
          </a:xfrm>
          <a:custGeom>
            <a:rect b="b" l="l" r="r" t="t"/>
            <a:pathLst>
              <a:path extrusionOk="0" h="74" w="73">
                <a:moveTo>
                  <a:pt x="72" y="0"/>
                </a:moveTo>
                <a:lnTo>
                  <a:pt x="0" y="36"/>
                </a:lnTo>
                <a:lnTo>
                  <a:pt x="72" y="73"/>
                </a:lnTo>
                <a:lnTo>
                  <a:pt x="72" y="0"/>
                </a:lnTo>
              </a:path>
            </a:pathLst>
          </a:custGeom>
          <a:solidFill>
            <a:srgbClr val="CDCD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389" name="Google Shape;2389;p198"/>
          <p:cNvCxnSpPr/>
          <p:nvPr/>
        </p:nvCxnSpPr>
        <p:spPr>
          <a:xfrm rot="10800000">
            <a:off x="5360988" y="2262188"/>
            <a:ext cx="0" cy="1582737"/>
          </a:xfrm>
          <a:prstGeom prst="straightConnector1">
            <a:avLst/>
          </a:prstGeom>
          <a:noFill/>
          <a:ln cap="flat" cmpd="sng" w="25400">
            <a:solidFill>
              <a:srgbClr val="CDCDCD"/>
            </a:solidFill>
            <a:prstDash val="solid"/>
            <a:round/>
            <a:headEnd len="med" w="med" type="none"/>
            <a:tailEnd len="med" w="med" type="none"/>
          </a:ln>
        </p:spPr>
      </p:cxnSp>
      <p:cxnSp>
        <p:nvCxnSpPr>
          <p:cNvPr id="2390" name="Google Shape;2390;p198"/>
          <p:cNvCxnSpPr/>
          <p:nvPr/>
        </p:nvCxnSpPr>
        <p:spPr>
          <a:xfrm rot="10800000">
            <a:off x="5357813" y="3098800"/>
            <a:ext cx="2184400" cy="0"/>
          </a:xfrm>
          <a:prstGeom prst="straightConnector1">
            <a:avLst/>
          </a:prstGeom>
          <a:noFill/>
          <a:ln cap="flat" cmpd="sng" w="25400">
            <a:solidFill>
              <a:schemeClr val="folHlink"/>
            </a:solidFill>
            <a:prstDash val="solid"/>
            <a:round/>
            <a:headEnd len="med" w="med" type="none"/>
            <a:tailEnd len="med" w="med" type="none"/>
          </a:ln>
        </p:spPr>
      </p:cxnSp>
      <p:sp>
        <p:nvSpPr>
          <p:cNvPr id="2391" name="Google Shape;2391;p198"/>
          <p:cNvSpPr/>
          <p:nvPr/>
        </p:nvSpPr>
        <p:spPr>
          <a:xfrm>
            <a:off x="7529513" y="3035300"/>
            <a:ext cx="117475" cy="115888"/>
          </a:xfrm>
          <a:custGeom>
            <a:rect b="b" l="l" r="r" t="t"/>
            <a:pathLst>
              <a:path extrusionOk="0" h="73" w="74">
                <a:moveTo>
                  <a:pt x="0" y="0"/>
                </a:moveTo>
                <a:lnTo>
                  <a:pt x="73" y="37"/>
                </a:lnTo>
                <a:lnTo>
                  <a:pt x="0" y="72"/>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392" name="Google Shape;2392;p198"/>
          <p:cNvSpPr/>
          <p:nvPr/>
        </p:nvSpPr>
        <p:spPr>
          <a:xfrm>
            <a:off x="6632575" y="2211388"/>
            <a:ext cx="117951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Do Not</a:t>
            </a:r>
            <a:endParaRPr/>
          </a:p>
        </p:txBody>
      </p:sp>
      <p:sp>
        <p:nvSpPr>
          <p:cNvPr id="2393" name="Google Shape;2393;p198"/>
          <p:cNvSpPr/>
          <p:nvPr/>
        </p:nvSpPr>
        <p:spPr>
          <a:xfrm>
            <a:off x="6673850" y="2516188"/>
            <a:ext cx="10969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Reject</a:t>
            </a:r>
            <a:endParaRPr/>
          </a:p>
        </p:txBody>
      </p:sp>
      <p:sp>
        <p:nvSpPr>
          <p:cNvPr id="2394" name="Google Shape;2394;p19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Finding Power</a:t>
            </a:r>
            <a:br>
              <a:rPr lang="en-US"/>
            </a:br>
            <a:r>
              <a:rPr lang="en-US"/>
              <a:t>Step 5</a:t>
            </a:r>
            <a:endParaRPr/>
          </a:p>
        </p:txBody>
      </p:sp>
      <p:sp>
        <p:nvSpPr>
          <p:cNvPr id="2395" name="Google Shape;2395;p198"/>
          <p:cNvSpPr/>
          <p:nvPr/>
        </p:nvSpPr>
        <p:spPr>
          <a:xfrm>
            <a:off x="534988" y="2058988"/>
            <a:ext cx="2359025" cy="11842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Hypothesis:</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 368</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H</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0</a:t>
            </a:r>
            <a:r>
              <a:rPr b="1" lang="en-US" sz="2400">
                <a:solidFill>
                  <a:schemeClr val="lt1"/>
                </a:solidFill>
                <a:latin typeface="Arial"/>
                <a:ea typeface="Arial"/>
                <a:cs typeface="Arial"/>
                <a:sym typeface="Arial"/>
              </a:rPr>
              <a:t> &lt; 368</a:t>
            </a:r>
            <a:endParaRPr/>
          </a:p>
        </p:txBody>
      </p:sp>
      <p:sp>
        <p:nvSpPr>
          <p:cNvPr id="2396" name="Google Shape;2396;p198"/>
          <p:cNvSpPr/>
          <p:nvPr/>
        </p:nvSpPr>
        <p:spPr>
          <a:xfrm>
            <a:off x="382588" y="4344988"/>
            <a:ext cx="2511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‘True’ Situation: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r>
              <a:rPr b="1" lang="en-US" sz="2400">
                <a:solidFill>
                  <a:schemeClr val="lt1"/>
                </a:solidFill>
                <a:latin typeface="Arial"/>
                <a:ea typeface="Arial"/>
                <a:cs typeface="Arial"/>
                <a:sym typeface="Arial"/>
              </a:rPr>
              <a:t> = 360</a:t>
            </a:r>
            <a:endParaRPr/>
          </a:p>
        </p:txBody>
      </p:sp>
      <p:cxnSp>
        <p:nvCxnSpPr>
          <p:cNvPr id="2397" name="Google Shape;2397;p198"/>
          <p:cNvCxnSpPr/>
          <p:nvPr/>
        </p:nvCxnSpPr>
        <p:spPr>
          <a:xfrm>
            <a:off x="5334000" y="3816350"/>
            <a:ext cx="0" cy="2273300"/>
          </a:xfrm>
          <a:prstGeom prst="straightConnector1">
            <a:avLst/>
          </a:prstGeom>
          <a:noFill/>
          <a:ln cap="flat" cmpd="sng" w="12700">
            <a:solidFill>
              <a:schemeClr val="lt1"/>
            </a:solidFill>
            <a:prstDash val="solid"/>
            <a:round/>
            <a:headEnd len="med" w="med" type="none"/>
            <a:tailEnd len="med" w="med" type="none"/>
          </a:ln>
        </p:spPr>
      </p:cxnSp>
      <p:cxnSp>
        <p:nvCxnSpPr>
          <p:cNvPr id="2398" name="Google Shape;2398;p198"/>
          <p:cNvCxnSpPr/>
          <p:nvPr/>
        </p:nvCxnSpPr>
        <p:spPr>
          <a:xfrm>
            <a:off x="2755900" y="6115050"/>
            <a:ext cx="5232400" cy="0"/>
          </a:xfrm>
          <a:prstGeom prst="straightConnector1">
            <a:avLst/>
          </a:prstGeom>
          <a:noFill/>
          <a:ln cap="flat" cmpd="sng" w="25400">
            <a:solidFill>
              <a:srgbClr val="CECECE"/>
            </a:solidFill>
            <a:prstDash val="solid"/>
            <a:round/>
            <a:headEnd len="med" w="med" type="none"/>
            <a:tailEnd len="med" w="med" type="none"/>
          </a:ln>
        </p:spPr>
      </p:cxnSp>
      <p:cxnSp>
        <p:nvCxnSpPr>
          <p:cNvPr id="2399" name="Google Shape;2399;p198"/>
          <p:cNvCxnSpPr/>
          <p:nvPr/>
        </p:nvCxnSpPr>
        <p:spPr>
          <a:xfrm>
            <a:off x="2755900" y="3778250"/>
            <a:ext cx="5156200" cy="0"/>
          </a:xfrm>
          <a:prstGeom prst="straightConnector1">
            <a:avLst/>
          </a:prstGeom>
          <a:noFill/>
          <a:ln cap="flat" cmpd="sng" w="25400">
            <a:solidFill>
              <a:srgbClr val="CECECE"/>
            </a:solidFill>
            <a:prstDash val="solid"/>
            <a:round/>
            <a:headEnd len="med" w="med" type="none"/>
            <a:tailEnd len="med" w="med" type="none"/>
          </a:ln>
        </p:spPr>
      </p:cxnSp>
      <p:sp>
        <p:nvSpPr>
          <p:cNvPr id="2400" name="Google Shape;2400;p198"/>
          <p:cNvSpPr/>
          <p:nvPr/>
        </p:nvSpPr>
        <p:spPr>
          <a:xfrm>
            <a:off x="3735388" y="2820988"/>
            <a:ext cx="1216025"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α</a:t>
            </a:r>
            <a:r>
              <a:rPr b="1" lang="en-US" sz="2400">
                <a:solidFill>
                  <a:schemeClr val="lt1"/>
                </a:solidFill>
                <a:latin typeface="Arial"/>
                <a:ea typeface="Arial"/>
                <a:cs typeface="Arial"/>
                <a:sym typeface="Arial"/>
              </a:rPr>
              <a:t> = .05</a:t>
            </a:r>
            <a:endParaRPr/>
          </a:p>
        </p:txBody>
      </p:sp>
      <p:cxnSp>
        <p:nvCxnSpPr>
          <p:cNvPr id="2401" name="Google Shape;2401;p198"/>
          <p:cNvCxnSpPr/>
          <p:nvPr/>
        </p:nvCxnSpPr>
        <p:spPr>
          <a:xfrm>
            <a:off x="4883150" y="3054350"/>
            <a:ext cx="292100" cy="520700"/>
          </a:xfrm>
          <a:prstGeom prst="straightConnector1">
            <a:avLst/>
          </a:prstGeom>
          <a:noFill/>
          <a:ln cap="flat" cmpd="sng" w="12700">
            <a:solidFill>
              <a:schemeClr val="folHlink"/>
            </a:solidFill>
            <a:prstDash val="solid"/>
            <a:round/>
            <a:headEnd len="med" w="med" type="none"/>
            <a:tailEnd len="med" w="med" type="triangle"/>
          </a:ln>
        </p:spPr>
      </p:cxnSp>
      <p:cxnSp>
        <p:nvCxnSpPr>
          <p:cNvPr id="2402" name="Google Shape;2402;p198"/>
          <p:cNvCxnSpPr/>
          <p:nvPr/>
        </p:nvCxnSpPr>
        <p:spPr>
          <a:xfrm>
            <a:off x="5340350" y="4572000"/>
            <a:ext cx="292100" cy="0"/>
          </a:xfrm>
          <a:prstGeom prst="straightConnector1">
            <a:avLst/>
          </a:prstGeom>
          <a:noFill/>
          <a:ln cap="flat" cmpd="sng" w="12700">
            <a:solidFill>
              <a:schemeClr val="folHlink"/>
            </a:solidFill>
            <a:prstDash val="solid"/>
            <a:round/>
            <a:headEnd len="med" w="med" type="triangle"/>
            <a:tailEnd len="med" w="med" type="none"/>
          </a:ln>
        </p:spPr>
      </p:cxnSp>
      <p:sp>
        <p:nvSpPr>
          <p:cNvPr id="2403" name="Google Shape;2403;p198"/>
          <p:cNvSpPr/>
          <p:nvPr/>
        </p:nvSpPr>
        <p:spPr>
          <a:xfrm>
            <a:off x="2820988" y="1906588"/>
            <a:ext cx="12160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σ/√</a:t>
            </a:r>
            <a:r>
              <a:rPr b="1" lang="en-US" sz="2400">
                <a:solidFill>
                  <a:schemeClr val="lt1"/>
                </a:solidFill>
                <a:latin typeface="Arial"/>
                <a:ea typeface="Arial"/>
                <a:cs typeface="Arial"/>
                <a:sym typeface="Arial"/>
              </a:rPr>
              <a:t>n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15/</a:t>
            </a:r>
            <a:r>
              <a:rPr b="1" lang="en-US" sz="2400">
                <a:solidFill>
                  <a:schemeClr val="lt1"/>
                </a:solidFill>
                <a:latin typeface="Noto Sans Symbols"/>
                <a:ea typeface="Noto Sans Symbols"/>
                <a:cs typeface="Noto Sans Symbols"/>
                <a:sym typeface="Noto Sans Symbols"/>
              </a:rPr>
              <a:t>√</a:t>
            </a:r>
            <a:r>
              <a:rPr b="1" lang="en-US" sz="2400">
                <a:solidFill>
                  <a:schemeClr val="lt1"/>
                </a:solidFill>
                <a:latin typeface="Arial"/>
                <a:ea typeface="Arial"/>
                <a:cs typeface="Arial"/>
                <a:sym typeface="Arial"/>
              </a:rPr>
              <a:t>25</a:t>
            </a:r>
            <a:endParaRPr/>
          </a:p>
        </p:txBody>
      </p:sp>
      <p:sp>
        <p:nvSpPr>
          <p:cNvPr id="2404" name="Google Shape;2404;p198"/>
          <p:cNvSpPr/>
          <p:nvPr/>
        </p:nvSpPr>
        <p:spPr>
          <a:xfrm>
            <a:off x="4435475" y="4999038"/>
            <a:ext cx="1187450" cy="365125"/>
          </a:xfrm>
          <a:prstGeom prst="rect">
            <a:avLst/>
          </a:prstGeom>
          <a:solidFill>
            <a:schemeClr val="dk2"/>
          </a:solidFill>
          <a:ln>
            <a:noFill/>
          </a:ln>
        </p:spPr>
        <p:txBody>
          <a:bodyPr anchorCtr="1" anchor="ctr" bIns="0" lIns="0" spcFirstLastPara="1" rIns="0" wrap="square" tIns="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β</a:t>
            </a:r>
            <a:r>
              <a:rPr b="1" lang="en-US" sz="2400">
                <a:solidFill>
                  <a:schemeClr val="lt1"/>
                </a:solidFill>
                <a:latin typeface="Arial"/>
                <a:ea typeface="Arial"/>
                <a:cs typeface="Arial"/>
                <a:sym typeface="Arial"/>
              </a:rPr>
              <a:t> = .154</a:t>
            </a:r>
            <a:endParaRPr/>
          </a:p>
        </p:txBody>
      </p:sp>
      <p:sp>
        <p:nvSpPr>
          <p:cNvPr id="2405" name="Google Shape;2405;p198"/>
          <p:cNvSpPr/>
          <p:nvPr/>
        </p:nvSpPr>
        <p:spPr>
          <a:xfrm>
            <a:off x="3886200" y="5608638"/>
            <a:ext cx="1371600" cy="365125"/>
          </a:xfrm>
          <a:prstGeom prst="rect">
            <a:avLst/>
          </a:prstGeom>
          <a:solidFill>
            <a:schemeClr val="dk2"/>
          </a:solidFill>
          <a:ln>
            <a:noFill/>
          </a:ln>
        </p:spPr>
        <p:txBody>
          <a:bodyPr anchorCtr="1" anchor="ctr" bIns="0" lIns="0" spcFirstLastPara="1" rIns="0" wrap="square" tIns="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1-</a:t>
            </a:r>
            <a:r>
              <a:rPr b="1" lang="en-US" sz="2400">
                <a:solidFill>
                  <a:schemeClr val="lt1"/>
                </a:solidFill>
                <a:latin typeface="Noto Sans Symbols"/>
                <a:ea typeface="Noto Sans Symbols"/>
                <a:cs typeface="Noto Sans Symbols"/>
                <a:sym typeface="Noto Sans Symbols"/>
              </a:rPr>
              <a:t>β</a:t>
            </a:r>
            <a:r>
              <a:rPr b="1" lang="en-US" sz="2400">
                <a:solidFill>
                  <a:schemeClr val="lt1"/>
                </a:solidFill>
                <a:latin typeface="Arial"/>
                <a:ea typeface="Arial"/>
                <a:cs typeface="Arial"/>
                <a:sym typeface="Arial"/>
              </a:rPr>
              <a:t> =.846</a:t>
            </a:r>
            <a:endParaRPr/>
          </a:p>
        </p:txBody>
      </p:sp>
      <p:cxnSp>
        <p:nvCxnSpPr>
          <p:cNvPr id="2406" name="Google Shape;2406;p198"/>
          <p:cNvCxnSpPr/>
          <p:nvPr/>
        </p:nvCxnSpPr>
        <p:spPr>
          <a:xfrm>
            <a:off x="5187950" y="5416550"/>
            <a:ext cx="292100" cy="444500"/>
          </a:xfrm>
          <a:prstGeom prst="straightConnector1">
            <a:avLst/>
          </a:prstGeom>
          <a:noFill/>
          <a:ln cap="flat" cmpd="sng" w="12700">
            <a:solidFill>
              <a:schemeClr val="folHlink"/>
            </a:solidFill>
            <a:prstDash val="solid"/>
            <a:round/>
            <a:headEnd len="med" w="med" type="none"/>
            <a:tailEnd len="med" w="med" type="triangle"/>
          </a:ln>
        </p:spPr>
      </p:cxnSp>
      <p:sp>
        <p:nvSpPr>
          <p:cNvPr id="2407" name="Google Shape;2407;p198"/>
          <p:cNvSpPr/>
          <p:nvPr/>
        </p:nvSpPr>
        <p:spPr>
          <a:xfrm>
            <a:off x="8078788" y="18303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
        <p:nvSpPr>
          <p:cNvPr id="2408" name="Google Shape;2408;p198"/>
          <p:cNvSpPr/>
          <p:nvPr/>
        </p:nvSpPr>
        <p:spPr>
          <a:xfrm>
            <a:off x="7543800" y="5105400"/>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④</a:t>
            </a:r>
            <a:endParaRPr/>
          </a:p>
        </p:txBody>
      </p:sp>
      <p:sp>
        <p:nvSpPr>
          <p:cNvPr id="2409" name="Google Shape;2409;p198"/>
          <p:cNvSpPr/>
          <p:nvPr/>
        </p:nvSpPr>
        <p:spPr>
          <a:xfrm>
            <a:off x="763588" y="5183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
        <p:nvSpPr>
          <p:cNvPr id="2410" name="Google Shape;2410;p198"/>
          <p:cNvSpPr/>
          <p:nvPr/>
        </p:nvSpPr>
        <p:spPr>
          <a:xfrm>
            <a:off x="3221038" y="42687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
        <p:nvSpPr>
          <p:cNvPr id="2411" name="Google Shape;2411;p198"/>
          <p:cNvSpPr/>
          <p:nvPr/>
        </p:nvSpPr>
        <p:spPr>
          <a:xfrm>
            <a:off x="7926388" y="23637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412" name="Google Shape;2412;p198"/>
          <p:cNvSpPr/>
          <p:nvPr/>
        </p:nvSpPr>
        <p:spPr>
          <a:xfrm>
            <a:off x="3068638" y="4802188"/>
            <a:ext cx="9874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Draw</a:t>
            </a:r>
            <a:endParaRPr/>
          </a:p>
        </p:txBody>
      </p:sp>
      <p:sp>
        <p:nvSpPr>
          <p:cNvPr id="2413" name="Google Shape;2413;p198"/>
          <p:cNvSpPr/>
          <p:nvPr/>
        </p:nvSpPr>
        <p:spPr>
          <a:xfrm>
            <a:off x="458788" y="5716588"/>
            <a:ext cx="12922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Specify</a:t>
            </a:r>
            <a:endParaRPr/>
          </a:p>
        </p:txBody>
      </p:sp>
      <p:sp>
        <p:nvSpPr>
          <p:cNvPr id="2414" name="Google Shape;2414;p198"/>
          <p:cNvSpPr/>
          <p:nvPr/>
        </p:nvSpPr>
        <p:spPr>
          <a:xfrm>
            <a:off x="2135188" y="51831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⑤</a:t>
            </a:r>
            <a:endParaRPr/>
          </a:p>
        </p:txBody>
      </p:sp>
      <p:sp>
        <p:nvSpPr>
          <p:cNvPr id="2415" name="Google Shape;2415;p198"/>
          <p:cNvSpPr/>
          <p:nvPr/>
        </p:nvSpPr>
        <p:spPr>
          <a:xfrm>
            <a:off x="1830388" y="5716588"/>
            <a:ext cx="1292225" cy="3937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000">
                <a:solidFill>
                  <a:schemeClr val="lt2"/>
                </a:solidFill>
                <a:latin typeface="Arial"/>
                <a:ea typeface="Arial"/>
                <a:cs typeface="Arial"/>
                <a:sym typeface="Arial"/>
              </a:rPr>
              <a:t>Z Table</a:t>
            </a:r>
            <a:endParaRPr/>
          </a:p>
        </p:txBody>
      </p:sp>
      <p:cxnSp>
        <p:nvCxnSpPr>
          <p:cNvPr id="2416" name="Google Shape;2416;p198"/>
          <p:cNvCxnSpPr/>
          <p:nvPr/>
        </p:nvCxnSpPr>
        <p:spPr>
          <a:xfrm>
            <a:off x="2895600" y="5715000"/>
            <a:ext cx="908050" cy="0"/>
          </a:xfrm>
          <a:prstGeom prst="straightConnector1">
            <a:avLst/>
          </a:prstGeom>
          <a:noFill/>
          <a:ln cap="flat" cmpd="sng" w="12700">
            <a:solidFill>
              <a:schemeClr val="folHlink"/>
            </a:solidFill>
            <a:prstDash val="solid"/>
            <a:round/>
            <a:headEnd len="med" w="med" type="none"/>
            <a:tailEnd len="med" w="med" type="triangle"/>
          </a:ln>
        </p:spPr>
      </p:cxnSp>
      <p:graphicFrame>
        <p:nvGraphicFramePr>
          <p:cNvPr id="2417" name="Google Shape;2417;p198"/>
          <p:cNvGraphicFramePr/>
          <p:nvPr/>
        </p:nvGraphicFramePr>
        <p:xfrm>
          <a:off x="5638800" y="4267200"/>
          <a:ext cx="3295650" cy="1984375"/>
        </p:xfrm>
        <a:graphic>
          <a:graphicData uri="http://schemas.openxmlformats.org/presentationml/2006/ole">
            <mc:AlternateContent>
              <mc:Choice Requires="v">
                <p:oleObj r:id="rId4" imgH="1984375" imgW="3295650" progId="" spid="_x0000_s1">
                  <p:embed/>
                </p:oleObj>
              </mc:Choice>
              <mc:Fallback>
                <p:oleObj r:id="rId5" imgH="1984375" imgW="3295650" progId="">
                  <p:embed/>
                  <p:pic>
                    <p:nvPicPr>
                      <p:cNvPr id="2417" name="Google Shape;2417;p198"/>
                      <p:cNvPicPr preferRelativeResize="0"/>
                      <p:nvPr/>
                    </p:nvPicPr>
                    <p:blipFill rotWithShape="1">
                      <a:blip r:embed="rId6">
                        <a:alphaModFix/>
                      </a:blip>
                      <a:srcRect b="0" l="0" r="0" t="0"/>
                      <a:stretch/>
                    </p:blipFill>
                    <p:spPr>
                      <a:xfrm>
                        <a:off x="5638800" y="4267200"/>
                        <a:ext cx="3295650" cy="1984375"/>
                      </a:xfrm>
                      <a:prstGeom prst="rect">
                        <a:avLst/>
                      </a:prstGeom>
                      <a:noFill/>
                      <a:ln>
                        <a:noFill/>
                      </a:ln>
                    </p:spPr>
                  </p:pic>
                </p:oleObj>
              </mc:Fallback>
            </mc:AlternateContent>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9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Power Curves</a:t>
            </a:r>
            <a:endParaRPr/>
          </a:p>
        </p:txBody>
      </p:sp>
      <p:sp>
        <p:nvSpPr>
          <p:cNvPr id="2423" name="Google Shape;2423;p199"/>
          <p:cNvSpPr/>
          <p:nvPr/>
        </p:nvSpPr>
        <p:spPr>
          <a:xfrm>
            <a:off x="231775" y="1833563"/>
            <a:ext cx="1214438"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Power</a:t>
            </a:r>
            <a:endParaRPr/>
          </a:p>
        </p:txBody>
      </p:sp>
      <p:sp>
        <p:nvSpPr>
          <p:cNvPr id="2424" name="Google Shape;2424;p199"/>
          <p:cNvSpPr/>
          <p:nvPr/>
        </p:nvSpPr>
        <p:spPr>
          <a:xfrm>
            <a:off x="4592638" y="1833563"/>
            <a:ext cx="1303337"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Power</a:t>
            </a:r>
            <a:endParaRPr/>
          </a:p>
        </p:txBody>
      </p:sp>
      <p:sp>
        <p:nvSpPr>
          <p:cNvPr id="2425" name="Google Shape;2425;p199"/>
          <p:cNvSpPr/>
          <p:nvPr/>
        </p:nvSpPr>
        <p:spPr>
          <a:xfrm>
            <a:off x="2444750" y="4354513"/>
            <a:ext cx="1303338"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Power</a:t>
            </a:r>
            <a:endParaRPr/>
          </a:p>
        </p:txBody>
      </p:sp>
      <p:sp>
        <p:nvSpPr>
          <p:cNvPr id="2426" name="Google Shape;2426;p199"/>
          <p:cNvSpPr/>
          <p:nvPr/>
        </p:nvSpPr>
        <p:spPr>
          <a:xfrm>
            <a:off x="382588" y="3708400"/>
            <a:ext cx="4121150"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Possible True Values for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endParaRPr/>
          </a:p>
        </p:txBody>
      </p:sp>
      <p:sp>
        <p:nvSpPr>
          <p:cNvPr id="2427" name="Google Shape;2427;p199"/>
          <p:cNvSpPr/>
          <p:nvPr/>
        </p:nvSpPr>
        <p:spPr>
          <a:xfrm>
            <a:off x="4649788" y="3683000"/>
            <a:ext cx="41116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Possible True Values for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endParaRPr/>
          </a:p>
        </p:txBody>
      </p:sp>
      <p:sp>
        <p:nvSpPr>
          <p:cNvPr id="2428" name="Google Shape;2428;p199"/>
          <p:cNvSpPr/>
          <p:nvPr/>
        </p:nvSpPr>
        <p:spPr>
          <a:xfrm>
            <a:off x="2414588" y="6146800"/>
            <a:ext cx="4289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Possible True Values for </a:t>
            </a: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Arial"/>
                <a:ea typeface="Arial"/>
                <a:cs typeface="Arial"/>
                <a:sym typeface="Arial"/>
              </a:rPr>
              <a:t>1</a:t>
            </a:r>
            <a:endParaRPr/>
          </a:p>
        </p:txBody>
      </p:sp>
      <p:sp>
        <p:nvSpPr>
          <p:cNvPr id="2429" name="Google Shape;2429;p199"/>
          <p:cNvSpPr/>
          <p:nvPr/>
        </p:nvSpPr>
        <p:spPr>
          <a:xfrm>
            <a:off x="1373188" y="1677988"/>
            <a:ext cx="19018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μ</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 μ</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endParaRPr/>
          </a:p>
        </p:txBody>
      </p:sp>
      <p:sp>
        <p:nvSpPr>
          <p:cNvPr id="2430" name="Google Shape;2430;p199"/>
          <p:cNvSpPr/>
          <p:nvPr/>
        </p:nvSpPr>
        <p:spPr>
          <a:xfrm>
            <a:off x="5754688" y="1677988"/>
            <a:ext cx="19018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μ</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 μ</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endParaRPr/>
          </a:p>
        </p:txBody>
      </p:sp>
      <p:sp>
        <p:nvSpPr>
          <p:cNvPr id="2431" name="Google Shape;2431;p199"/>
          <p:cNvSpPr/>
          <p:nvPr/>
        </p:nvSpPr>
        <p:spPr>
          <a:xfrm>
            <a:off x="3659188" y="4192588"/>
            <a:ext cx="19018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μ</a:t>
            </a:r>
            <a:r>
              <a:rPr b="1" lang="en-US" sz="2800">
                <a:solidFill>
                  <a:schemeClr val="lt2"/>
                </a:solidFill>
                <a:latin typeface="Arial"/>
                <a:ea typeface="Arial"/>
                <a:cs typeface="Arial"/>
                <a:sym typeface="Arial"/>
              </a:rPr>
              <a:t> =</a:t>
            </a:r>
            <a:r>
              <a:rPr b="1" lang="en-US" sz="2800">
                <a:solidFill>
                  <a:schemeClr val="lt2"/>
                </a:solidFill>
                <a:latin typeface="Noto Sans Symbols"/>
                <a:ea typeface="Noto Sans Symbols"/>
                <a:cs typeface="Noto Sans Symbols"/>
                <a:sym typeface="Noto Sans Symbols"/>
              </a:rPr>
              <a:t> μ</a:t>
            </a:r>
            <a:r>
              <a:rPr b="1" baseline="-25000" lang="en-US" sz="2800">
                <a:solidFill>
                  <a:schemeClr val="lt2"/>
                </a:solidFill>
                <a:latin typeface="Arial"/>
                <a:ea typeface="Arial"/>
                <a:cs typeface="Arial"/>
                <a:sym typeface="Arial"/>
              </a:rPr>
              <a:t>0</a:t>
            </a:r>
            <a:r>
              <a:rPr b="1" lang="en-US" sz="2800">
                <a:solidFill>
                  <a:schemeClr val="lt2"/>
                </a:solidFill>
                <a:latin typeface="Arial"/>
                <a:ea typeface="Arial"/>
                <a:cs typeface="Arial"/>
                <a:sym typeface="Arial"/>
              </a:rPr>
              <a:t> </a:t>
            </a:r>
            <a:endParaRPr/>
          </a:p>
        </p:txBody>
      </p:sp>
      <p:sp>
        <p:nvSpPr>
          <p:cNvPr id="2432" name="Google Shape;2432;p199"/>
          <p:cNvSpPr/>
          <p:nvPr/>
        </p:nvSpPr>
        <p:spPr>
          <a:xfrm>
            <a:off x="6859588" y="5411788"/>
            <a:ext cx="18256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Noto Sans Symbols"/>
                <a:ea typeface="Noto Sans Symbols"/>
                <a:cs typeface="Noto Sans Symbols"/>
                <a:sym typeface="Noto Sans Symbols"/>
              </a:rPr>
              <a:t>μ</a:t>
            </a:r>
            <a:r>
              <a:rPr b="1" baseline="-25000" lang="en-US" sz="2400">
                <a:solidFill>
                  <a:schemeClr val="lt1"/>
                </a:solidFill>
                <a:latin typeface="Noto Sans Symbols"/>
                <a:ea typeface="Noto Sans Symbols"/>
                <a:cs typeface="Noto Sans Symbols"/>
                <a:sym typeface="Noto Sans Symbols"/>
              </a:rPr>
              <a:t>0</a:t>
            </a:r>
            <a:r>
              <a:rPr b="1" lang="en-US" sz="2400">
                <a:solidFill>
                  <a:schemeClr val="lt1"/>
                </a:solidFill>
                <a:latin typeface="Arial"/>
                <a:ea typeface="Arial"/>
                <a:cs typeface="Arial"/>
                <a:sym typeface="Arial"/>
              </a:rPr>
              <a:t> = 368 in Example</a:t>
            </a:r>
            <a:endParaRPr/>
          </a:p>
        </p:txBody>
      </p:sp>
      <p:sp>
        <p:nvSpPr>
          <p:cNvPr id="2433" name="Google Shape;2433;p199"/>
          <p:cNvSpPr/>
          <p:nvPr/>
        </p:nvSpPr>
        <p:spPr>
          <a:xfrm>
            <a:off x="992188" y="2268538"/>
            <a:ext cx="2674937" cy="1363662"/>
          </a:xfrm>
          <a:custGeom>
            <a:rect b="b" l="l" r="r" t="t"/>
            <a:pathLst>
              <a:path extrusionOk="0" h="859" w="1685">
                <a:moveTo>
                  <a:pt x="0" y="0"/>
                </a:moveTo>
                <a:lnTo>
                  <a:pt x="0" y="858"/>
                </a:lnTo>
                <a:lnTo>
                  <a:pt x="1684" y="858"/>
                </a:lnTo>
              </a:path>
            </a:pathLst>
          </a:custGeom>
          <a:noFill/>
          <a:ln cap="rnd"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434" name="Google Shape;2434;p199"/>
          <p:cNvCxnSpPr/>
          <p:nvPr/>
        </p:nvCxnSpPr>
        <p:spPr>
          <a:xfrm>
            <a:off x="971550" y="22685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35" name="Google Shape;2435;p199"/>
          <p:cNvCxnSpPr/>
          <p:nvPr/>
        </p:nvCxnSpPr>
        <p:spPr>
          <a:xfrm>
            <a:off x="971550" y="24066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36" name="Google Shape;2436;p199"/>
          <p:cNvCxnSpPr/>
          <p:nvPr/>
        </p:nvCxnSpPr>
        <p:spPr>
          <a:xfrm>
            <a:off x="971550" y="254158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37" name="Google Shape;2437;p199"/>
          <p:cNvCxnSpPr/>
          <p:nvPr/>
        </p:nvCxnSpPr>
        <p:spPr>
          <a:xfrm>
            <a:off x="971550" y="2678113"/>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38" name="Google Shape;2438;p199"/>
          <p:cNvCxnSpPr/>
          <p:nvPr/>
        </p:nvCxnSpPr>
        <p:spPr>
          <a:xfrm>
            <a:off x="971550" y="28130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39" name="Google Shape;2439;p199"/>
          <p:cNvCxnSpPr/>
          <p:nvPr/>
        </p:nvCxnSpPr>
        <p:spPr>
          <a:xfrm>
            <a:off x="971550" y="2949575"/>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40" name="Google Shape;2440;p199"/>
          <p:cNvCxnSpPr/>
          <p:nvPr/>
        </p:nvCxnSpPr>
        <p:spPr>
          <a:xfrm>
            <a:off x="971550" y="308610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41" name="Google Shape;2441;p199"/>
          <p:cNvCxnSpPr/>
          <p:nvPr/>
        </p:nvCxnSpPr>
        <p:spPr>
          <a:xfrm>
            <a:off x="971550" y="32210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42" name="Google Shape;2442;p199"/>
          <p:cNvCxnSpPr/>
          <p:nvPr/>
        </p:nvCxnSpPr>
        <p:spPr>
          <a:xfrm>
            <a:off x="971550" y="33591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43" name="Google Shape;2443;p199"/>
          <p:cNvCxnSpPr/>
          <p:nvPr/>
        </p:nvCxnSpPr>
        <p:spPr>
          <a:xfrm>
            <a:off x="971550" y="349250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44" name="Google Shape;2444;p199"/>
          <p:cNvCxnSpPr/>
          <p:nvPr/>
        </p:nvCxnSpPr>
        <p:spPr>
          <a:xfrm>
            <a:off x="3665538"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45" name="Google Shape;2445;p199"/>
          <p:cNvCxnSpPr/>
          <p:nvPr/>
        </p:nvCxnSpPr>
        <p:spPr>
          <a:xfrm>
            <a:off x="3400425"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46" name="Google Shape;2446;p199"/>
          <p:cNvCxnSpPr/>
          <p:nvPr/>
        </p:nvCxnSpPr>
        <p:spPr>
          <a:xfrm>
            <a:off x="3130550"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47" name="Google Shape;2447;p199"/>
          <p:cNvCxnSpPr/>
          <p:nvPr/>
        </p:nvCxnSpPr>
        <p:spPr>
          <a:xfrm>
            <a:off x="2865438"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48" name="Google Shape;2448;p199"/>
          <p:cNvCxnSpPr/>
          <p:nvPr/>
        </p:nvCxnSpPr>
        <p:spPr>
          <a:xfrm>
            <a:off x="25955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49" name="Google Shape;2449;p199"/>
          <p:cNvCxnSpPr/>
          <p:nvPr/>
        </p:nvCxnSpPr>
        <p:spPr>
          <a:xfrm>
            <a:off x="2330450"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50" name="Google Shape;2450;p199"/>
          <p:cNvCxnSpPr/>
          <p:nvPr/>
        </p:nvCxnSpPr>
        <p:spPr>
          <a:xfrm>
            <a:off x="20621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51" name="Google Shape;2451;p199"/>
          <p:cNvCxnSpPr/>
          <p:nvPr/>
        </p:nvCxnSpPr>
        <p:spPr>
          <a:xfrm>
            <a:off x="17954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52" name="Google Shape;2452;p199"/>
          <p:cNvCxnSpPr/>
          <p:nvPr/>
        </p:nvCxnSpPr>
        <p:spPr>
          <a:xfrm>
            <a:off x="1527175"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53" name="Google Shape;2453;p199"/>
          <p:cNvCxnSpPr/>
          <p:nvPr/>
        </p:nvCxnSpPr>
        <p:spPr>
          <a:xfrm>
            <a:off x="1260475" y="3630613"/>
            <a:ext cx="0" cy="15875"/>
          </a:xfrm>
          <a:prstGeom prst="straightConnector1">
            <a:avLst/>
          </a:prstGeom>
          <a:noFill/>
          <a:ln cap="flat" cmpd="sng" w="25400">
            <a:solidFill>
              <a:srgbClr val="CDCDCD"/>
            </a:solidFill>
            <a:prstDash val="solid"/>
            <a:round/>
            <a:headEnd len="med" w="med" type="none"/>
            <a:tailEnd len="med" w="med" type="none"/>
          </a:ln>
        </p:spPr>
      </p:cxnSp>
      <p:sp>
        <p:nvSpPr>
          <p:cNvPr id="2454" name="Google Shape;2454;p199"/>
          <p:cNvSpPr/>
          <p:nvPr/>
        </p:nvSpPr>
        <p:spPr>
          <a:xfrm rot="-5400000">
            <a:off x="592138" y="2903537"/>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55" name="Google Shape;2455;p199"/>
          <p:cNvSpPr/>
          <p:nvPr/>
        </p:nvSpPr>
        <p:spPr>
          <a:xfrm>
            <a:off x="3573463" y="393223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56" name="Google Shape;2456;p199"/>
          <p:cNvSpPr/>
          <p:nvPr/>
        </p:nvSpPr>
        <p:spPr>
          <a:xfrm>
            <a:off x="3043238" y="2428875"/>
            <a:ext cx="660400" cy="1588"/>
          </a:xfrm>
          <a:custGeom>
            <a:rect b="b" l="l" r="r" t="t"/>
            <a:pathLst>
              <a:path extrusionOk="0" h="1" w="416">
                <a:moveTo>
                  <a:pt x="415" y="0"/>
                </a:moveTo>
                <a:lnTo>
                  <a:pt x="415" y="0"/>
                </a:lnTo>
                <a:lnTo>
                  <a:pt x="349" y="0"/>
                </a:lnTo>
                <a:lnTo>
                  <a:pt x="285" y="0"/>
                </a:lnTo>
                <a:lnTo>
                  <a:pt x="220" y="0"/>
                </a:lnTo>
                <a:lnTo>
                  <a:pt x="156" y="0"/>
                </a:lnTo>
                <a:lnTo>
                  <a:pt x="90" y="0"/>
                </a:lnTo>
                <a:lnTo>
                  <a:pt x="0"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57" name="Google Shape;2457;p199"/>
          <p:cNvSpPr/>
          <p:nvPr/>
        </p:nvSpPr>
        <p:spPr>
          <a:xfrm>
            <a:off x="5373688" y="2428875"/>
            <a:ext cx="658812" cy="1588"/>
          </a:xfrm>
          <a:custGeom>
            <a:rect b="b" l="l" r="r" t="t"/>
            <a:pathLst>
              <a:path extrusionOk="0" h="1" w="415">
                <a:moveTo>
                  <a:pt x="0" y="0"/>
                </a:moveTo>
                <a:lnTo>
                  <a:pt x="0" y="0"/>
                </a:lnTo>
                <a:lnTo>
                  <a:pt x="65" y="0"/>
                </a:lnTo>
                <a:lnTo>
                  <a:pt x="129" y="0"/>
                </a:lnTo>
                <a:lnTo>
                  <a:pt x="195" y="0"/>
                </a:lnTo>
                <a:lnTo>
                  <a:pt x="259" y="0"/>
                </a:lnTo>
                <a:lnTo>
                  <a:pt x="324" y="0"/>
                </a:lnTo>
                <a:lnTo>
                  <a:pt x="414" y="0"/>
                </a:lnTo>
              </a:path>
            </a:pathLst>
          </a:custGeom>
          <a:noFill/>
          <a:ln cap="rnd" cmpd="sng" w="50800">
            <a:solidFill>
              <a:srgbClr val="00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58" name="Google Shape;2458;p199"/>
          <p:cNvSpPr/>
          <p:nvPr/>
        </p:nvSpPr>
        <p:spPr>
          <a:xfrm>
            <a:off x="6030913" y="2428875"/>
            <a:ext cx="2054225" cy="1203325"/>
          </a:xfrm>
          <a:custGeom>
            <a:rect b="b" l="l" r="r" t="t"/>
            <a:pathLst>
              <a:path extrusionOk="0" h="758" w="1294">
                <a:moveTo>
                  <a:pt x="1293" y="757"/>
                </a:moveTo>
                <a:lnTo>
                  <a:pt x="1156" y="746"/>
                </a:lnTo>
                <a:lnTo>
                  <a:pt x="1089" y="738"/>
                </a:lnTo>
                <a:lnTo>
                  <a:pt x="1020" y="726"/>
                </a:lnTo>
                <a:lnTo>
                  <a:pt x="952" y="708"/>
                </a:lnTo>
                <a:lnTo>
                  <a:pt x="883" y="686"/>
                </a:lnTo>
                <a:lnTo>
                  <a:pt x="816" y="655"/>
                </a:lnTo>
                <a:lnTo>
                  <a:pt x="679" y="567"/>
                </a:lnTo>
                <a:lnTo>
                  <a:pt x="545" y="444"/>
                </a:lnTo>
                <a:lnTo>
                  <a:pt x="408" y="295"/>
                </a:lnTo>
                <a:lnTo>
                  <a:pt x="339" y="219"/>
                </a:lnTo>
                <a:lnTo>
                  <a:pt x="272" y="150"/>
                </a:lnTo>
                <a:lnTo>
                  <a:pt x="204" y="88"/>
                </a:lnTo>
                <a:lnTo>
                  <a:pt x="135" y="41"/>
                </a:lnTo>
                <a:lnTo>
                  <a:pt x="68" y="10"/>
                </a:lnTo>
                <a:lnTo>
                  <a:pt x="0" y="0"/>
                </a:lnTo>
              </a:path>
            </a:pathLst>
          </a:custGeom>
          <a:noFill/>
          <a:ln cap="rnd" cmpd="sng" w="50800">
            <a:solidFill>
              <a:srgbClr val="00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59" name="Google Shape;2459;p199"/>
          <p:cNvSpPr/>
          <p:nvPr/>
        </p:nvSpPr>
        <p:spPr>
          <a:xfrm>
            <a:off x="5373688" y="2268538"/>
            <a:ext cx="2674937" cy="1363662"/>
          </a:xfrm>
          <a:custGeom>
            <a:rect b="b" l="l" r="r" t="t"/>
            <a:pathLst>
              <a:path extrusionOk="0" h="859" w="1685">
                <a:moveTo>
                  <a:pt x="0" y="0"/>
                </a:moveTo>
                <a:lnTo>
                  <a:pt x="0" y="858"/>
                </a:lnTo>
                <a:lnTo>
                  <a:pt x="1684" y="858"/>
                </a:lnTo>
              </a:path>
            </a:pathLst>
          </a:custGeom>
          <a:noFill/>
          <a:ln cap="rnd"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460" name="Google Shape;2460;p199"/>
          <p:cNvCxnSpPr/>
          <p:nvPr/>
        </p:nvCxnSpPr>
        <p:spPr>
          <a:xfrm>
            <a:off x="5353050" y="22685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1" name="Google Shape;2461;p199"/>
          <p:cNvCxnSpPr/>
          <p:nvPr/>
        </p:nvCxnSpPr>
        <p:spPr>
          <a:xfrm>
            <a:off x="5353050" y="24066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2" name="Google Shape;2462;p199"/>
          <p:cNvCxnSpPr/>
          <p:nvPr/>
        </p:nvCxnSpPr>
        <p:spPr>
          <a:xfrm>
            <a:off x="5353050" y="254158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3" name="Google Shape;2463;p199"/>
          <p:cNvCxnSpPr/>
          <p:nvPr/>
        </p:nvCxnSpPr>
        <p:spPr>
          <a:xfrm>
            <a:off x="5353050" y="2678113"/>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4" name="Google Shape;2464;p199"/>
          <p:cNvCxnSpPr/>
          <p:nvPr/>
        </p:nvCxnSpPr>
        <p:spPr>
          <a:xfrm>
            <a:off x="5353050" y="28130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5" name="Google Shape;2465;p199"/>
          <p:cNvCxnSpPr/>
          <p:nvPr/>
        </p:nvCxnSpPr>
        <p:spPr>
          <a:xfrm>
            <a:off x="5353050" y="2949575"/>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6" name="Google Shape;2466;p199"/>
          <p:cNvCxnSpPr/>
          <p:nvPr/>
        </p:nvCxnSpPr>
        <p:spPr>
          <a:xfrm>
            <a:off x="5353050" y="308610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7" name="Google Shape;2467;p199"/>
          <p:cNvCxnSpPr/>
          <p:nvPr/>
        </p:nvCxnSpPr>
        <p:spPr>
          <a:xfrm>
            <a:off x="5353050" y="32210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8" name="Google Shape;2468;p199"/>
          <p:cNvCxnSpPr/>
          <p:nvPr/>
        </p:nvCxnSpPr>
        <p:spPr>
          <a:xfrm>
            <a:off x="5353050" y="33591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69" name="Google Shape;2469;p199"/>
          <p:cNvCxnSpPr/>
          <p:nvPr/>
        </p:nvCxnSpPr>
        <p:spPr>
          <a:xfrm>
            <a:off x="5353050" y="349250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70" name="Google Shape;2470;p199"/>
          <p:cNvCxnSpPr/>
          <p:nvPr/>
        </p:nvCxnSpPr>
        <p:spPr>
          <a:xfrm>
            <a:off x="8047038"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1" name="Google Shape;2471;p199"/>
          <p:cNvCxnSpPr/>
          <p:nvPr/>
        </p:nvCxnSpPr>
        <p:spPr>
          <a:xfrm>
            <a:off x="7781925"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2" name="Google Shape;2472;p199"/>
          <p:cNvCxnSpPr/>
          <p:nvPr/>
        </p:nvCxnSpPr>
        <p:spPr>
          <a:xfrm>
            <a:off x="7512050"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3" name="Google Shape;2473;p199"/>
          <p:cNvCxnSpPr/>
          <p:nvPr/>
        </p:nvCxnSpPr>
        <p:spPr>
          <a:xfrm>
            <a:off x="7246938"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4" name="Google Shape;2474;p199"/>
          <p:cNvCxnSpPr/>
          <p:nvPr/>
        </p:nvCxnSpPr>
        <p:spPr>
          <a:xfrm>
            <a:off x="69770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5" name="Google Shape;2475;p199"/>
          <p:cNvCxnSpPr/>
          <p:nvPr/>
        </p:nvCxnSpPr>
        <p:spPr>
          <a:xfrm>
            <a:off x="6711950"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6" name="Google Shape;2476;p199"/>
          <p:cNvCxnSpPr/>
          <p:nvPr/>
        </p:nvCxnSpPr>
        <p:spPr>
          <a:xfrm>
            <a:off x="64436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7" name="Google Shape;2477;p199"/>
          <p:cNvCxnSpPr/>
          <p:nvPr/>
        </p:nvCxnSpPr>
        <p:spPr>
          <a:xfrm>
            <a:off x="6176963"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8" name="Google Shape;2478;p199"/>
          <p:cNvCxnSpPr/>
          <p:nvPr/>
        </p:nvCxnSpPr>
        <p:spPr>
          <a:xfrm>
            <a:off x="5908675" y="3630613"/>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79" name="Google Shape;2479;p199"/>
          <p:cNvCxnSpPr/>
          <p:nvPr/>
        </p:nvCxnSpPr>
        <p:spPr>
          <a:xfrm>
            <a:off x="5641975" y="3630613"/>
            <a:ext cx="0" cy="15875"/>
          </a:xfrm>
          <a:prstGeom prst="straightConnector1">
            <a:avLst/>
          </a:prstGeom>
          <a:noFill/>
          <a:ln cap="flat" cmpd="sng" w="25400">
            <a:solidFill>
              <a:srgbClr val="CDCDCD"/>
            </a:solidFill>
            <a:prstDash val="solid"/>
            <a:round/>
            <a:headEnd len="med" w="med" type="none"/>
            <a:tailEnd len="med" w="med" type="none"/>
          </a:ln>
        </p:spPr>
      </p:cxnSp>
      <p:sp>
        <p:nvSpPr>
          <p:cNvPr id="2480" name="Google Shape;2480;p199"/>
          <p:cNvSpPr/>
          <p:nvPr/>
        </p:nvSpPr>
        <p:spPr>
          <a:xfrm rot="-5400000">
            <a:off x="4973638" y="2903537"/>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81" name="Google Shape;2481;p199"/>
          <p:cNvSpPr/>
          <p:nvPr/>
        </p:nvSpPr>
        <p:spPr>
          <a:xfrm>
            <a:off x="7954963" y="3932238"/>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82" name="Google Shape;2482;p199"/>
          <p:cNvSpPr/>
          <p:nvPr/>
        </p:nvSpPr>
        <p:spPr>
          <a:xfrm>
            <a:off x="4576763" y="4784725"/>
            <a:ext cx="1336675" cy="1289050"/>
          </a:xfrm>
          <a:custGeom>
            <a:rect b="b" l="l" r="r" t="t"/>
            <a:pathLst>
              <a:path extrusionOk="0" h="812" w="842">
                <a:moveTo>
                  <a:pt x="841" y="0"/>
                </a:moveTo>
                <a:lnTo>
                  <a:pt x="753" y="10"/>
                </a:lnTo>
                <a:lnTo>
                  <a:pt x="708" y="19"/>
                </a:lnTo>
                <a:lnTo>
                  <a:pt x="665" y="33"/>
                </a:lnTo>
                <a:lnTo>
                  <a:pt x="620" y="50"/>
                </a:lnTo>
                <a:lnTo>
                  <a:pt x="575" y="76"/>
                </a:lnTo>
                <a:lnTo>
                  <a:pt x="532" y="109"/>
                </a:lnTo>
                <a:lnTo>
                  <a:pt x="442" y="204"/>
                </a:lnTo>
                <a:lnTo>
                  <a:pt x="354" y="335"/>
                </a:lnTo>
                <a:lnTo>
                  <a:pt x="266" y="494"/>
                </a:lnTo>
                <a:lnTo>
                  <a:pt x="221" y="576"/>
                </a:lnTo>
                <a:lnTo>
                  <a:pt x="176" y="652"/>
                </a:lnTo>
                <a:lnTo>
                  <a:pt x="133" y="717"/>
                </a:lnTo>
                <a:lnTo>
                  <a:pt x="88" y="767"/>
                </a:lnTo>
                <a:lnTo>
                  <a:pt x="43" y="800"/>
                </a:lnTo>
                <a:lnTo>
                  <a:pt x="0" y="811"/>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83" name="Google Shape;2483;p199"/>
          <p:cNvSpPr/>
          <p:nvPr/>
        </p:nvSpPr>
        <p:spPr>
          <a:xfrm>
            <a:off x="3236913" y="4784725"/>
            <a:ext cx="1341437" cy="1289050"/>
          </a:xfrm>
          <a:custGeom>
            <a:rect b="b" l="l" r="r" t="t"/>
            <a:pathLst>
              <a:path extrusionOk="0" h="812" w="845">
                <a:moveTo>
                  <a:pt x="0" y="0"/>
                </a:moveTo>
                <a:lnTo>
                  <a:pt x="89" y="10"/>
                </a:lnTo>
                <a:lnTo>
                  <a:pt x="134" y="19"/>
                </a:lnTo>
                <a:lnTo>
                  <a:pt x="178" y="33"/>
                </a:lnTo>
                <a:lnTo>
                  <a:pt x="222" y="50"/>
                </a:lnTo>
                <a:lnTo>
                  <a:pt x="267" y="76"/>
                </a:lnTo>
                <a:lnTo>
                  <a:pt x="312" y="109"/>
                </a:lnTo>
                <a:lnTo>
                  <a:pt x="400" y="204"/>
                </a:lnTo>
                <a:lnTo>
                  <a:pt x="488" y="335"/>
                </a:lnTo>
                <a:lnTo>
                  <a:pt x="578" y="494"/>
                </a:lnTo>
                <a:lnTo>
                  <a:pt x="621" y="576"/>
                </a:lnTo>
                <a:lnTo>
                  <a:pt x="666" y="652"/>
                </a:lnTo>
                <a:lnTo>
                  <a:pt x="711" y="717"/>
                </a:lnTo>
                <a:lnTo>
                  <a:pt x="754" y="767"/>
                </a:lnTo>
                <a:lnTo>
                  <a:pt x="799" y="800"/>
                </a:lnTo>
                <a:lnTo>
                  <a:pt x="844" y="811"/>
                </a:lnTo>
              </a:path>
            </a:pathLst>
          </a:custGeom>
          <a:noFill/>
          <a:ln cap="rnd" cmpd="sng" w="508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484" name="Google Shape;2484;p199"/>
          <p:cNvSpPr/>
          <p:nvPr/>
        </p:nvSpPr>
        <p:spPr>
          <a:xfrm>
            <a:off x="3227388" y="4740275"/>
            <a:ext cx="2674937" cy="1363663"/>
          </a:xfrm>
          <a:custGeom>
            <a:rect b="b" l="l" r="r" t="t"/>
            <a:pathLst>
              <a:path extrusionOk="0" h="859" w="1685">
                <a:moveTo>
                  <a:pt x="0" y="0"/>
                </a:moveTo>
                <a:lnTo>
                  <a:pt x="0" y="858"/>
                </a:lnTo>
                <a:lnTo>
                  <a:pt x="1684" y="858"/>
                </a:lnTo>
              </a:path>
            </a:pathLst>
          </a:custGeom>
          <a:noFill/>
          <a:ln cap="rnd"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cxnSp>
        <p:nvCxnSpPr>
          <p:cNvPr id="2485" name="Google Shape;2485;p199"/>
          <p:cNvCxnSpPr/>
          <p:nvPr/>
        </p:nvCxnSpPr>
        <p:spPr>
          <a:xfrm>
            <a:off x="3206750" y="4740275"/>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86" name="Google Shape;2486;p199"/>
          <p:cNvCxnSpPr/>
          <p:nvPr/>
        </p:nvCxnSpPr>
        <p:spPr>
          <a:xfrm>
            <a:off x="3206750" y="487838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87" name="Google Shape;2487;p199"/>
          <p:cNvCxnSpPr/>
          <p:nvPr/>
        </p:nvCxnSpPr>
        <p:spPr>
          <a:xfrm>
            <a:off x="3206750" y="5013325"/>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88" name="Google Shape;2488;p199"/>
          <p:cNvCxnSpPr/>
          <p:nvPr/>
        </p:nvCxnSpPr>
        <p:spPr>
          <a:xfrm>
            <a:off x="3206750" y="5149850"/>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89" name="Google Shape;2489;p199"/>
          <p:cNvCxnSpPr/>
          <p:nvPr/>
        </p:nvCxnSpPr>
        <p:spPr>
          <a:xfrm>
            <a:off x="3206750" y="528478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0" name="Google Shape;2490;p199"/>
          <p:cNvCxnSpPr/>
          <p:nvPr/>
        </p:nvCxnSpPr>
        <p:spPr>
          <a:xfrm>
            <a:off x="3206750" y="5421313"/>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1" name="Google Shape;2491;p199"/>
          <p:cNvCxnSpPr/>
          <p:nvPr/>
        </p:nvCxnSpPr>
        <p:spPr>
          <a:xfrm>
            <a:off x="3206750" y="55578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2" name="Google Shape;2492;p199"/>
          <p:cNvCxnSpPr/>
          <p:nvPr/>
        </p:nvCxnSpPr>
        <p:spPr>
          <a:xfrm>
            <a:off x="3206750" y="5692775"/>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3" name="Google Shape;2493;p199"/>
          <p:cNvCxnSpPr/>
          <p:nvPr/>
        </p:nvCxnSpPr>
        <p:spPr>
          <a:xfrm>
            <a:off x="3206750" y="583088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4" name="Google Shape;2494;p199"/>
          <p:cNvCxnSpPr/>
          <p:nvPr/>
        </p:nvCxnSpPr>
        <p:spPr>
          <a:xfrm>
            <a:off x="3206750" y="5964238"/>
            <a:ext cx="7938" cy="0"/>
          </a:xfrm>
          <a:prstGeom prst="straightConnector1">
            <a:avLst/>
          </a:prstGeom>
          <a:noFill/>
          <a:ln cap="flat" cmpd="sng" w="25400">
            <a:solidFill>
              <a:srgbClr val="CDCDCD"/>
            </a:solidFill>
            <a:prstDash val="solid"/>
            <a:round/>
            <a:headEnd len="med" w="med" type="none"/>
            <a:tailEnd len="med" w="med" type="none"/>
          </a:ln>
        </p:spPr>
      </p:cxnSp>
      <p:cxnSp>
        <p:nvCxnSpPr>
          <p:cNvPr id="2495" name="Google Shape;2495;p199"/>
          <p:cNvCxnSpPr/>
          <p:nvPr/>
        </p:nvCxnSpPr>
        <p:spPr>
          <a:xfrm>
            <a:off x="5900738"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96" name="Google Shape;2496;p199"/>
          <p:cNvCxnSpPr/>
          <p:nvPr/>
        </p:nvCxnSpPr>
        <p:spPr>
          <a:xfrm>
            <a:off x="5635625"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97" name="Google Shape;2497;p199"/>
          <p:cNvCxnSpPr/>
          <p:nvPr/>
        </p:nvCxnSpPr>
        <p:spPr>
          <a:xfrm>
            <a:off x="5365750"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98" name="Google Shape;2498;p199"/>
          <p:cNvCxnSpPr/>
          <p:nvPr/>
        </p:nvCxnSpPr>
        <p:spPr>
          <a:xfrm>
            <a:off x="5100638"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499" name="Google Shape;2499;p199"/>
          <p:cNvCxnSpPr/>
          <p:nvPr/>
        </p:nvCxnSpPr>
        <p:spPr>
          <a:xfrm>
            <a:off x="4830763"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500" name="Google Shape;2500;p199"/>
          <p:cNvCxnSpPr/>
          <p:nvPr/>
        </p:nvCxnSpPr>
        <p:spPr>
          <a:xfrm>
            <a:off x="4565650"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501" name="Google Shape;2501;p199"/>
          <p:cNvCxnSpPr/>
          <p:nvPr/>
        </p:nvCxnSpPr>
        <p:spPr>
          <a:xfrm>
            <a:off x="4297363"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502" name="Google Shape;2502;p199"/>
          <p:cNvCxnSpPr/>
          <p:nvPr/>
        </p:nvCxnSpPr>
        <p:spPr>
          <a:xfrm>
            <a:off x="4030663"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503" name="Google Shape;2503;p199"/>
          <p:cNvCxnSpPr/>
          <p:nvPr/>
        </p:nvCxnSpPr>
        <p:spPr>
          <a:xfrm>
            <a:off x="3762375" y="6102350"/>
            <a:ext cx="0" cy="15875"/>
          </a:xfrm>
          <a:prstGeom prst="straightConnector1">
            <a:avLst/>
          </a:prstGeom>
          <a:noFill/>
          <a:ln cap="flat" cmpd="sng" w="25400">
            <a:solidFill>
              <a:srgbClr val="CDCDCD"/>
            </a:solidFill>
            <a:prstDash val="solid"/>
            <a:round/>
            <a:headEnd len="med" w="med" type="none"/>
            <a:tailEnd len="med" w="med" type="none"/>
          </a:ln>
        </p:spPr>
      </p:cxnSp>
      <p:cxnSp>
        <p:nvCxnSpPr>
          <p:cNvPr id="2504" name="Google Shape;2504;p199"/>
          <p:cNvCxnSpPr/>
          <p:nvPr/>
        </p:nvCxnSpPr>
        <p:spPr>
          <a:xfrm>
            <a:off x="3495675" y="6102350"/>
            <a:ext cx="0" cy="15875"/>
          </a:xfrm>
          <a:prstGeom prst="straightConnector1">
            <a:avLst/>
          </a:prstGeom>
          <a:noFill/>
          <a:ln cap="flat" cmpd="sng" w="25400">
            <a:solidFill>
              <a:srgbClr val="CDCDCD"/>
            </a:solidFill>
            <a:prstDash val="solid"/>
            <a:round/>
            <a:headEnd len="med" w="med" type="none"/>
            <a:tailEnd len="med" w="med" type="none"/>
          </a:ln>
        </p:spPr>
      </p:cxnSp>
      <p:sp>
        <p:nvSpPr>
          <p:cNvPr id="2505" name="Google Shape;2505;p199"/>
          <p:cNvSpPr/>
          <p:nvPr/>
        </p:nvSpPr>
        <p:spPr>
          <a:xfrm rot="-5400000">
            <a:off x="2827338" y="537527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506" name="Google Shape;2506;p199"/>
          <p:cNvSpPr/>
          <p:nvPr/>
        </p:nvSpPr>
        <p:spPr>
          <a:xfrm>
            <a:off x="5808663" y="6403975"/>
            <a:ext cx="184150" cy="920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507" name="Google Shape;2507;p199"/>
          <p:cNvSpPr/>
          <p:nvPr/>
        </p:nvSpPr>
        <p:spPr>
          <a:xfrm>
            <a:off x="992188" y="2428875"/>
            <a:ext cx="2052637" cy="1203325"/>
          </a:xfrm>
          <a:custGeom>
            <a:rect b="b" l="l" r="r" t="t"/>
            <a:pathLst>
              <a:path extrusionOk="0" h="758" w="1293">
                <a:moveTo>
                  <a:pt x="0" y="757"/>
                </a:moveTo>
                <a:lnTo>
                  <a:pt x="136" y="746"/>
                </a:lnTo>
                <a:lnTo>
                  <a:pt x="203" y="738"/>
                </a:lnTo>
                <a:lnTo>
                  <a:pt x="273" y="726"/>
                </a:lnTo>
                <a:lnTo>
                  <a:pt x="340" y="708"/>
                </a:lnTo>
                <a:lnTo>
                  <a:pt x="407" y="686"/>
                </a:lnTo>
                <a:lnTo>
                  <a:pt x="477" y="655"/>
                </a:lnTo>
                <a:lnTo>
                  <a:pt x="613" y="567"/>
                </a:lnTo>
                <a:lnTo>
                  <a:pt x="748" y="444"/>
                </a:lnTo>
                <a:lnTo>
                  <a:pt x="884" y="295"/>
                </a:lnTo>
                <a:lnTo>
                  <a:pt x="952" y="219"/>
                </a:lnTo>
                <a:lnTo>
                  <a:pt x="1021" y="150"/>
                </a:lnTo>
                <a:lnTo>
                  <a:pt x="1088" y="88"/>
                </a:lnTo>
                <a:lnTo>
                  <a:pt x="1157" y="41"/>
                </a:lnTo>
                <a:lnTo>
                  <a:pt x="1225" y="10"/>
                </a:lnTo>
                <a:lnTo>
                  <a:pt x="1292" y="0"/>
                </a:lnTo>
              </a:path>
            </a:pathLst>
          </a:custGeom>
          <a:noFill/>
          <a:ln cap="rnd" cmpd="sng" w="50800">
            <a:solidFill>
              <a:srgbClr val="FF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Learning Objectives</a:t>
            </a:r>
            <a:endParaRPr/>
          </a:p>
        </p:txBody>
      </p:sp>
      <p:sp>
        <p:nvSpPr>
          <p:cNvPr id="123" name="Google Shape;123;p2"/>
          <p:cNvSpPr txBox="1"/>
          <p:nvPr>
            <p:ph idx="1" type="body"/>
          </p:nvPr>
        </p:nvSpPr>
        <p:spPr>
          <a:xfrm>
            <a:off x="685800" y="1981200"/>
            <a:ext cx="80010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Distinguish Types of Hypotheses </a:t>
            </a:r>
            <a:endParaRPr/>
          </a:p>
          <a:p>
            <a:pPr indent="-571500" lvl="0" marL="571500" rtl="0" algn="l">
              <a:spcBef>
                <a:spcPts val="1280"/>
              </a:spcBef>
              <a:spcAft>
                <a:spcPts val="0"/>
              </a:spcAft>
              <a:buNone/>
            </a:pPr>
            <a:r>
              <a:rPr lang="en-US"/>
              <a:t>2.	Describe Hypothesis Testing Process</a:t>
            </a:r>
            <a:endParaRPr/>
          </a:p>
          <a:p>
            <a:pPr indent="-571500" lvl="0" marL="571500" rtl="0" algn="l">
              <a:spcBef>
                <a:spcPts val="1280"/>
              </a:spcBef>
              <a:spcAft>
                <a:spcPts val="0"/>
              </a:spcAft>
              <a:buNone/>
            </a:pPr>
            <a:r>
              <a:rPr lang="en-US"/>
              <a:t>3.	Explain p-Value Concept</a:t>
            </a:r>
            <a:endParaRPr/>
          </a:p>
          <a:p>
            <a:pPr indent="-571500" lvl="0" marL="571500" rtl="0" algn="l">
              <a:spcBef>
                <a:spcPts val="1280"/>
              </a:spcBef>
              <a:spcAft>
                <a:spcPts val="0"/>
              </a:spcAft>
              <a:buNone/>
            </a:pPr>
            <a:r>
              <a:rPr lang="en-US"/>
              <a:t>4.	Solve Hypothesis Testing Problems Based on a Single Sample</a:t>
            </a:r>
            <a:endParaRPr/>
          </a:p>
          <a:p>
            <a:pPr indent="-571500" lvl="0" marL="571500" rtl="0" algn="l">
              <a:spcBef>
                <a:spcPts val="1280"/>
              </a:spcBef>
              <a:spcAft>
                <a:spcPts val="0"/>
              </a:spcAft>
              <a:buNone/>
            </a:pPr>
            <a:r>
              <a:rPr lang="en-US"/>
              <a:t>5.	Explain Power of a Test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5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500"/>
                                        <p:tgtEl>
                                          <p:spTgt spid="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animEffect filter="fade" transition="in">
                                      <p:cBhvr>
                                        <p:cTn dur="500"/>
                                        <p:tgtEl>
                                          <p:spTgt spid="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animEffect filter="fade" transition="in">
                                      <p:cBhvr>
                                        <p:cTn dur="500"/>
                                        <p:tgtEl>
                                          <p:spTgt spid="1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Basic Idea</a:t>
            </a:r>
            <a:endParaRPr/>
          </a:p>
        </p:txBody>
      </p:sp>
      <p:graphicFrame>
        <p:nvGraphicFramePr>
          <p:cNvPr id="354" name="Google Shape;354;p20"/>
          <p:cNvGraphicFramePr/>
          <p:nvPr/>
        </p:nvGraphicFramePr>
        <p:xfrm>
          <a:off x="525463" y="2392363"/>
          <a:ext cx="7777162" cy="3916362"/>
        </p:xfrm>
        <a:graphic>
          <a:graphicData uri="http://schemas.openxmlformats.org/presentationml/2006/ole">
            <mc:AlternateContent>
              <mc:Choice Requires="v">
                <p:oleObj r:id="rId4" imgH="3916362" imgW="7777162" progId="" spid="_x0000_s1">
                  <p:embed/>
                </p:oleObj>
              </mc:Choice>
              <mc:Fallback>
                <p:oleObj r:id="rId5" imgH="3916362" imgW="7777162" progId="">
                  <p:embed/>
                  <p:pic>
                    <p:nvPicPr>
                      <p:cNvPr id="354" name="Google Shape;354;p20"/>
                      <p:cNvPicPr preferRelativeResize="0"/>
                      <p:nvPr/>
                    </p:nvPicPr>
                    <p:blipFill rotWithShape="1">
                      <a:blip r:embed="rId6">
                        <a:alphaModFix/>
                      </a:blip>
                      <a:srcRect b="0" l="0" r="0" t="0"/>
                      <a:stretch/>
                    </p:blipFill>
                    <p:spPr>
                      <a:xfrm>
                        <a:off x="525463" y="2392363"/>
                        <a:ext cx="7777162" cy="3916362"/>
                      </a:xfrm>
                      <a:prstGeom prst="rect">
                        <a:avLst/>
                      </a:prstGeom>
                      <a:noFill/>
                      <a:ln>
                        <a:noFill/>
                      </a:ln>
                    </p:spPr>
                  </p:pic>
                </p:oleObj>
              </mc:Fallback>
            </mc:AlternateContent>
          </a:graphicData>
        </a:graphic>
      </p:graphicFrame>
      <p:sp>
        <p:nvSpPr>
          <p:cNvPr id="355" name="Google Shape;355;p20"/>
          <p:cNvSpPr/>
          <p:nvPr/>
        </p:nvSpPr>
        <p:spPr>
          <a:xfrm>
            <a:off x="2644775" y="1652588"/>
            <a:ext cx="41116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356" name="Google Shape;356;p20"/>
          <p:cNvSpPr/>
          <p:nvPr/>
        </p:nvSpPr>
        <p:spPr>
          <a:xfrm>
            <a:off x="3201988" y="4433888"/>
            <a:ext cx="3384550"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if in fact this were</a:t>
            </a:r>
            <a:br>
              <a:rPr b="1" lang="en-US" sz="2400">
                <a:solidFill>
                  <a:schemeClr val="lt2"/>
                </a:solidFill>
                <a:latin typeface="Arial"/>
                <a:ea typeface="Arial"/>
                <a:cs typeface="Arial"/>
                <a:sym typeface="Arial"/>
              </a:rPr>
            </a:br>
            <a:r>
              <a:rPr b="1" lang="en-US" sz="2400">
                <a:solidFill>
                  <a:schemeClr val="lt2"/>
                </a:solidFill>
                <a:latin typeface="Arial"/>
                <a:ea typeface="Arial"/>
                <a:cs typeface="Arial"/>
                <a:sym typeface="Arial"/>
              </a:rPr>
              <a:t> the population mean</a:t>
            </a:r>
            <a:endParaRPr/>
          </a:p>
        </p:txBody>
      </p:sp>
      <p:sp>
        <p:nvSpPr>
          <p:cNvPr id="357" name="Google Shape;357;p20"/>
          <p:cNvSpPr/>
          <p:nvPr/>
        </p:nvSpPr>
        <p:spPr>
          <a:xfrm>
            <a:off x="6249988" y="2655888"/>
            <a:ext cx="2665412" cy="16287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 therefore, we fail to reject the hypothesis that </a:t>
            </a:r>
            <a:r>
              <a:rPr b="1" lang="en-US" sz="2400">
                <a:solidFill>
                  <a:schemeClr val="lt2"/>
                </a:solidFill>
                <a:latin typeface="Noto Sans Symbols"/>
                <a:ea typeface="Noto Sans Symbols"/>
                <a:cs typeface="Noto Sans Symbols"/>
                <a:sym typeface="Noto Sans Symbols"/>
              </a:rPr>
              <a:t>μ</a:t>
            </a:r>
            <a:r>
              <a:rPr b="1" lang="en-US" sz="2800">
                <a:solidFill>
                  <a:schemeClr val="lt2"/>
                </a:solidFill>
                <a:latin typeface="Arial"/>
                <a:ea typeface="Arial"/>
                <a:cs typeface="Arial"/>
                <a:sym typeface="Arial"/>
              </a:rPr>
              <a:t> </a:t>
            </a:r>
            <a:r>
              <a:rPr b="1" lang="en-US" sz="2400">
                <a:solidFill>
                  <a:schemeClr val="lt2"/>
                </a:solidFill>
                <a:latin typeface="Arial"/>
                <a:ea typeface="Arial"/>
                <a:cs typeface="Arial"/>
                <a:sym typeface="Arial"/>
              </a:rPr>
              <a:t>= 50.</a:t>
            </a:r>
            <a:endParaRPr/>
          </a:p>
        </p:txBody>
      </p:sp>
      <p:cxnSp>
        <p:nvCxnSpPr>
          <p:cNvPr id="358" name="Google Shape;358;p20"/>
          <p:cNvCxnSpPr/>
          <p:nvPr/>
        </p:nvCxnSpPr>
        <p:spPr>
          <a:xfrm>
            <a:off x="4800600" y="5295900"/>
            <a:ext cx="0" cy="3302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359" name="Google Shape;359;p20"/>
          <p:cNvSpPr/>
          <p:nvPr/>
        </p:nvSpPr>
        <p:spPr>
          <a:xfrm>
            <a:off x="4398963" y="6088063"/>
            <a:ext cx="987425" cy="515937"/>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2"/>
                </a:solidFill>
                <a:latin typeface="Arial"/>
                <a:ea typeface="Arial"/>
                <a:cs typeface="Arial"/>
                <a:sym typeface="Arial"/>
              </a:rPr>
              <a:t>H</a:t>
            </a:r>
            <a:r>
              <a:rPr b="1" baseline="-25000" lang="en-US" sz="2800">
                <a:solidFill>
                  <a:schemeClr val="lt2"/>
                </a:solidFill>
                <a:latin typeface="Arial"/>
                <a:ea typeface="Arial"/>
                <a:cs typeface="Arial"/>
                <a:sym typeface="Arial"/>
              </a:rPr>
              <a:t>0</a:t>
            </a:r>
            <a:endParaRPr/>
          </a:p>
        </p:txBody>
      </p:sp>
      <p:sp>
        <p:nvSpPr>
          <p:cNvPr id="360" name="Google Shape;360;p20"/>
          <p:cNvSpPr/>
          <p:nvPr/>
        </p:nvSpPr>
        <p:spPr>
          <a:xfrm>
            <a:off x="1500188" y="3152775"/>
            <a:ext cx="3214687" cy="1198563"/>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It is likely that we would get a sample mean of this value ...</a:t>
            </a:r>
            <a:endParaRPr/>
          </a:p>
        </p:txBody>
      </p:sp>
      <p:cxnSp>
        <p:nvCxnSpPr>
          <p:cNvPr id="361" name="Google Shape;361;p20"/>
          <p:cNvCxnSpPr/>
          <p:nvPr/>
        </p:nvCxnSpPr>
        <p:spPr>
          <a:xfrm>
            <a:off x="4572000" y="4351338"/>
            <a:ext cx="0" cy="1320800"/>
          </a:xfrm>
          <a:prstGeom prst="straightConnector1">
            <a:avLst/>
          </a:prstGeom>
          <a:noFill/>
          <a:ln cap="flat" cmpd="sng" w="50800">
            <a:solidFill>
              <a:schemeClr val="lt2"/>
            </a:solidFill>
            <a:prstDash val="solid"/>
            <a:round/>
            <a:headEnd len="med" w="med" type="none"/>
            <a:tailEnd len="med" w="med" type="triangle"/>
          </a:ln>
          <a:effectLst>
            <a:outerShdw rotWithShape="0" algn="ctr" dir="2700000" dist="35921">
              <a:schemeClr val="dk1"/>
            </a:outerShdw>
          </a:effectLst>
        </p:spPr>
      </p:cxnSp>
      <p:sp>
        <p:nvSpPr>
          <p:cNvPr id="362" name="Google Shape;362;p20"/>
          <p:cNvSpPr/>
          <p:nvPr/>
        </p:nvSpPr>
        <p:spPr>
          <a:xfrm>
            <a:off x="4206875" y="5997575"/>
            <a:ext cx="987425" cy="458788"/>
          </a:xfrm>
          <a:prstGeom prst="rect">
            <a:avLst/>
          </a:prstGeom>
          <a:noFill/>
          <a:ln>
            <a:noFill/>
          </a:ln>
          <a:effectLst>
            <a:outerShdw rotWithShape="0" algn="ctr" dir="2700000" dist="53882">
              <a:schemeClr val="dk1"/>
            </a:outerShdw>
          </a:effectLst>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49.5</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20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Conclusion</a:t>
            </a:r>
            <a:endParaRPr/>
          </a:p>
        </p:txBody>
      </p:sp>
      <p:sp>
        <p:nvSpPr>
          <p:cNvPr id="2513" name="Google Shape;2513;p200"/>
          <p:cNvSpPr txBox="1"/>
          <p:nvPr>
            <p:ph idx="1" type="body"/>
          </p:nvPr>
        </p:nvSpPr>
        <p:spPr>
          <a:xfrm>
            <a:off x="685800" y="1981200"/>
            <a:ext cx="80010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Distinguished Types of Hypotheses </a:t>
            </a:r>
            <a:endParaRPr/>
          </a:p>
          <a:p>
            <a:pPr indent="-571500" lvl="0" marL="571500" rtl="0" algn="l">
              <a:spcBef>
                <a:spcPts val="1280"/>
              </a:spcBef>
              <a:spcAft>
                <a:spcPts val="0"/>
              </a:spcAft>
              <a:buNone/>
            </a:pPr>
            <a:r>
              <a:rPr lang="en-US"/>
              <a:t>2.	Described Hypothesis Testing Process</a:t>
            </a:r>
            <a:endParaRPr/>
          </a:p>
          <a:p>
            <a:pPr indent="-571500" lvl="0" marL="571500" rtl="0" algn="l">
              <a:spcBef>
                <a:spcPts val="1280"/>
              </a:spcBef>
              <a:spcAft>
                <a:spcPts val="0"/>
              </a:spcAft>
              <a:buNone/>
            </a:pPr>
            <a:r>
              <a:rPr lang="en-US"/>
              <a:t>3.	Explained p-Value Concept</a:t>
            </a:r>
            <a:endParaRPr/>
          </a:p>
          <a:p>
            <a:pPr indent="-571500" lvl="0" marL="571500" rtl="0" algn="l">
              <a:spcBef>
                <a:spcPts val="1280"/>
              </a:spcBef>
              <a:spcAft>
                <a:spcPts val="0"/>
              </a:spcAft>
              <a:buNone/>
            </a:pPr>
            <a:r>
              <a:rPr lang="en-US"/>
              <a:t>4.	Solved Hypothesis Testing Problems Based on a Single Sample</a:t>
            </a:r>
            <a:endParaRPr/>
          </a:p>
          <a:p>
            <a:pPr indent="-571500" lvl="0" marL="571500" rtl="0" algn="l">
              <a:spcBef>
                <a:spcPts val="1280"/>
              </a:spcBef>
              <a:spcAft>
                <a:spcPts val="0"/>
              </a:spcAft>
              <a:buNone/>
            </a:pPr>
            <a:r>
              <a:rPr lang="en-US"/>
              <a:t>5.	Explained Power of a Test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xEl>
                                              <p:pRg end="0" st="0"/>
                                            </p:txEl>
                                          </p:spTgt>
                                        </p:tgtEl>
                                        <p:attrNameLst>
                                          <p:attrName>style.visibility</p:attrName>
                                        </p:attrNameLst>
                                      </p:cBhvr>
                                      <p:to>
                                        <p:strVal val="visible"/>
                                      </p:to>
                                    </p:set>
                                    <p:animEffect filter="fade" transition="in">
                                      <p:cBhvr>
                                        <p:cTn dur="500"/>
                                        <p:tgtEl>
                                          <p:spTgt spid="25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xEl>
                                              <p:pRg end="1" st="1"/>
                                            </p:txEl>
                                          </p:spTgt>
                                        </p:tgtEl>
                                        <p:attrNameLst>
                                          <p:attrName>style.visibility</p:attrName>
                                        </p:attrNameLst>
                                      </p:cBhvr>
                                      <p:to>
                                        <p:strVal val="visible"/>
                                      </p:to>
                                    </p:set>
                                    <p:animEffect filter="fade" transition="in">
                                      <p:cBhvr>
                                        <p:cTn dur="500"/>
                                        <p:tgtEl>
                                          <p:spTgt spid="25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xEl>
                                              <p:pRg end="2" st="2"/>
                                            </p:txEl>
                                          </p:spTgt>
                                        </p:tgtEl>
                                        <p:attrNameLst>
                                          <p:attrName>style.visibility</p:attrName>
                                        </p:attrNameLst>
                                      </p:cBhvr>
                                      <p:to>
                                        <p:strVal val="visible"/>
                                      </p:to>
                                    </p:set>
                                    <p:animEffect filter="fade" transition="in">
                                      <p:cBhvr>
                                        <p:cTn dur="500"/>
                                        <p:tgtEl>
                                          <p:spTgt spid="25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xEl>
                                              <p:pRg end="3" st="3"/>
                                            </p:txEl>
                                          </p:spTgt>
                                        </p:tgtEl>
                                        <p:attrNameLst>
                                          <p:attrName>style.visibility</p:attrName>
                                        </p:attrNameLst>
                                      </p:cBhvr>
                                      <p:to>
                                        <p:strVal val="visible"/>
                                      </p:to>
                                    </p:set>
                                    <p:animEffect filter="fade" transition="in">
                                      <p:cBhvr>
                                        <p:cTn dur="500"/>
                                        <p:tgtEl>
                                          <p:spTgt spid="25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xEl>
                                              <p:pRg end="4" st="4"/>
                                            </p:txEl>
                                          </p:spTgt>
                                        </p:tgtEl>
                                        <p:attrNameLst>
                                          <p:attrName>style.visibility</p:attrName>
                                        </p:attrNameLst>
                                      </p:cBhvr>
                                      <p:to>
                                        <p:strVal val="visible"/>
                                      </p:to>
                                    </p:set>
                                    <p:animEffect filter="fade" transition="in">
                                      <p:cBhvr>
                                        <p:cTn dur="500"/>
                                        <p:tgtEl>
                                          <p:spTgt spid="25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2"/>
        </a:solidFill>
      </p:bgPr>
    </p:bg>
    <p:spTree>
      <p:nvGrpSpPr>
        <p:cNvPr id="2517" name="Shape 2517"/>
        <p:cNvGrpSpPr/>
        <p:nvPr/>
      </p:nvGrpSpPr>
      <p:grpSpPr>
        <a:xfrm>
          <a:off x="0" y="0"/>
          <a:ext cx="0" cy="0"/>
          <a:chOff x="0" y="0"/>
          <a:chExt cx="0" cy="0"/>
        </a:xfrm>
      </p:grpSpPr>
      <p:sp>
        <p:nvSpPr>
          <p:cNvPr id="2518" name="Google Shape;2518;p201"/>
          <p:cNvSpPr/>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marR="0" rtl="0" algn="ctr">
              <a:lnSpc>
                <a:spcPct val="95000"/>
              </a:lnSpc>
              <a:spcBef>
                <a:spcPts val="0"/>
              </a:spcBef>
              <a:spcAft>
                <a:spcPts val="0"/>
              </a:spcAft>
              <a:buNone/>
            </a:pPr>
            <a:r>
              <a:rPr b="1" lang="en-US" sz="4400">
                <a:solidFill>
                  <a:schemeClr val="dk2"/>
                </a:solidFill>
                <a:latin typeface="Book Antiqua"/>
                <a:ea typeface="Book Antiqua"/>
                <a:cs typeface="Book Antiqua"/>
                <a:sym typeface="Book Antiqua"/>
              </a:rPr>
              <a:t>End of Chapter</a:t>
            </a:r>
            <a:endParaRPr/>
          </a:p>
        </p:txBody>
      </p:sp>
      <p:sp>
        <p:nvSpPr>
          <p:cNvPr id="2519" name="Google Shape;2519;p201"/>
          <p:cNvSpPr/>
          <p:nvPr/>
        </p:nvSpPr>
        <p:spPr>
          <a:xfrm>
            <a:off x="1371600" y="3886200"/>
            <a:ext cx="6400800" cy="1752600"/>
          </a:xfrm>
          <a:prstGeom prst="rect">
            <a:avLst/>
          </a:prstGeom>
          <a:noFill/>
          <a:ln>
            <a:noFill/>
          </a:ln>
        </p:spPr>
        <p:txBody>
          <a:bodyPr anchorCtr="0" anchor="t" bIns="44450" lIns="90475" spcFirstLastPara="1" rIns="90475" wrap="square" tIns="44450">
            <a:noAutofit/>
          </a:bodyPr>
          <a:lstStyle/>
          <a:p>
            <a:pPr indent="0" lvl="0" marL="0" marR="0" rtl="0" algn="ctr">
              <a:spcBef>
                <a:spcPts val="0"/>
              </a:spcBef>
              <a:spcAft>
                <a:spcPts val="0"/>
              </a:spcAft>
              <a:buNone/>
            </a:pPr>
            <a:r>
              <a:rPr lang="en-US" sz="3200">
                <a:solidFill>
                  <a:schemeClr val="dk2"/>
                </a:solidFill>
                <a:latin typeface="Arial"/>
                <a:ea typeface="Arial"/>
                <a:cs typeface="Arial"/>
                <a:sym typeface="Arial"/>
              </a:rPr>
              <a:t>Any blank slides that follow are blank intentionally.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What’s a Hypothesis?</a:t>
            </a:r>
            <a:endParaRPr/>
          </a:p>
        </p:txBody>
      </p:sp>
      <p:sp>
        <p:nvSpPr>
          <p:cNvPr id="368" name="Google Shape;368;p21"/>
          <p:cNvSpPr txBox="1"/>
          <p:nvPr>
            <p:ph idx="1" type="body"/>
          </p:nvPr>
        </p:nvSpPr>
        <p:spPr>
          <a:xfrm>
            <a:off x="209550" y="1828800"/>
            <a:ext cx="4738688"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t>1.	A Belief about a Population Parameter</a:t>
            </a:r>
            <a:endParaRPr/>
          </a:p>
          <a:p>
            <a:pPr indent="-285750" lvl="1" marL="971550" rtl="0" algn="l">
              <a:spcBef>
                <a:spcPts val="1120"/>
              </a:spcBef>
              <a:spcAft>
                <a:spcPts val="0"/>
              </a:spcAft>
              <a:buSzPts val="1820"/>
              <a:buChar char="■"/>
            </a:pPr>
            <a:r>
              <a:rPr lang="en-US"/>
              <a:t>Parameter Is </a:t>
            </a:r>
            <a:r>
              <a:rPr b="1" lang="en-US">
                <a:solidFill>
                  <a:srgbClr val="FCFEB9"/>
                </a:solidFill>
              </a:rPr>
              <a:t>Population</a:t>
            </a:r>
            <a:r>
              <a:rPr lang="en-US"/>
              <a:t> Mean, Proportion, Variance</a:t>
            </a:r>
            <a:endParaRPr/>
          </a:p>
          <a:p>
            <a:pPr indent="-285750" lvl="1" marL="971550" rtl="0" algn="l">
              <a:spcBef>
                <a:spcPts val="1120"/>
              </a:spcBef>
              <a:spcAft>
                <a:spcPts val="0"/>
              </a:spcAft>
              <a:buSzPts val="1820"/>
              <a:buChar char="■"/>
            </a:pPr>
            <a:r>
              <a:rPr lang="en-US"/>
              <a:t>Must Be Stated</a:t>
            </a:r>
            <a:br>
              <a:rPr lang="en-US"/>
            </a:br>
            <a:r>
              <a:rPr b="1" lang="en-US">
                <a:solidFill>
                  <a:srgbClr val="FCFEB9"/>
                </a:solidFill>
              </a:rPr>
              <a:t>Before</a:t>
            </a:r>
            <a:r>
              <a:rPr lang="en-US"/>
              <a:t> Analysis</a:t>
            </a:r>
            <a:endParaRPr/>
          </a:p>
        </p:txBody>
      </p:sp>
      <p:sp>
        <p:nvSpPr>
          <p:cNvPr id="369" name="Google Shape;369;p21"/>
          <p:cNvSpPr/>
          <p:nvPr/>
        </p:nvSpPr>
        <p:spPr>
          <a:xfrm>
            <a:off x="5183188" y="1982788"/>
            <a:ext cx="3425825" cy="8286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rgbClr val="FCFEB9"/>
                </a:solidFill>
                <a:latin typeface="Arial"/>
                <a:ea typeface="Arial"/>
                <a:cs typeface="Arial"/>
                <a:sym typeface="Arial"/>
              </a:rPr>
              <a:t>I believe the mean CPI of this class is 9!</a:t>
            </a:r>
            <a:endParaRPr/>
          </a:p>
        </p:txBody>
      </p:sp>
      <p:sp>
        <p:nvSpPr>
          <p:cNvPr id="370" name="Google Shape;370;p21"/>
          <p:cNvSpPr/>
          <p:nvPr/>
        </p:nvSpPr>
        <p:spPr>
          <a:xfrm>
            <a:off x="5111750" y="1911350"/>
            <a:ext cx="3492500" cy="941388"/>
          </a:xfrm>
          <a:prstGeom prst="wedgeRoundRectCallout">
            <a:avLst>
              <a:gd fmla="val -27278" name="adj1"/>
              <a:gd fmla="val 66667" name="adj2"/>
              <a:gd fmla="val 16667" name="adj3"/>
            </a:avLst>
          </a:prstGeom>
          <a:noFill/>
          <a:ln cap="flat" cmpd="sng" w="12700">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371" name="Google Shape;371;p21"/>
          <p:cNvSpPr/>
          <p:nvPr/>
        </p:nvSpPr>
        <p:spPr>
          <a:xfrm>
            <a:off x="6767513" y="6203950"/>
            <a:ext cx="1643062"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1000">
                <a:solidFill>
                  <a:srgbClr val="CECECE"/>
                </a:solidFill>
                <a:latin typeface="Arial"/>
                <a:ea typeface="Arial"/>
                <a:cs typeface="Arial"/>
                <a:sym typeface="Arial"/>
              </a:rPr>
              <a:t>© 1984-1994 T/Maker Co.</a:t>
            </a:r>
            <a:endParaRPr/>
          </a:p>
        </p:txBody>
      </p:sp>
      <p:graphicFrame>
        <p:nvGraphicFramePr>
          <p:cNvPr id="372" name="Google Shape;372;p21"/>
          <p:cNvGraphicFramePr/>
          <p:nvPr/>
        </p:nvGraphicFramePr>
        <p:xfrm>
          <a:off x="4970463" y="2932113"/>
          <a:ext cx="3575050" cy="3422650"/>
        </p:xfrm>
        <a:graphic>
          <a:graphicData uri="http://schemas.openxmlformats.org/presentationml/2006/ole">
            <mc:AlternateContent>
              <mc:Choice Requires="v">
                <p:oleObj r:id="rId4" imgH="3422650" imgW="3575050" progId="" spid="_x0000_s1">
                  <p:embed/>
                </p:oleObj>
              </mc:Choice>
              <mc:Fallback>
                <p:oleObj r:id="rId5" imgH="3422650" imgW="3575050" progId="">
                  <p:embed/>
                  <p:pic>
                    <p:nvPicPr>
                      <p:cNvPr id="372" name="Google Shape;372;p21"/>
                      <p:cNvPicPr preferRelativeResize="0"/>
                      <p:nvPr/>
                    </p:nvPicPr>
                    <p:blipFill rotWithShape="1">
                      <a:blip r:embed="rId6">
                        <a:alphaModFix/>
                      </a:blip>
                      <a:srcRect b="0" l="0" r="0" t="0"/>
                      <a:stretch/>
                    </p:blipFill>
                    <p:spPr>
                      <a:xfrm>
                        <a:off x="4970463" y="2932113"/>
                        <a:ext cx="3575050" cy="3422650"/>
                      </a:xfrm>
                      <a:prstGeom prst="rect">
                        <a:avLst/>
                      </a:prstGeom>
                      <a:noFill/>
                      <a:ln>
                        <a:noFill/>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What’s a Hypothesis?</a:t>
            </a:r>
            <a:endParaRPr/>
          </a:p>
        </p:txBody>
      </p:sp>
      <p:sp>
        <p:nvSpPr>
          <p:cNvPr id="378" name="Google Shape;378;p22"/>
          <p:cNvSpPr txBox="1"/>
          <p:nvPr>
            <p:ph idx="1" type="body"/>
          </p:nvPr>
        </p:nvSpPr>
        <p:spPr>
          <a:xfrm>
            <a:off x="209550" y="1828800"/>
            <a:ext cx="4738688"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t>A Belief about a Population Parameter</a:t>
            </a:r>
            <a:endParaRPr/>
          </a:p>
          <a:p>
            <a:pPr indent="-285750" lvl="1" marL="971550" rtl="0" algn="l">
              <a:spcBef>
                <a:spcPts val="1120"/>
              </a:spcBef>
              <a:spcAft>
                <a:spcPts val="0"/>
              </a:spcAft>
              <a:buSzPts val="1820"/>
              <a:buChar char="■"/>
            </a:pPr>
            <a:r>
              <a:rPr lang="en-US"/>
              <a:t>Parameter Is </a:t>
            </a:r>
            <a:r>
              <a:rPr b="1" lang="en-US">
                <a:solidFill>
                  <a:srgbClr val="FCFEB9"/>
                </a:solidFill>
              </a:rPr>
              <a:t>Population</a:t>
            </a:r>
            <a:r>
              <a:rPr lang="en-US"/>
              <a:t> Mean, Proportion, Variance</a:t>
            </a:r>
            <a:endParaRPr/>
          </a:p>
          <a:p>
            <a:pPr indent="-285750" lvl="1" marL="971550" rtl="0" algn="l">
              <a:spcBef>
                <a:spcPts val="1120"/>
              </a:spcBef>
              <a:spcAft>
                <a:spcPts val="0"/>
              </a:spcAft>
              <a:buSzPts val="1820"/>
              <a:buChar char="■"/>
            </a:pPr>
            <a:r>
              <a:rPr lang="en-US"/>
              <a:t>Must Be Stated</a:t>
            </a:r>
            <a:br>
              <a:rPr lang="en-US"/>
            </a:br>
            <a:r>
              <a:rPr b="1" lang="en-US">
                <a:solidFill>
                  <a:srgbClr val="FCFEB9"/>
                </a:solidFill>
              </a:rPr>
              <a:t>Before</a:t>
            </a:r>
            <a:r>
              <a:rPr lang="en-US"/>
              <a:t> Analysis</a:t>
            </a:r>
            <a:endParaRPr/>
          </a:p>
        </p:txBody>
      </p:sp>
      <p:sp>
        <p:nvSpPr>
          <p:cNvPr id="379" name="Google Shape;379;p22"/>
          <p:cNvSpPr/>
          <p:nvPr/>
        </p:nvSpPr>
        <p:spPr>
          <a:xfrm>
            <a:off x="5183188" y="1982788"/>
            <a:ext cx="3584575" cy="8286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rgbClr val="FCFEB9"/>
                </a:solidFill>
                <a:latin typeface="Arial"/>
                <a:ea typeface="Arial"/>
                <a:cs typeface="Arial"/>
                <a:sym typeface="Arial"/>
              </a:rPr>
              <a:t>I believe the mean CGPA of this class is 8.5!</a:t>
            </a:r>
            <a:endParaRPr/>
          </a:p>
        </p:txBody>
      </p:sp>
      <p:sp>
        <p:nvSpPr>
          <p:cNvPr id="380" name="Google Shape;380;p22"/>
          <p:cNvSpPr/>
          <p:nvPr/>
        </p:nvSpPr>
        <p:spPr>
          <a:xfrm>
            <a:off x="5111750" y="1911350"/>
            <a:ext cx="3656013" cy="941388"/>
          </a:xfrm>
          <a:prstGeom prst="wedgeRoundRectCallout">
            <a:avLst>
              <a:gd fmla="val -27278" name="adj1"/>
              <a:gd fmla="val 66667" name="adj2"/>
              <a:gd fmla="val 16667" name="adj3"/>
            </a:avLst>
          </a:prstGeom>
          <a:noFill/>
          <a:ln cap="flat" cmpd="sng" w="12700">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381" name="Google Shape;381;p22"/>
          <p:cNvSpPr/>
          <p:nvPr/>
        </p:nvSpPr>
        <p:spPr>
          <a:xfrm>
            <a:off x="6767513" y="6203950"/>
            <a:ext cx="1643062" cy="2413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1000">
                <a:solidFill>
                  <a:srgbClr val="CECECE"/>
                </a:solidFill>
                <a:latin typeface="Arial"/>
                <a:ea typeface="Arial"/>
                <a:cs typeface="Arial"/>
                <a:sym typeface="Arial"/>
              </a:rPr>
              <a:t>© 1984-1994 T/Maker Co.</a:t>
            </a:r>
            <a:endParaRPr/>
          </a:p>
        </p:txBody>
      </p:sp>
      <p:graphicFrame>
        <p:nvGraphicFramePr>
          <p:cNvPr id="382" name="Google Shape;382;p22"/>
          <p:cNvGraphicFramePr/>
          <p:nvPr/>
        </p:nvGraphicFramePr>
        <p:xfrm>
          <a:off x="4970463" y="2932113"/>
          <a:ext cx="3575050" cy="3422650"/>
        </p:xfrm>
        <a:graphic>
          <a:graphicData uri="http://schemas.openxmlformats.org/presentationml/2006/ole">
            <mc:AlternateContent>
              <mc:Choice Requires="v">
                <p:oleObj r:id="rId4" imgH="3422650" imgW="3575050" progId="" spid="_x0000_s1">
                  <p:embed/>
                </p:oleObj>
              </mc:Choice>
              <mc:Fallback>
                <p:oleObj r:id="rId5" imgH="3422650" imgW="3575050" progId="">
                  <p:embed/>
                  <p:pic>
                    <p:nvPicPr>
                      <p:cNvPr id="382" name="Google Shape;382;p22"/>
                      <p:cNvPicPr preferRelativeResize="0"/>
                      <p:nvPr/>
                    </p:nvPicPr>
                    <p:blipFill rotWithShape="1">
                      <a:blip r:embed="rId6">
                        <a:alphaModFix/>
                      </a:blip>
                      <a:srcRect b="0" l="0" r="0" t="0"/>
                      <a:stretch/>
                    </p:blipFill>
                    <p:spPr>
                      <a:xfrm>
                        <a:off x="4970463" y="2932113"/>
                        <a:ext cx="3575050" cy="3422650"/>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Statement</a:t>
            </a:r>
            <a:endParaRPr/>
          </a:p>
        </p:txBody>
      </p:sp>
      <p:sp>
        <p:nvSpPr>
          <p:cNvPr id="388" name="Google Shape;388;p23"/>
          <p:cNvSpPr txBox="1"/>
          <p:nvPr>
            <p:ph idx="1" type="body"/>
          </p:nvPr>
        </p:nvSpPr>
        <p:spPr>
          <a:xfrm>
            <a:off x="609600" y="1828800"/>
            <a:ext cx="33147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a:t>“If I…(do this to an </a:t>
            </a:r>
            <a:r>
              <a:rPr lang="en-US" u="sng">
                <a:solidFill>
                  <a:schemeClr val="hlink"/>
                </a:solidFill>
                <a:hlinkClick r:id="rId3"/>
              </a:rPr>
              <a:t>independent variable</a:t>
            </a:r>
            <a:r>
              <a:rPr lang="en-US"/>
              <a:t>)….then (this will happen to the </a:t>
            </a:r>
            <a:r>
              <a:rPr lang="en-US" u="sng">
                <a:solidFill>
                  <a:schemeClr val="hlink"/>
                </a:solidFill>
                <a:hlinkClick r:id="rId4"/>
              </a:rPr>
              <a:t>dependent variable</a:t>
            </a:r>
            <a:r>
              <a:rPr lang="en-US"/>
              <a:t>).”</a:t>
            </a:r>
            <a:endParaRPr/>
          </a:p>
        </p:txBody>
      </p:sp>
      <p:sp>
        <p:nvSpPr>
          <p:cNvPr id="389" name="Google Shape;389;p23"/>
          <p:cNvSpPr txBox="1"/>
          <p:nvPr/>
        </p:nvSpPr>
        <p:spPr>
          <a:xfrm>
            <a:off x="3924300" y="1828800"/>
            <a:ext cx="4610100" cy="4154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00"/>
                </a:solidFill>
                <a:latin typeface="Arial"/>
                <a:ea typeface="Arial"/>
                <a:cs typeface="Arial"/>
                <a:sym typeface="Arial"/>
              </a:rPr>
              <a:t>Example</a:t>
            </a:r>
            <a:r>
              <a:rPr lang="en-US" sz="2400">
                <a:solidFill>
                  <a:schemeClr val="lt1"/>
                </a:solidFill>
                <a:latin typeface="Arial"/>
                <a:ea typeface="Arial"/>
                <a:cs typeface="Arial"/>
                <a:sym typeface="Arial"/>
              </a:rPr>
              <a:t>:</a:t>
            </a:r>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If I (decrease amount of water given to herbs) then (herbs will increase in size).</a:t>
            </a:r>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If I (give patients counseling in addition to medication) then (their overall depression scale will decrease).</a:t>
            </a:r>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If I (give exams at noon instead of 7) then (student test scores will improve).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Statement</a:t>
            </a:r>
            <a:endParaRPr/>
          </a:p>
        </p:txBody>
      </p:sp>
      <p:sp>
        <p:nvSpPr>
          <p:cNvPr id="395" name="Google Shape;395;p24"/>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just">
              <a:spcBef>
                <a:spcPts val="0"/>
              </a:spcBef>
              <a:spcAft>
                <a:spcPts val="0"/>
              </a:spcAft>
              <a:buClr>
                <a:schemeClr val="lt1"/>
              </a:buClr>
              <a:buSzPts val="3200"/>
              <a:buFont typeface="Arial"/>
              <a:buChar char="•"/>
            </a:pPr>
            <a:r>
              <a:rPr lang="en-US"/>
              <a:t>If then statement is used</a:t>
            </a:r>
            <a:endParaRPr/>
          </a:p>
          <a:p>
            <a:pPr indent="-571500" lvl="0" marL="571500" rtl="0" algn="just">
              <a:spcBef>
                <a:spcPts val="640"/>
              </a:spcBef>
              <a:spcAft>
                <a:spcPts val="0"/>
              </a:spcAft>
              <a:buClr>
                <a:schemeClr val="lt1"/>
              </a:buClr>
              <a:buSzPts val="3200"/>
              <a:buFont typeface="Arial"/>
              <a:buChar char="•"/>
            </a:pPr>
            <a:r>
              <a:rPr lang="en-US"/>
              <a:t>Include both independent and dependent variables</a:t>
            </a:r>
            <a:endParaRPr/>
          </a:p>
          <a:p>
            <a:pPr indent="-571500" lvl="0" marL="571500" rtl="0" algn="just">
              <a:spcBef>
                <a:spcPts val="640"/>
              </a:spcBef>
              <a:spcAft>
                <a:spcPts val="0"/>
              </a:spcAft>
              <a:buClr>
                <a:schemeClr val="lt1"/>
              </a:buClr>
              <a:buSzPts val="3200"/>
              <a:buFont typeface="Arial"/>
              <a:buChar char="•"/>
            </a:pPr>
            <a:r>
              <a:rPr lang="en-US"/>
              <a:t>It can be tested by experiment, survey or other techniques</a:t>
            </a:r>
            <a:endParaRPr/>
          </a:p>
          <a:p>
            <a:pPr indent="-571500" lvl="0" marL="571500" rtl="0" algn="just">
              <a:spcBef>
                <a:spcPts val="640"/>
              </a:spcBef>
              <a:spcAft>
                <a:spcPts val="0"/>
              </a:spcAft>
              <a:buClr>
                <a:schemeClr val="lt1"/>
              </a:buClr>
              <a:buSzPts val="3200"/>
              <a:buFont typeface="Arial"/>
              <a:buChar char="•"/>
            </a:pPr>
            <a:r>
              <a:rPr lang="en-US"/>
              <a:t>It is based on information/research</a:t>
            </a:r>
            <a:endParaRPr/>
          </a:p>
          <a:p>
            <a:pPr indent="-285750" lvl="1" marL="971550" rtl="0" algn="just">
              <a:spcBef>
                <a:spcPts val="560"/>
              </a:spcBef>
              <a:spcAft>
                <a:spcPts val="0"/>
              </a:spcAft>
              <a:buSzPts val="1820"/>
              <a:buFont typeface="Noto Sans Symbols"/>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401" name="Google Shape;401;p25"/>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rmAutofit fontScale="92500" lnSpcReduction="10000"/>
          </a:bodyPr>
          <a:lstStyle/>
          <a:p>
            <a:pPr indent="-571500" lvl="0" marL="571500" rtl="0" algn="just">
              <a:spcBef>
                <a:spcPts val="0"/>
              </a:spcBef>
              <a:spcAft>
                <a:spcPts val="0"/>
              </a:spcAft>
              <a:buNone/>
            </a:pPr>
            <a:r>
              <a:rPr lang="en-US"/>
              <a:t>Properties : </a:t>
            </a:r>
            <a:endParaRPr/>
          </a:p>
          <a:p>
            <a:pPr indent="-285750" lvl="1" marL="971550" rtl="0" algn="just">
              <a:spcBef>
                <a:spcPts val="518"/>
              </a:spcBef>
              <a:spcAft>
                <a:spcPts val="0"/>
              </a:spcAft>
              <a:buSzPct val="65000"/>
              <a:buChar char="■"/>
            </a:pPr>
            <a:r>
              <a:rPr lang="en-US"/>
              <a:t>Should be precise and clear</a:t>
            </a:r>
            <a:endParaRPr/>
          </a:p>
          <a:p>
            <a:pPr indent="-285750" lvl="1" marL="971550" rtl="0" algn="just">
              <a:spcBef>
                <a:spcPts val="518"/>
              </a:spcBef>
              <a:spcAft>
                <a:spcPts val="0"/>
              </a:spcAft>
              <a:buSzPct val="65000"/>
              <a:buChar char="■"/>
            </a:pPr>
            <a:r>
              <a:rPr lang="en-US"/>
              <a:t>Should be capable enough for testing</a:t>
            </a:r>
            <a:endParaRPr/>
          </a:p>
          <a:p>
            <a:pPr indent="-285750" lvl="1" marL="971550" rtl="0" algn="just">
              <a:spcBef>
                <a:spcPts val="518"/>
              </a:spcBef>
              <a:spcAft>
                <a:spcPts val="0"/>
              </a:spcAft>
              <a:buSzPct val="65000"/>
              <a:buChar char="■"/>
            </a:pPr>
            <a:r>
              <a:rPr lang="en-US"/>
              <a:t>Should be limited in scope and very specific</a:t>
            </a:r>
            <a:endParaRPr/>
          </a:p>
          <a:p>
            <a:pPr indent="-285750" lvl="1" marL="971550" rtl="0" algn="just">
              <a:spcBef>
                <a:spcPts val="518"/>
              </a:spcBef>
              <a:spcAft>
                <a:spcPts val="0"/>
              </a:spcAft>
              <a:buSzPct val="65000"/>
              <a:buChar char="■"/>
            </a:pPr>
            <a:r>
              <a:rPr lang="en-US"/>
              <a:t>Should be written in simple words, understandable to all</a:t>
            </a:r>
            <a:endParaRPr/>
          </a:p>
          <a:p>
            <a:pPr indent="-285750" lvl="1" marL="971550" rtl="0" algn="just">
              <a:spcBef>
                <a:spcPts val="518"/>
              </a:spcBef>
              <a:spcAft>
                <a:spcPts val="0"/>
              </a:spcAft>
              <a:buSzPct val="65000"/>
              <a:buChar char="■"/>
            </a:pPr>
            <a:r>
              <a:rPr lang="en-US"/>
              <a:t>Should be consistent with all known facts</a:t>
            </a:r>
            <a:endParaRPr/>
          </a:p>
          <a:p>
            <a:pPr indent="-285750" lvl="1" marL="971550" rtl="0" algn="just">
              <a:spcBef>
                <a:spcPts val="518"/>
              </a:spcBef>
              <a:spcAft>
                <a:spcPts val="0"/>
              </a:spcAft>
              <a:buSzPct val="65000"/>
              <a:buChar char="■"/>
            </a:pPr>
            <a:r>
              <a:rPr lang="en-US"/>
              <a:t>Should be tested in reasonable time</a:t>
            </a:r>
            <a:endParaRPr/>
          </a:p>
          <a:p>
            <a:pPr indent="-285750" lvl="1" marL="971550" rtl="0" algn="just">
              <a:spcBef>
                <a:spcPts val="518"/>
              </a:spcBef>
              <a:spcAft>
                <a:spcPts val="0"/>
              </a:spcAft>
              <a:buSzPct val="65000"/>
              <a:buFont typeface="Noto Sans Symbols"/>
              <a:buNone/>
            </a:pP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Null Hypothesis</a:t>
            </a:r>
            <a:endParaRPr/>
          </a:p>
        </p:txBody>
      </p:sp>
      <p:sp>
        <p:nvSpPr>
          <p:cNvPr id="407" name="Google Shape;407;p26"/>
          <p:cNvSpPr txBox="1"/>
          <p:nvPr>
            <p:ph idx="1" type="body"/>
          </p:nvPr>
        </p:nvSpPr>
        <p:spPr>
          <a:xfrm>
            <a:off x="609600" y="1828800"/>
            <a:ext cx="8326438" cy="4479925"/>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What Is Tested</a:t>
            </a:r>
            <a:endParaRPr/>
          </a:p>
          <a:p>
            <a:pPr indent="-571500" lvl="0" marL="571500" rtl="0" algn="l">
              <a:spcBef>
                <a:spcPts val="640"/>
              </a:spcBef>
              <a:spcAft>
                <a:spcPts val="0"/>
              </a:spcAft>
              <a:buNone/>
            </a:pPr>
            <a:r>
              <a:rPr lang="en-US"/>
              <a:t>2.	Has Serious Outcome If Incorrect Decision Made</a:t>
            </a:r>
            <a:endParaRPr/>
          </a:p>
          <a:p>
            <a:pPr indent="-571500" lvl="0" marL="571500" rtl="0" algn="l">
              <a:spcBef>
                <a:spcPts val="640"/>
              </a:spcBef>
              <a:spcAft>
                <a:spcPts val="0"/>
              </a:spcAft>
              <a:buNone/>
            </a:pPr>
            <a:r>
              <a:rPr lang="en-US"/>
              <a:t>3.	Always Has Equality Sign:  </a:t>
            </a:r>
            <a:r>
              <a:rPr b="1" lang="en-US">
                <a:solidFill>
                  <a:srgbClr val="FCFEB9"/>
                </a:solidFill>
                <a:latin typeface="Noto Sans Symbols"/>
                <a:ea typeface="Noto Sans Symbols"/>
                <a:cs typeface="Noto Sans Symbols"/>
                <a:sym typeface="Noto Sans Symbols"/>
              </a:rPr>
              <a:t>=</a:t>
            </a:r>
            <a:r>
              <a:rPr lang="en-US"/>
              <a:t>, </a:t>
            </a:r>
            <a:r>
              <a:rPr b="1" lang="en-US">
                <a:solidFill>
                  <a:srgbClr val="FCFEB9"/>
                </a:solidFill>
                <a:latin typeface="Noto Sans Symbols"/>
                <a:ea typeface="Noto Sans Symbols"/>
                <a:cs typeface="Noto Sans Symbols"/>
                <a:sym typeface="Noto Sans Symbols"/>
              </a:rPr>
              <a:t>≤</a:t>
            </a:r>
            <a:r>
              <a:rPr lang="en-US"/>
              <a:t>, or </a:t>
            </a:r>
            <a:r>
              <a:rPr b="1" lang="en-US">
                <a:latin typeface="Noto Sans Symbols"/>
                <a:ea typeface="Noto Sans Symbols"/>
                <a:cs typeface="Noto Sans Symbols"/>
                <a:sym typeface="Noto Sans Symbols"/>
              </a:rPr>
              <a:t> </a:t>
            </a:r>
            <a:r>
              <a:rPr b="1" lang="en-US">
                <a:solidFill>
                  <a:srgbClr val="FCFEB9"/>
                </a:solidFill>
                <a:latin typeface="Noto Sans Symbols"/>
                <a:ea typeface="Noto Sans Symbols"/>
                <a:cs typeface="Noto Sans Symbols"/>
                <a:sym typeface="Noto Sans Symbols"/>
              </a:rPr>
              <a:t>≥</a:t>
            </a:r>
            <a:endParaRPr b="1">
              <a:latin typeface="Noto Sans Symbols"/>
              <a:ea typeface="Noto Sans Symbols"/>
              <a:cs typeface="Noto Sans Symbols"/>
              <a:sym typeface="Noto Sans Symbols"/>
            </a:endParaRPr>
          </a:p>
          <a:p>
            <a:pPr indent="-571500" lvl="0" marL="571500" rtl="0" algn="l">
              <a:spcBef>
                <a:spcPts val="640"/>
              </a:spcBef>
              <a:spcAft>
                <a:spcPts val="0"/>
              </a:spcAft>
              <a:buNone/>
            </a:pPr>
            <a:r>
              <a:rPr lang="en-US"/>
              <a:t>4.	Designated H</a:t>
            </a:r>
            <a:r>
              <a:rPr baseline="-25000" lang="en-US"/>
              <a:t>0</a:t>
            </a:r>
            <a:r>
              <a:rPr lang="en-US"/>
              <a:t> </a:t>
            </a:r>
            <a:endParaRPr/>
          </a:p>
          <a:p>
            <a:pPr indent="-571500" lvl="0" marL="571500" rtl="0" algn="l">
              <a:spcBef>
                <a:spcPts val="640"/>
              </a:spcBef>
              <a:spcAft>
                <a:spcPts val="0"/>
              </a:spcAft>
              <a:buNone/>
            </a:pPr>
            <a:r>
              <a:rPr lang="en-US"/>
              <a:t>5.	Specified as H</a:t>
            </a:r>
            <a:r>
              <a:rPr baseline="-25000" lang="en-US"/>
              <a:t>0</a:t>
            </a:r>
            <a:r>
              <a:rPr lang="en-US"/>
              <a:t>: </a:t>
            </a:r>
            <a:r>
              <a:rPr lang="en-US">
                <a:latin typeface="Noto Sans Symbols"/>
                <a:ea typeface="Noto Sans Symbols"/>
                <a:cs typeface="Noto Sans Symbols"/>
                <a:sym typeface="Noto Sans Symbols"/>
              </a:rPr>
              <a:t>μ</a:t>
            </a:r>
            <a:r>
              <a:rPr lang="en-US"/>
              <a:t> </a:t>
            </a:r>
            <a:r>
              <a:rPr b="1" lang="en-US">
                <a:latin typeface="Noto Sans Symbols"/>
                <a:ea typeface="Noto Sans Symbols"/>
                <a:cs typeface="Noto Sans Symbols"/>
                <a:sym typeface="Noto Sans Symbols"/>
              </a:rPr>
              <a:t>=</a:t>
            </a:r>
            <a:r>
              <a:rPr lang="en-US"/>
              <a:t> Some Numeric Value </a:t>
            </a:r>
            <a:endParaRPr/>
          </a:p>
          <a:p>
            <a:pPr indent="-285750" lvl="1" marL="971550" rtl="0" algn="l">
              <a:spcBef>
                <a:spcPts val="560"/>
              </a:spcBef>
              <a:spcAft>
                <a:spcPts val="0"/>
              </a:spcAft>
              <a:buSzPts val="1820"/>
              <a:buChar char="■"/>
            </a:pPr>
            <a:r>
              <a:rPr lang="en-US"/>
              <a:t>Specified with = Sign Even if </a:t>
            </a:r>
            <a:r>
              <a:rPr b="1" lang="en-US">
                <a:latin typeface="Noto Sans Symbols"/>
                <a:ea typeface="Noto Sans Symbols"/>
                <a:cs typeface="Noto Sans Symbols"/>
                <a:sym typeface="Noto Sans Symbols"/>
              </a:rPr>
              <a:t>≤</a:t>
            </a:r>
            <a:r>
              <a:rPr lang="en-US"/>
              <a:t>, or </a:t>
            </a:r>
            <a:r>
              <a:rPr b="1" lang="en-US">
                <a:latin typeface="Noto Sans Symbols"/>
                <a:ea typeface="Noto Sans Symbols"/>
                <a:cs typeface="Noto Sans Symbols"/>
                <a:sym typeface="Noto Sans Symbols"/>
              </a:rPr>
              <a:t> ≥</a:t>
            </a:r>
            <a:endParaRPr/>
          </a:p>
          <a:p>
            <a:pPr indent="-285750" lvl="1" marL="971550" rtl="0" algn="l">
              <a:spcBef>
                <a:spcPts val="560"/>
              </a:spcBef>
              <a:spcAft>
                <a:spcPts val="0"/>
              </a:spcAft>
              <a:buSzPts val="1820"/>
              <a:buChar char="■"/>
            </a:pPr>
            <a:r>
              <a:rPr lang="en-US"/>
              <a:t>Example, H</a:t>
            </a:r>
            <a:r>
              <a:rPr baseline="-25000" lang="en-US"/>
              <a:t>0</a:t>
            </a:r>
            <a:r>
              <a:rPr lang="en-US"/>
              <a:t>: </a:t>
            </a:r>
            <a:r>
              <a:rPr lang="en-US">
                <a:latin typeface="Noto Sans Symbols"/>
                <a:ea typeface="Noto Sans Symbols"/>
                <a:cs typeface="Noto Sans Symbols"/>
                <a:sym typeface="Noto Sans Symbols"/>
              </a:rPr>
              <a:t>μ</a:t>
            </a:r>
            <a:r>
              <a:rPr lang="en-US"/>
              <a:t> </a:t>
            </a:r>
            <a:r>
              <a:rPr b="1" lang="en-US">
                <a:latin typeface="Noto Sans Symbols"/>
                <a:ea typeface="Noto Sans Symbols"/>
                <a:cs typeface="Noto Sans Symbols"/>
                <a:sym typeface="Noto Sans Symbols"/>
              </a:rPr>
              <a:t>=</a:t>
            </a:r>
            <a:r>
              <a:rPr lang="en-US"/>
              <a:t>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5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5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5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500"/>
                                        <p:tgtEl>
                                          <p:spTgt spid="4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500"/>
                                        <p:tgtEl>
                                          <p:spTgt spid="4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500"/>
                                        <p:tgtEl>
                                          <p:spTgt spid="4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500"/>
                                        <p:tgtEl>
                                          <p:spTgt spid="4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Alternative Hypothesis</a:t>
            </a:r>
            <a:endParaRPr/>
          </a:p>
        </p:txBody>
      </p:sp>
      <p:sp>
        <p:nvSpPr>
          <p:cNvPr id="413" name="Google Shape;413;p27"/>
          <p:cNvSpPr txBox="1"/>
          <p:nvPr>
            <p:ph idx="1" type="body"/>
          </p:nvPr>
        </p:nvSpPr>
        <p:spPr>
          <a:xfrm>
            <a:off x="609600" y="1981200"/>
            <a:ext cx="79248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Opposite of Null Hypothesis</a:t>
            </a:r>
            <a:endParaRPr>
              <a:latin typeface="Noto Sans Symbols"/>
              <a:ea typeface="Noto Sans Symbols"/>
              <a:cs typeface="Noto Sans Symbols"/>
              <a:sym typeface="Noto Sans Symbols"/>
            </a:endParaRPr>
          </a:p>
          <a:p>
            <a:pPr indent="-571500" lvl="0" marL="571500" rtl="0" algn="l">
              <a:spcBef>
                <a:spcPts val="960"/>
              </a:spcBef>
              <a:spcAft>
                <a:spcPts val="0"/>
              </a:spcAft>
              <a:buNone/>
            </a:pPr>
            <a:r>
              <a:rPr lang="en-US"/>
              <a:t>2.	Always Has Inequality Sign:</a:t>
            </a:r>
            <a:r>
              <a:rPr b="1" lang="en-US"/>
              <a:t> </a:t>
            </a:r>
            <a:r>
              <a:rPr b="1" lang="en-US">
                <a:solidFill>
                  <a:srgbClr val="FCFEB9"/>
                </a:solidFill>
                <a:latin typeface="Noto Sans Symbols"/>
                <a:ea typeface="Noto Sans Symbols"/>
                <a:cs typeface="Noto Sans Symbols"/>
                <a:sym typeface="Noto Sans Symbols"/>
              </a:rPr>
              <a:t>≠</a:t>
            </a:r>
            <a:r>
              <a:rPr lang="en-US"/>
              <a:t>,</a:t>
            </a:r>
            <a:r>
              <a:rPr b="1" lang="en-US">
                <a:latin typeface="Noto Sans Symbols"/>
                <a:ea typeface="Noto Sans Symbols"/>
                <a:cs typeface="Noto Sans Symbols"/>
                <a:sym typeface="Noto Sans Symbols"/>
              </a:rPr>
              <a:t> </a:t>
            </a:r>
            <a:r>
              <a:rPr b="1" lang="en-US">
                <a:solidFill>
                  <a:srgbClr val="FCFEB9"/>
                </a:solidFill>
                <a:latin typeface="Noto Sans Symbols"/>
                <a:ea typeface="Noto Sans Symbols"/>
                <a:cs typeface="Noto Sans Symbols"/>
                <a:sym typeface="Noto Sans Symbols"/>
              </a:rPr>
              <a:t>&lt;</a:t>
            </a:r>
            <a:r>
              <a:rPr lang="en-US"/>
              <a:t>, or </a:t>
            </a:r>
            <a:r>
              <a:rPr b="1" lang="en-US">
                <a:solidFill>
                  <a:srgbClr val="FCFEB9"/>
                </a:solidFill>
                <a:latin typeface="Noto Sans Symbols"/>
                <a:ea typeface="Noto Sans Symbols"/>
                <a:cs typeface="Noto Sans Symbols"/>
                <a:sym typeface="Noto Sans Symbols"/>
              </a:rPr>
              <a:t>&gt;</a:t>
            </a:r>
            <a:endParaRPr/>
          </a:p>
          <a:p>
            <a:pPr indent="-571500" lvl="0" marL="571500" rtl="0" algn="l">
              <a:spcBef>
                <a:spcPts val="960"/>
              </a:spcBef>
              <a:spcAft>
                <a:spcPts val="0"/>
              </a:spcAft>
              <a:buNone/>
            </a:pPr>
            <a:r>
              <a:rPr lang="en-US"/>
              <a:t>3.	Designated H</a:t>
            </a:r>
            <a:r>
              <a:rPr baseline="-25000" lang="en-US"/>
              <a:t>a</a:t>
            </a:r>
            <a:r>
              <a:rPr lang="en-US"/>
              <a:t> </a:t>
            </a:r>
            <a:endParaRPr/>
          </a:p>
          <a:p>
            <a:pPr indent="-571500" lvl="0" marL="571500" rtl="0" algn="l">
              <a:spcBef>
                <a:spcPts val="960"/>
              </a:spcBef>
              <a:spcAft>
                <a:spcPts val="0"/>
              </a:spcAft>
              <a:buNone/>
            </a:pPr>
            <a:r>
              <a:rPr lang="en-US"/>
              <a:t>4.	Specified H</a:t>
            </a:r>
            <a:r>
              <a:rPr baseline="-25000" lang="en-US"/>
              <a:t>a</a:t>
            </a:r>
            <a:r>
              <a:rPr lang="en-US"/>
              <a:t>: </a:t>
            </a:r>
            <a:r>
              <a:rPr lang="en-US">
                <a:latin typeface="Noto Sans Symbols"/>
                <a:ea typeface="Noto Sans Symbols"/>
                <a:cs typeface="Noto Sans Symbols"/>
                <a:sym typeface="Noto Sans Symbols"/>
              </a:rPr>
              <a:t>μ</a:t>
            </a:r>
            <a:r>
              <a:rPr lang="en-US"/>
              <a:t> &lt; Some Value</a:t>
            </a:r>
            <a:endParaRPr/>
          </a:p>
          <a:p>
            <a:pPr indent="-285750" lvl="1" marL="971550" rtl="0" algn="l">
              <a:spcBef>
                <a:spcPts val="560"/>
              </a:spcBef>
              <a:spcAft>
                <a:spcPts val="0"/>
              </a:spcAft>
              <a:buSzPts val="1820"/>
              <a:buChar char="■"/>
            </a:pPr>
            <a:r>
              <a:rPr lang="en-US"/>
              <a:t>Example, H</a:t>
            </a:r>
            <a:r>
              <a:rPr baseline="-25000" lang="en-US"/>
              <a:t>a</a:t>
            </a:r>
            <a:r>
              <a:rPr lang="en-US"/>
              <a:t>: </a:t>
            </a:r>
            <a:r>
              <a:rPr lang="en-US">
                <a:latin typeface="Noto Sans Symbols"/>
                <a:ea typeface="Noto Sans Symbols"/>
                <a:cs typeface="Noto Sans Symbols"/>
                <a:sym typeface="Noto Sans Symbols"/>
              </a:rPr>
              <a:t>μ</a:t>
            </a:r>
            <a:r>
              <a:rPr lang="en-US"/>
              <a:t> &lt; 3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500"/>
                                        <p:tgtEl>
                                          <p:spTgt spid="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1" st="1"/>
                                            </p:txEl>
                                          </p:spTgt>
                                        </p:tgtEl>
                                        <p:attrNameLst>
                                          <p:attrName>style.visibility</p:attrName>
                                        </p:attrNameLst>
                                      </p:cBhvr>
                                      <p:to>
                                        <p:strVal val="visible"/>
                                      </p:to>
                                    </p:set>
                                    <p:animEffect filter="fade" transition="in">
                                      <p:cBhvr>
                                        <p:cTn dur="500"/>
                                        <p:tgtEl>
                                          <p:spTgt spid="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2" st="2"/>
                                            </p:txEl>
                                          </p:spTgt>
                                        </p:tgtEl>
                                        <p:attrNameLst>
                                          <p:attrName>style.visibility</p:attrName>
                                        </p:attrNameLst>
                                      </p:cBhvr>
                                      <p:to>
                                        <p:strVal val="visible"/>
                                      </p:to>
                                    </p:set>
                                    <p:animEffect filter="fade" transition="in">
                                      <p:cBhvr>
                                        <p:cTn dur="500"/>
                                        <p:tgtEl>
                                          <p:spTgt spid="4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3" st="3"/>
                                            </p:txEl>
                                          </p:spTgt>
                                        </p:tgtEl>
                                        <p:attrNameLst>
                                          <p:attrName>style.visibility</p:attrName>
                                        </p:attrNameLst>
                                      </p:cBhvr>
                                      <p:to>
                                        <p:strVal val="visible"/>
                                      </p:to>
                                    </p:set>
                                    <p:animEffect filter="fade" transition="in">
                                      <p:cBhvr>
                                        <p:cTn dur="500"/>
                                        <p:tgtEl>
                                          <p:spTgt spid="4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4" st="4"/>
                                            </p:txEl>
                                          </p:spTgt>
                                        </p:tgtEl>
                                        <p:attrNameLst>
                                          <p:attrName>style.visibility</p:attrName>
                                        </p:attrNameLst>
                                      </p:cBhvr>
                                      <p:to>
                                        <p:strVal val="visible"/>
                                      </p:to>
                                    </p:set>
                                    <p:animEffect filter="fade" transition="in">
                                      <p:cBhvr>
                                        <p:cTn dur="500"/>
                                        <p:tgtEl>
                                          <p:spTgt spid="4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null hypothesis" id="418" name="Google Shape;418;p28"/>
          <p:cNvPicPr preferRelativeResize="0"/>
          <p:nvPr/>
        </p:nvPicPr>
        <p:blipFill rotWithShape="1">
          <a:blip r:embed="rId3">
            <a:alphaModFix/>
          </a:blip>
          <a:srcRect b="0" l="0" r="0" t="0"/>
          <a:stretch/>
        </p:blipFill>
        <p:spPr>
          <a:xfrm>
            <a:off x="228600" y="381000"/>
            <a:ext cx="2857500" cy="2857500"/>
          </a:xfrm>
          <a:prstGeom prst="rect">
            <a:avLst/>
          </a:prstGeom>
          <a:noFill/>
          <a:ln>
            <a:noFill/>
          </a:ln>
        </p:spPr>
      </p:pic>
      <p:sp>
        <p:nvSpPr>
          <p:cNvPr id="419" name="Google Shape;419;p28"/>
          <p:cNvSpPr/>
          <p:nvPr/>
        </p:nvSpPr>
        <p:spPr>
          <a:xfrm>
            <a:off x="223838" y="3452813"/>
            <a:ext cx="2743200" cy="9223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Not so long ago, people believed that the world was flat.</a:t>
            </a:r>
            <a:endParaRPr/>
          </a:p>
        </p:txBody>
      </p:sp>
      <p:sp>
        <p:nvSpPr>
          <p:cNvPr id="420" name="Google Shape;420;p28"/>
          <p:cNvSpPr/>
          <p:nvPr/>
        </p:nvSpPr>
        <p:spPr>
          <a:xfrm>
            <a:off x="3429000" y="228600"/>
            <a:ext cx="5486400" cy="6740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Null hypothesis, H</a:t>
            </a:r>
            <a:r>
              <a:rPr baseline="-25000" lang="en-US" sz="2400">
                <a:solidFill>
                  <a:schemeClr val="lt1"/>
                </a:solidFill>
                <a:latin typeface="Arial"/>
                <a:ea typeface="Arial"/>
                <a:cs typeface="Arial"/>
                <a:sym typeface="Arial"/>
              </a:rPr>
              <a:t>0</a:t>
            </a:r>
            <a:r>
              <a:rPr lang="en-US" sz="2400">
                <a:solidFill>
                  <a:schemeClr val="lt1"/>
                </a:solidFill>
                <a:latin typeface="Arial"/>
                <a:ea typeface="Arial"/>
                <a:cs typeface="Arial"/>
                <a:sym typeface="Arial"/>
              </a:rPr>
              <a:t>: The world is flat.</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Alternate hypothesis: The world is round.</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Several scientists, including </a:t>
            </a:r>
            <a:r>
              <a:rPr lang="en-US" sz="2400" u="sng">
                <a:solidFill>
                  <a:schemeClr val="lt1"/>
                </a:solidFill>
                <a:latin typeface="Arial"/>
                <a:ea typeface="Arial"/>
                <a:cs typeface="Arial"/>
                <a:sym typeface="Arial"/>
                <a:hlinkClick r:id="rId4">
                  <a:extLst>
                    <a:ext uri="{A12FA001-AC4F-418D-AE19-62706E023703}">
                      <ahyp:hlinkClr val="tx"/>
                    </a:ext>
                  </a:extLst>
                </a:hlinkClick>
              </a:rPr>
              <a:t>Copernicus</a:t>
            </a:r>
            <a:r>
              <a:rPr lang="en-US" sz="2400">
                <a:solidFill>
                  <a:schemeClr val="lt1"/>
                </a:solidFill>
                <a:latin typeface="Arial"/>
                <a:ea typeface="Arial"/>
                <a:cs typeface="Arial"/>
                <a:sym typeface="Arial"/>
              </a:rPr>
              <a:t>, set out to disprove the null hypothesis. This eventually led to the rejection of the null and the acceptance of the alternate. Most people accepted it — the ones that didn’t created the </a:t>
            </a:r>
            <a:r>
              <a:rPr lang="en-US" sz="2400" u="sng">
                <a:solidFill>
                  <a:schemeClr val="lt1"/>
                </a:solidFill>
                <a:latin typeface="Arial"/>
                <a:ea typeface="Arial"/>
                <a:cs typeface="Arial"/>
                <a:sym typeface="Arial"/>
                <a:hlinkClick r:id="rId5">
                  <a:extLst>
                    <a:ext uri="{A12FA001-AC4F-418D-AE19-62706E023703}">
                      <ahyp:hlinkClr val="tx"/>
                    </a:ext>
                  </a:extLst>
                </a:hlinkClick>
              </a:rPr>
              <a:t>Flat Earth Society</a:t>
            </a:r>
            <a:r>
              <a:rPr lang="en-US" sz="2400">
                <a:solidFill>
                  <a:schemeClr val="lt1"/>
                </a:solidFill>
                <a:latin typeface="Arial"/>
                <a:ea typeface="Arial"/>
                <a:cs typeface="Arial"/>
                <a:sym typeface="Arial"/>
              </a:rPr>
              <a:t>!. What would have happened if Copernicus had not disproved it and merely proved the alternate? No one would have listened to him. In order to change people’s thinking, he first had to prove that their thinking was </a:t>
            </a:r>
            <a:r>
              <a:rPr i="1" lang="en-US" sz="2400">
                <a:solidFill>
                  <a:schemeClr val="lt1"/>
                </a:solidFill>
                <a:latin typeface="Arial"/>
                <a:ea typeface="Arial"/>
                <a:cs typeface="Arial"/>
                <a:sym typeface="Arial"/>
              </a:rPr>
              <a:t>wrong</a:t>
            </a:r>
            <a:r>
              <a:rPr lang="en-US" sz="2400">
                <a:solidFill>
                  <a:schemeClr val="lt1"/>
                </a:solidFill>
                <a:latin typeface="Arial"/>
                <a:ea typeface="Arial"/>
                <a:cs typeface="Arial"/>
                <a:sym typeface="Arial"/>
              </a:rPr>
              <a:t>.</a:t>
            </a:r>
            <a:br>
              <a:rPr lang="en-US" sz="2400">
                <a:solidFill>
                  <a:schemeClr val="lt1"/>
                </a:solidFill>
                <a:latin typeface="Arial"/>
                <a:ea typeface="Arial"/>
                <a:cs typeface="Arial"/>
                <a:sym typeface="Arial"/>
              </a:rPr>
            </a:br>
            <a:endParaRPr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Identifying Hypotheses</a:t>
            </a:r>
            <a:br>
              <a:rPr lang="en-US"/>
            </a:br>
            <a:r>
              <a:rPr lang="en-US"/>
              <a:t>Steps</a:t>
            </a:r>
            <a:endParaRPr/>
          </a:p>
        </p:txBody>
      </p:sp>
      <p:sp>
        <p:nvSpPr>
          <p:cNvPr id="426" name="Google Shape;426;p29"/>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Example Problem: Test That the Population Mean Is Not 3</a:t>
            </a:r>
            <a:endParaRPr/>
          </a:p>
          <a:p>
            <a:pPr indent="-571500" lvl="0" marL="571500" rtl="0" algn="l">
              <a:spcBef>
                <a:spcPts val="960"/>
              </a:spcBef>
              <a:spcAft>
                <a:spcPts val="0"/>
              </a:spcAft>
              <a:buNone/>
            </a:pPr>
            <a:r>
              <a:rPr lang="en-US"/>
              <a:t>2.	Steps</a:t>
            </a:r>
            <a:endParaRPr/>
          </a:p>
          <a:p>
            <a:pPr indent="-285750" lvl="1" marL="971550" rtl="0" algn="l">
              <a:spcBef>
                <a:spcPts val="560"/>
              </a:spcBef>
              <a:spcAft>
                <a:spcPts val="0"/>
              </a:spcAft>
              <a:buSzPts val="1820"/>
              <a:buChar char="■"/>
            </a:pPr>
            <a:r>
              <a:rPr lang="en-US"/>
              <a:t>State the Question Statistically (</a:t>
            </a:r>
            <a:r>
              <a:rPr lang="en-US">
                <a:latin typeface="Noto Sans Symbols"/>
                <a:ea typeface="Noto Sans Symbols"/>
                <a:cs typeface="Noto Sans Symbols"/>
                <a:sym typeface="Noto Sans Symbols"/>
              </a:rPr>
              <a:t>μ</a:t>
            </a:r>
            <a:r>
              <a:rPr lang="en-US"/>
              <a:t> </a:t>
            </a:r>
            <a:r>
              <a:rPr lang="en-US">
                <a:latin typeface="Noto Sans Symbols"/>
                <a:ea typeface="Noto Sans Symbols"/>
                <a:cs typeface="Noto Sans Symbols"/>
                <a:sym typeface="Noto Sans Symbols"/>
              </a:rPr>
              <a:t>≠</a:t>
            </a:r>
            <a:r>
              <a:rPr lang="en-US"/>
              <a:t> 3)</a:t>
            </a:r>
            <a:endParaRPr/>
          </a:p>
          <a:p>
            <a:pPr indent="-285750" lvl="1" marL="971550" rtl="0" algn="l">
              <a:spcBef>
                <a:spcPts val="560"/>
              </a:spcBef>
              <a:spcAft>
                <a:spcPts val="0"/>
              </a:spcAft>
              <a:buSzPts val="1820"/>
              <a:buChar char="■"/>
            </a:pPr>
            <a:r>
              <a:rPr lang="en-US"/>
              <a:t>State the Opposite Statistically (</a:t>
            </a:r>
            <a:r>
              <a:rPr lang="en-US">
                <a:latin typeface="Noto Sans Symbols"/>
                <a:ea typeface="Noto Sans Symbols"/>
                <a:cs typeface="Noto Sans Symbols"/>
                <a:sym typeface="Noto Sans Symbols"/>
              </a:rPr>
              <a:t>μ</a:t>
            </a:r>
            <a:r>
              <a:rPr lang="en-US"/>
              <a:t> = 3)</a:t>
            </a:r>
            <a:endParaRPr/>
          </a:p>
          <a:p>
            <a:pPr indent="-228600" lvl="2" marL="1314450" rtl="0" algn="l">
              <a:spcBef>
                <a:spcPts val="480"/>
              </a:spcBef>
              <a:spcAft>
                <a:spcPts val="0"/>
              </a:spcAft>
              <a:buSzPts val="1560"/>
              <a:buChar char="●"/>
            </a:pPr>
            <a:r>
              <a:rPr lang="en-US"/>
              <a:t>Must Be Mutually Exclusive &amp; Exhaustive</a:t>
            </a:r>
            <a:endParaRPr/>
          </a:p>
          <a:p>
            <a:pPr indent="-285750" lvl="1" marL="971550" rtl="0" algn="l">
              <a:spcBef>
                <a:spcPts val="560"/>
              </a:spcBef>
              <a:spcAft>
                <a:spcPts val="0"/>
              </a:spcAft>
              <a:buSzPts val="1820"/>
              <a:buChar char="■"/>
            </a:pPr>
            <a:r>
              <a:rPr lang="en-US"/>
              <a:t>Select the Alternative Hypothesis (</a:t>
            </a:r>
            <a:r>
              <a:rPr lang="en-US">
                <a:latin typeface="Noto Sans Symbols"/>
                <a:ea typeface="Noto Sans Symbols"/>
                <a:cs typeface="Noto Sans Symbols"/>
                <a:sym typeface="Noto Sans Symbols"/>
              </a:rPr>
              <a:t>μ</a:t>
            </a:r>
            <a:r>
              <a:rPr lang="en-US"/>
              <a:t> </a:t>
            </a:r>
            <a:r>
              <a:rPr lang="en-US">
                <a:latin typeface="Noto Sans Symbols"/>
                <a:ea typeface="Noto Sans Symbols"/>
                <a:cs typeface="Noto Sans Symbols"/>
                <a:sym typeface="Noto Sans Symbols"/>
              </a:rPr>
              <a:t>≠</a:t>
            </a:r>
            <a:r>
              <a:rPr lang="en-US"/>
              <a:t> 3)</a:t>
            </a:r>
            <a:endParaRPr/>
          </a:p>
          <a:p>
            <a:pPr indent="-228600" lvl="2" marL="1314450" rtl="0" algn="l">
              <a:spcBef>
                <a:spcPts val="480"/>
              </a:spcBef>
              <a:spcAft>
                <a:spcPts val="0"/>
              </a:spcAft>
              <a:buSzPts val="1560"/>
              <a:buChar char="●"/>
            </a:pPr>
            <a:r>
              <a:rPr lang="en-US"/>
              <a:t>Has the </a:t>
            </a:r>
            <a:r>
              <a:rPr lang="en-US">
                <a:latin typeface="Noto Sans Symbols"/>
                <a:ea typeface="Noto Sans Symbols"/>
                <a:cs typeface="Noto Sans Symbols"/>
                <a:sym typeface="Noto Sans Symbols"/>
              </a:rPr>
              <a:t>≠</a:t>
            </a:r>
            <a:r>
              <a:rPr lang="en-US"/>
              <a:t>, </a:t>
            </a:r>
            <a:r>
              <a:rPr b="1" lang="en-US"/>
              <a:t>&lt;</a:t>
            </a:r>
            <a:r>
              <a:rPr lang="en-US"/>
              <a:t>, or </a:t>
            </a:r>
            <a:r>
              <a:rPr b="1" lang="en-US"/>
              <a:t> &gt; </a:t>
            </a:r>
            <a:r>
              <a:rPr lang="en-US"/>
              <a:t>Sign</a:t>
            </a:r>
            <a:endParaRPr/>
          </a:p>
          <a:p>
            <a:pPr indent="-285750" lvl="1" marL="971550" rtl="0" algn="l">
              <a:spcBef>
                <a:spcPts val="560"/>
              </a:spcBef>
              <a:spcAft>
                <a:spcPts val="0"/>
              </a:spcAft>
              <a:buSzPts val="1820"/>
              <a:buChar char="■"/>
            </a:pPr>
            <a:r>
              <a:rPr lang="en-US"/>
              <a:t>State the Null Hypothesis (</a:t>
            </a:r>
            <a:r>
              <a:rPr lang="en-US">
                <a:latin typeface="Noto Sans Symbols"/>
                <a:ea typeface="Noto Sans Symbols"/>
                <a:cs typeface="Noto Sans Symbols"/>
                <a:sym typeface="Noto Sans Symbols"/>
              </a:rPr>
              <a:t>μ</a:t>
            </a:r>
            <a:r>
              <a:rPr lang="en-US"/>
              <a:t> =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animEffect filter="fade" transition="in">
                                      <p:cBhvr>
                                        <p:cTn dur="500"/>
                                        <p:tgtEl>
                                          <p:spTgt spid="4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animEffect filter="fade" transition="in">
                                      <p:cBhvr>
                                        <p:cTn dur="500"/>
                                        <p:tgtEl>
                                          <p:spTgt spid="4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animEffect filter="fade" transition="in">
                                      <p:cBhvr>
                                        <p:cTn dur="500"/>
                                        <p:tgtEl>
                                          <p:spTgt spid="4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animEffect filter="fade" transition="in">
                                      <p:cBhvr>
                                        <p:cTn dur="500"/>
                                        <p:tgtEl>
                                          <p:spTgt spid="4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4" st="4"/>
                                            </p:txEl>
                                          </p:spTgt>
                                        </p:tgtEl>
                                        <p:attrNameLst>
                                          <p:attrName>style.visibility</p:attrName>
                                        </p:attrNameLst>
                                      </p:cBhvr>
                                      <p:to>
                                        <p:strVal val="visible"/>
                                      </p:to>
                                    </p:set>
                                    <p:animEffect filter="fade" transition="in">
                                      <p:cBhvr>
                                        <p:cTn dur="500"/>
                                        <p:tgtEl>
                                          <p:spTgt spid="4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5" st="5"/>
                                            </p:txEl>
                                          </p:spTgt>
                                        </p:tgtEl>
                                        <p:attrNameLst>
                                          <p:attrName>style.visibility</p:attrName>
                                        </p:attrNameLst>
                                      </p:cBhvr>
                                      <p:to>
                                        <p:strVal val="visible"/>
                                      </p:to>
                                    </p:set>
                                    <p:animEffect filter="fade" transition="in">
                                      <p:cBhvr>
                                        <p:cTn dur="500"/>
                                        <p:tgtEl>
                                          <p:spTgt spid="4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6" st="6"/>
                                            </p:txEl>
                                          </p:spTgt>
                                        </p:tgtEl>
                                        <p:attrNameLst>
                                          <p:attrName>style.visibility</p:attrName>
                                        </p:attrNameLst>
                                      </p:cBhvr>
                                      <p:to>
                                        <p:strVal val="visible"/>
                                      </p:to>
                                    </p:set>
                                    <p:animEffect filter="fade" transition="in">
                                      <p:cBhvr>
                                        <p:cTn dur="500"/>
                                        <p:tgtEl>
                                          <p:spTgt spid="4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7" st="7"/>
                                            </p:txEl>
                                          </p:spTgt>
                                        </p:tgtEl>
                                        <p:attrNameLst>
                                          <p:attrName>style.visibility</p:attrName>
                                        </p:attrNameLst>
                                      </p:cBhvr>
                                      <p:to>
                                        <p:strVal val="visible"/>
                                      </p:to>
                                    </p:set>
                                    <p:animEffect filter="fade" transition="in">
                                      <p:cBhvr>
                                        <p:cTn dur="500"/>
                                        <p:tgtEl>
                                          <p:spTgt spid="4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Statistical Methods</a:t>
            </a:r>
            <a:endParaRPr/>
          </a:p>
        </p:txBody>
      </p:sp>
      <p:graphicFrame>
        <p:nvGraphicFramePr>
          <p:cNvPr id="133" name="Google Shape;133;p3"/>
          <p:cNvGraphicFramePr/>
          <p:nvPr/>
        </p:nvGraphicFramePr>
        <p:xfrm>
          <a:off x="314325" y="1828800"/>
          <a:ext cx="7850188" cy="4116388"/>
        </p:xfrm>
        <a:graphic>
          <a:graphicData uri="http://schemas.openxmlformats.org/presentationml/2006/ole">
            <mc:AlternateContent>
              <mc:Choice Requires="v">
                <p:oleObj r:id="rId4" imgH="4116388" imgW="7850188" progId="" spid="_x0000_s1">
                  <p:embed/>
                </p:oleObj>
              </mc:Choice>
              <mc:Fallback>
                <p:oleObj r:id="rId5" imgH="4116388" imgW="7850188" progId="">
                  <p:embed/>
                  <p:pic>
                    <p:nvPicPr>
                      <p:cNvPr id="133" name="Google Shape;133;p3"/>
                      <p:cNvPicPr preferRelativeResize="0"/>
                      <p:nvPr/>
                    </p:nvPicPr>
                    <p:blipFill rotWithShape="1">
                      <a:blip r:embed="rId6">
                        <a:alphaModFix/>
                      </a:blip>
                      <a:srcRect b="0" l="0" r="0" t="0"/>
                      <a:stretch/>
                    </p:blipFill>
                    <p:spPr>
                      <a:xfrm>
                        <a:off x="314325" y="1828800"/>
                        <a:ext cx="7850188" cy="4116388"/>
                      </a:xfrm>
                      <a:prstGeom prst="rect">
                        <a:avLst/>
                      </a:prstGeom>
                      <a:noFill/>
                      <a:ln>
                        <a:noFill/>
                      </a:ln>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0"/>
          <p:cNvSpPr txBox="1"/>
          <p:nvPr>
            <p:ph idx="1" type="body"/>
          </p:nvPr>
        </p:nvSpPr>
        <p:spPr>
          <a:xfrm>
            <a:off x="685800" y="2800350"/>
            <a:ext cx="8094663" cy="36449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State the question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 12</a:t>
            </a:r>
            <a:endParaRPr/>
          </a:p>
          <a:p>
            <a:pPr indent="-571500" lvl="0" marL="571500" rtl="0" algn="l">
              <a:spcBef>
                <a:spcPts val="1280"/>
              </a:spcBef>
              <a:spcAft>
                <a:spcPts val="0"/>
              </a:spcAft>
              <a:buNone/>
            </a:pPr>
            <a:r>
              <a:rPr lang="en-US"/>
              <a:t>State the opposite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12 </a:t>
            </a:r>
            <a:endParaRPr/>
          </a:p>
          <a:p>
            <a:pPr indent="-571500" lvl="0" marL="571500" rtl="0" algn="l">
              <a:spcBef>
                <a:spcPts val="1280"/>
              </a:spcBef>
              <a:spcAft>
                <a:spcPts val="0"/>
              </a:spcAft>
              <a:buNone/>
            </a:pPr>
            <a:r>
              <a:rPr lang="en-US"/>
              <a:t>Select the alternative hypothesis: </a:t>
            </a:r>
            <a:r>
              <a:rPr lang="en-US">
                <a:solidFill>
                  <a:schemeClr val="lt2"/>
                </a:solidFill>
              </a:rPr>
              <a:t>H</a:t>
            </a:r>
            <a:r>
              <a:rPr baseline="-25000" lang="en-US">
                <a:solidFill>
                  <a:schemeClr val="lt2"/>
                </a:solidFill>
              </a:rPr>
              <a:t>a</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12</a:t>
            </a:r>
            <a:endParaRPr/>
          </a:p>
          <a:p>
            <a:pPr indent="-571500" lvl="0" marL="571500" rtl="0" algn="l">
              <a:spcBef>
                <a:spcPts val="1280"/>
              </a:spcBef>
              <a:spcAft>
                <a:spcPts val="0"/>
              </a:spcAft>
              <a:buNone/>
            </a:pPr>
            <a:r>
              <a:rPr lang="en-US"/>
              <a:t>State the null hypothesis: </a:t>
            </a:r>
            <a:r>
              <a:rPr lang="en-US">
                <a:solidFill>
                  <a:schemeClr val="lt2"/>
                </a:solidFill>
              </a:rPr>
              <a:t>H</a:t>
            </a:r>
            <a:r>
              <a:rPr baseline="-25000" lang="en-US">
                <a:solidFill>
                  <a:schemeClr val="lt2"/>
                </a:solidFill>
              </a:rPr>
              <a:t>0</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 12</a:t>
            </a:r>
            <a:endParaRPr/>
          </a:p>
          <a:p>
            <a:pPr indent="-571500" lvl="0" marL="571500" rtl="0" algn="l">
              <a:spcBef>
                <a:spcPts val="1280"/>
              </a:spcBef>
              <a:spcAft>
                <a:spcPts val="0"/>
              </a:spcAft>
              <a:buNone/>
            </a:pPr>
            <a:r>
              <a:t/>
            </a:r>
            <a:endParaRPr>
              <a:solidFill>
                <a:schemeClr val="lt2"/>
              </a:solidFill>
            </a:endParaRPr>
          </a:p>
        </p:txBody>
      </p:sp>
      <p:sp>
        <p:nvSpPr>
          <p:cNvPr id="432" name="Google Shape;432;p30"/>
          <p:cNvSpPr/>
          <p:nvPr/>
        </p:nvSpPr>
        <p:spPr>
          <a:xfrm>
            <a:off x="476250" y="1481138"/>
            <a:ext cx="86534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433" name="Google Shape;433;p30"/>
          <p:cNvSpPr/>
          <p:nvPr/>
        </p:nvSpPr>
        <p:spPr>
          <a:xfrm>
            <a:off x="477838" y="1681163"/>
            <a:ext cx="8256587"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Is the population average amount of TV viewing 12 hours?</a:t>
            </a:r>
            <a:endParaRPr/>
          </a:p>
        </p:txBody>
      </p:sp>
      <p:sp>
        <p:nvSpPr>
          <p:cNvPr id="434" name="Google Shape;434;p30"/>
          <p:cNvSpPr txBox="1"/>
          <p:nvPr>
            <p:ph type="title"/>
          </p:nvPr>
        </p:nvSpPr>
        <p:spPr>
          <a:xfrm>
            <a:off x="1631950" y="158750"/>
            <a:ext cx="7237413"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 Are the Hypotheses?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500"/>
                                        <p:tgtEl>
                                          <p:spTgt spid="4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500"/>
                                        <p:tgtEl>
                                          <p:spTgt spid="4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500"/>
                                        <p:tgtEl>
                                          <p:spTgt spid="4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animEffect filter="fade" transition="in">
                                      <p:cBhvr>
                                        <p:cTn dur="500"/>
                                        <p:tgtEl>
                                          <p:spTgt spid="4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1"/>
          <p:cNvSpPr txBox="1"/>
          <p:nvPr>
            <p:ph idx="1" type="body"/>
          </p:nvPr>
        </p:nvSpPr>
        <p:spPr>
          <a:xfrm>
            <a:off x="685800" y="2800350"/>
            <a:ext cx="8094663" cy="36449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State the question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12</a:t>
            </a:r>
            <a:endParaRPr/>
          </a:p>
          <a:p>
            <a:pPr indent="-571500" lvl="0" marL="571500" rtl="0" algn="l">
              <a:spcBef>
                <a:spcPts val="1280"/>
              </a:spcBef>
              <a:spcAft>
                <a:spcPts val="0"/>
              </a:spcAft>
              <a:buNone/>
            </a:pPr>
            <a:r>
              <a:rPr lang="en-US"/>
              <a:t>State the opposite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 12</a:t>
            </a:r>
            <a:endParaRPr/>
          </a:p>
          <a:p>
            <a:pPr indent="-571500" lvl="0" marL="571500" rtl="0" algn="l">
              <a:spcBef>
                <a:spcPts val="1280"/>
              </a:spcBef>
              <a:spcAft>
                <a:spcPts val="0"/>
              </a:spcAft>
              <a:buNone/>
            </a:pPr>
            <a:r>
              <a:rPr lang="en-US"/>
              <a:t>Select the alternative hypothesis: </a:t>
            </a:r>
            <a:r>
              <a:rPr lang="en-US">
                <a:solidFill>
                  <a:schemeClr val="lt2"/>
                </a:solidFill>
              </a:rPr>
              <a:t>H</a:t>
            </a:r>
            <a:r>
              <a:rPr baseline="-25000" lang="en-US">
                <a:solidFill>
                  <a:schemeClr val="lt2"/>
                </a:solidFill>
              </a:rPr>
              <a:t>a</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12</a:t>
            </a:r>
            <a:endParaRPr/>
          </a:p>
          <a:p>
            <a:pPr indent="-571500" lvl="0" marL="571500" rtl="0" algn="l">
              <a:spcBef>
                <a:spcPts val="1280"/>
              </a:spcBef>
              <a:spcAft>
                <a:spcPts val="0"/>
              </a:spcAft>
              <a:buNone/>
            </a:pPr>
            <a:r>
              <a:rPr lang="en-US"/>
              <a:t>State the null hypothesis: </a:t>
            </a:r>
            <a:r>
              <a:rPr lang="en-US">
                <a:solidFill>
                  <a:schemeClr val="lt2"/>
                </a:solidFill>
              </a:rPr>
              <a:t>H</a:t>
            </a:r>
            <a:r>
              <a:rPr baseline="-25000" lang="en-US">
                <a:solidFill>
                  <a:schemeClr val="lt2"/>
                </a:solidFill>
              </a:rPr>
              <a:t>0</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 12</a:t>
            </a:r>
            <a:endParaRPr/>
          </a:p>
        </p:txBody>
      </p:sp>
      <p:sp>
        <p:nvSpPr>
          <p:cNvPr id="440" name="Google Shape;440;p31"/>
          <p:cNvSpPr/>
          <p:nvPr/>
        </p:nvSpPr>
        <p:spPr>
          <a:xfrm>
            <a:off x="476250" y="1481138"/>
            <a:ext cx="86534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441" name="Google Shape;441;p31"/>
          <p:cNvSpPr/>
          <p:nvPr/>
        </p:nvSpPr>
        <p:spPr>
          <a:xfrm>
            <a:off x="477838" y="1681163"/>
            <a:ext cx="8256587"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Is the population average amount of TV viewing </a:t>
            </a:r>
            <a:r>
              <a:rPr b="1" i="1" lang="en-US" sz="3200">
                <a:solidFill>
                  <a:schemeClr val="lt2"/>
                </a:solidFill>
                <a:latin typeface="Arial"/>
                <a:ea typeface="Arial"/>
                <a:cs typeface="Arial"/>
                <a:sym typeface="Arial"/>
              </a:rPr>
              <a:t>different</a:t>
            </a:r>
            <a:r>
              <a:rPr b="1" lang="en-US" sz="3200">
                <a:solidFill>
                  <a:schemeClr val="lt2"/>
                </a:solidFill>
                <a:latin typeface="Arial"/>
                <a:ea typeface="Arial"/>
                <a:cs typeface="Arial"/>
                <a:sym typeface="Arial"/>
              </a:rPr>
              <a:t> from 12 hours?</a:t>
            </a:r>
            <a:endParaRPr/>
          </a:p>
        </p:txBody>
      </p:sp>
      <p:sp>
        <p:nvSpPr>
          <p:cNvPr id="442" name="Google Shape;442;p31"/>
          <p:cNvSpPr txBox="1"/>
          <p:nvPr>
            <p:ph type="title"/>
          </p:nvPr>
        </p:nvSpPr>
        <p:spPr>
          <a:xfrm>
            <a:off x="1631950" y="158750"/>
            <a:ext cx="7237413"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 Are the Hypotheses?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500"/>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animEffect filter="fade" transition="in">
                                      <p:cBhvr>
                                        <p:cTn dur="500"/>
                                        <p:tgtEl>
                                          <p:spTgt spid="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animEffect filter="fade" transition="in">
                                      <p:cBhvr>
                                        <p:cTn dur="500"/>
                                        <p:tgtEl>
                                          <p:spTgt spid="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animEffect filter="fade" transition="in">
                                      <p:cBhvr>
                                        <p:cTn dur="500"/>
                                        <p:tgtEl>
                                          <p:spTgt spid="4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2"/>
          <p:cNvSpPr txBox="1"/>
          <p:nvPr>
            <p:ph idx="1" type="body"/>
          </p:nvPr>
        </p:nvSpPr>
        <p:spPr>
          <a:xfrm>
            <a:off x="685800" y="2800350"/>
            <a:ext cx="8094663" cy="36449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State the question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20</a:t>
            </a:r>
            <a:endParaRPr/>
          </a:p>
          <a:p>
            <a:pPr indent="-571500" lvl="0" marL="571500" rtl="0" algn="l">
              <a:spcBef>
                <a:spcPts val="1280"/>
              </a:spcBef>
              <a:spcAft>
                <a:spcPts val="0"/>
              </a:spcAft>
              <a:buNone/>
            </a:pPr>
            <a:r>
              <a:rPr lang="en-US"/>
              <a:t>State the opposite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&gt;</a:t>
            </a:r>
            <a:r>
              <a:rPr lang="en-US">
                <a:solidFill>
                  <a:schemeClr val="lt2"/>
                </a:solidFill>
              </a:rPr>
              <a:t> 20</a:t>
            </a:r>
            <a:endParaRPr/>
          </a:p>
          <a:p>
            <a:pPr indent="-571500" lvl="0" marL="571500" rtl="0" algn="l">
              <a:spcBef>
                <a:spcPts val="1280"/>
              </a:spcBef>
              <a:spcAft>
                <a:spcPts val="0"/>
              </a:spcAft>
              <a:buNone/>
            </a:pPr>
            <a:r>
              <a:rPr lang="en-US"/>
              <a:t>Select the alternative hypothesis: </a:t>
            </a:r>
            <a:r>
              <a:rPr lang="en-US">
                <a:solidFill>
                  <a:schemeClr val="lt2"/>
                </a:solidFill>
              </a:rPr>
              <a:t>H</a:t>
            </a:r>
            <a:r>
              <a:rPr baseline="-25000" lang="en-US">
                <a:solidFill>
                  <a:schemeClr val="lt2"/>
                </a:solidFill>
              </a:rPr>
              <a:t>a</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&gt;</a:t>
            </a:r>
            <a:r>
              <a:rPr lang="en-US">
                <a:solidFill>
                  <a:schemeClr val="lt2"/>
                </a:solidFill>
              </a:rPr>
              <a:t> 20</a:t>
            </a:r>
            <a:endParaRPr/>
          </a:p>
          <a:p>
            <a:pPr indent="-571500" lvl="0" marL="571500" rtl="0" algn="l">
              <a:spcBef>
                <a:spcPts val="1280"/>
              </a:spcBef>
              <a:spcAft>
                <a:spcPts val="0"/>
              </a:spcAft>
              <a:buNone/>
            </a:pPr>
            <a:r>
              <a:rPr lang="en-US"/>
              <a:t>State the null hypothesis: </a:t>
            </a:r>
            <a:r>
              <a:rPr lang="en-US">
                <a:solidFill>
                  <a:schemeClr val="lt2"/>
                </a:solidFill>
              </a:rPr>
              <a:t>H</a:t>
            </a:r>
            <a:r>
              <a:rPr baseline="-25000" lang="en-US">
                <a:solidFill>
                  <a:schemeClr val="lt2"/>
                </a:solidFill>
              </a:rPr>
              <a:t>0</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20</a:t>
            </a:r>
            <a:endParaRPr/>
          </a:p>
        </p:txBody>
      </p:sp>
      <p:sp>
        <p:nvSpPr>
          <p:cNvPr id="448" name="Google Shape;448;p32"/>
          <p:cNvSpPr/>
          <p:nvPr/>
        </p:nvSpPr>
        <p:spPr>
          <a:xfrm>
            <a:off x="476250" y="1481138"/>
            <a:ext cx="86534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449" name="Google Shape;449;p32"/>
          <p:cNvSpPr/>
          <p:nvPr/>
        </p:nvSpPr>
        <p:spPr>
          <a:xfrm>
            <a:off x="477838" y="1681163"/>
            <a:ext cx="8256587"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Is the average cost per hat less than or equal to $20?</a:t>
            </a:r>
            <a:endParaRPr/>
          </a:p>
        </p:txBody>
      </p:sp>
      <p:sp>
        <p:nvSpPr>
          <p:cNvPr id="450" name="Google Shape;450;p32"/>
          <p:cNvSpPr txBox="1"/>
          <p:nvPr>
            <p:ph type="title"/>
          </p:nvPr>
        </p:nvSpPr>
        <p:spPr>
          <a:xfrm>
            <a:off x="1631950" y="158750"/>
            <a:ext cx="7237413"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 Are the Hypotheses?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500"/>
                                        <p:tgtEl>
                                          <p:spTgt spid="4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500"/>
                                        <p:tgtEl>
                                          <p:spTgt spid="4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500"/>
                                        <p:tgtEl>
                                          <p:spTgt spid="4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animEffect filter="fade" transition="in">
                                      <p:cBhvr>
                                        <p:cTn dur="500"/>
                                        <p:tgtEl>
                                          <p:spTgt spid="4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txBox="1"/>
          <p:nvPr>
            <p:ph idx="1" type="body"/>
          </p:nvPr>
        </p:nvSpPr>
        <p:spPr>
          <a:xfrm>
            <a:off x="685800" y="2800350"/>
            <a:ext cx="8094663" cy="36449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State the question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&gt;</a:t>
            </a:r>
            <a:r>
              <a:rPr lang="en-US">
                <a:solidFill>
                  <a:schemeClr val="lt2"/>
                </a:solidFill>
              </a:rPr>
              <a:t> 25</a:t>
            </a:r>
            <a:endParaRPr/>
          </a:p>
          <a:p>
            <a:pPr indent="-571500" lvl="0" marL="571500" rtl="0" algn="l">
              <a:spcBef>
                <a:spcPts val="1280"/>
              </a:spcBef>
              <a:spcAft>
                <a:spcPts val="0"/>
              </a:spcAft>
              <a:buNone/>
            </a:pPr>
            <a:r>
              <a:rPr lang="en-US"/>
              <a:t>State the opposite statistically: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25 </a:t>
            </a:r>
            <a:endParaRPr/>
          </a:p>
          <a:p>
            <a:pPr indent="-571500" lvl="0" marL="571500" rtl="0" algn="l">
              <a:spcBef>
                <a:spcPts val="1280"/>
              </a:spcBef>
              <a:spcAft>
                <a:spcPts val="0"/>
              </a:spcAft>
              <a:buNone/>
            </a:pPr>
            <a:r>
              <a:rPr lang="en-US"/>
              <a:t>Select the alternative hypothesis: </a:t>
            </a:r>
            <a:r>
              <a:rPr lang="en-US">
                <a:solidFill>
                  <a:schemeClr val="lt2"/>
                </a:solidFill>
              </a:rPr>
              <a:t>H</a:t>
            </a:r>
            <a:r>
              <a:rPr baseline="-25000" lang="en-US">
                <a:solidFill>
                  <a:schemeClr val="lt2"/>
                </a:solidFill>
              </a:rPr>
              <a:t>a</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&gt;</a:t>
            </a:r>
            <a:r>
              <a:rPr lang="en-US">
                <a:solidFill>
                  <a:schemeClr val="lt2"/>
                </a:solidFill>
              </a:rPr>
              <a:t> 25</a:t>
            </a:r>
            <a:endParaRPr/>
          </a:p>
          <a:p>
            <a:pPr indent="-571500" lvl="0" marL="571500" rtl="0" algn="l">
              <a:spcBef>
                <a:spcPts val="1280"/>
              </a:spcBef>
              <a:spcAft>
                <a:spcPts val="0"/>
              </a:spcAft>
              <a:buNone/>
            </a:pPr>
            <a:r>
              <a:rPr lang="en-US"/>
              <a:t>State the null hypothesis: </a:t>
            </a:r>
            <a:r>
              <a:rPr lang="en-US">
                <a:solidFill>
                  <a:schemeClr val="lt2"/>
                </a:solidFill>
              </a:rPr>
              <a:t>H</a:t>
            </a:r>
            <a:r>
              <a:rPr baseline="-25000" lang="en-US">
                <a:solidFill>
                  <a:schemeClr val="lt2"/>
                </a:solidFill>
              </a:rPr>
              <a:t>0</a:t>
            </a:r>
            <a:r>
              <a:rPr lang="en-US">
                <a:solidFill>
                  <a:schemeClr val="lt2"/>
                </a:solidFill>
              </a:rPr>
              <a:t>: </a:t>
            </a:r>
            <a:r>
              <a:rPr lang="en-US">
                <a:solidFill>
                  <a:schemeClr val="lt2"/>
                </a:solidFill>
                <a:latin typeface="Noto Sans Symbols"/>
                <a:ea typeface="Noto Sans Symbols"/>
                <a:cs typeface="Noto Sans Symbols"/>
                <a:sym typeface="Noto Sans Symbols"/>
              </a:rPr>
              <a:t>μ</a:t>
            </a:r>
            <a:r>
              <a:rPr lang="en-US">
                <a:solidFill>
                  <a:schemeClr val="lt2"/>
                </a:solidFill>
              </a:rPr>
              <a:t> </a:t>
            </a:r>
            <a:r>
              <a:rPr lang="en-US">
                <a:solidFill>
                  <a:schemeClr val="lt2"/>
                </a:solidFill>
                <a:latin typeface="Noto Sans Symbols"/>
                <a:ea typeface="Noto Sans Symbols"/>
                <a:cs typeface="Noto Sans Symbols"/>
                <a:sym typeface="Noto Sans Symbols"/>
              </a:rPr>
              <a:t>=</a:t>
            </a:r>
            <a:r>
              <a:rPr lang="en-US">
                <a:solidFill>
                  <a:schemeClr val="lt2"/>
                </a:solidFill>
              </a:rPr>
              <a:t> 25</a:t>
            </a:r>
            <a:endParaRPr/>
          </a:p>
        </p:txBody>
      </p:sp>
      <p:sp>
        <p:nvSpPr>
          <p:cNvPr id="456" name="Google Shape;456;p33"/>
          <p:cNvSpPr/>
          <p:nvPr/>
        </p:nvSpPr>
        <p:spPr>
          <a:xfrm>
            <a:off x="476250" y="1481138"/>
            <a:ext cx="8653463"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a:t>
            </a:r>
            <a:endParaRPr/>
          </a:p>
        </p:txBody>
      </p:sp>
      <p:sp>
        <p:nvSpPr>
          <p:cNvPr id="457" name="Google Shape;457;p33"/>
          <p:cNvSpPr/>
          <p:nvPr/>
        </p:nvSpPr>
        <p:spPr>
          <a:xfrm>
            <a:off x="477838" y="1681163"/>
            <a:ext cx="8256587" cy="10636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3200">
                <a:solidFill>
                  <a:schemeClr val="lt2"/>
                </a:solidFill>
                <a:latin typeface="Arial"/>
                <a:ea typeface="Arial"/>
                <a:cs typeface="Arial"/>
                <a:sym typeface="Arial"/>
              </a:rPr>
              <a:t>Is the average amount spent in the bookstore greater than $25?</a:t>
            </a:r>
            <a:endParaRPr/>
          </a:p>
        </p:txBody>
      </p:sp>
      <p:sp>
        <p:nvSpPr>
          <p:cNvPr id="458" name="Google Shape;458;p33"/>
          <p:cNvSpPr txBox="1"/>
          <p:nvPr>
            <p:ph type="title"/>
          </p:nvPr>
        </p:nvSpPr>
        <p:spPr>
          <a:xfrm>
            <a:off x="1631950" y="158750"/>
            <a:ext cx="7237413"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What Are the Hypotheses?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Effect filter="fade" transition="in">
                                      <p:cBhvr>
                                        <p:cTn dur="500"/>
                                        <p:tgtEl>
                                          <p:spTgt spid="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Effect filter="fade" transition="in">
                                      <p:cBhvr>
                                        <p:cTn dur="500"/>
                                        <p:tgtEl>
                                          <p:spTgt spid="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Effect filter="fade" transition="in">
                                      <p:cBhvr>
                                        <p:cTn dur="500"/>
                                        <p:tgtEl>
                                          <p:spTgt spid="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Effect filter="fade" transition="in">
                                      <p:cBhvr>
                                        <p:cTn dur="500"/>
                                        <p:tgtEl>
                                          <p:spTgt spid="4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4"/>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a:t>
            </a:r>
            <a:br>
              <a:rPr lang="en-US"/>
            </a:br>
            <a:r>
              <a:rPr lang="en-US"/>
              <a:t> Example 1 </a:t>
            </a:r>
            <a:endParaRPr/>
          </a:p>
        </p:txBody>
      </p:sp>
      <p:sp>
        <p:nvSpPr>
          <p:cNvPr id="464" name="Google Shape;464;p34"/>
          <p:cNvSpPr txBox="1"/>
          <p:nvPr>
            <p:ph idx="1" type="body"/>
          </p:nvPr>
        </p:nvSpPr>
        <p:spPr>
          <a:xfrm>
            <a:off x="609600" y="1828800"/>
            <a:ext cx="46863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400"/>
              <a:t>A researcher is studying the effects of radical exercise program on knee surgery patients. There is a good chance the therapy will improve recovery time, but there’s also the possibility it will make it worse. Average recovery times for knee surgery patients is 8.2 weeks</a:t>
            </a:r>
            <a:endParaRPr sz="2400"/>
          </a:p>
        </p:txBody>
      </p:sp>
      <p:pic>
        <p:nvPicPr>
          <p:cNvPr id="465" name="Google Shape;465;p34"/>
          <p:cNvPicPr preferRelativeResize="0"/>
          <p:nvPr/>
        </p:nvPicPr>
        <p:blipFill rotWithShape="1">
          <a:blip r:embed="rId3">
            <a:alphaModFix/>
          </a:blip>
          <a:srcRect b="0" l="0" r="0" t="0"/>
          <a:stretch/>
        </p:blipFill>
        <p:spPr>
          <a:xfrm>
            <a:off x="5295900" y="1981200"/>
            <a:ext cx="3009900" cy="32845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a:t>
            </a:r>
            <a:br>
              <a:rPr lang="en-US"/>
            </a:br>
            <a:r>
              <a:rPr lang="en-US"/>
              <a:t> Example 1 </a:t>
            </a:r>
            <a:endParaRPr/>
          </a:p>
        </p:txBody>
      </p:sp>
      <p:sp>
        <p:nvSpPr>
          <p:cNvPr id="471" name="Google Shape;471;p35"/>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8.2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8.2</a:t>
            </a:r>
            <a:endParaRPr/>
          </a:p>
          <a:p>
            <a:pPr indent="0" lvl="0" marL="0" rtl="0" algn="l">
              <a:spcBef>
                <a:spcPts val="560"/>
              </a:spcBef>
              <a:spcAft>
                <a:spcPts val="0"/>
              </a:spcAft>
              <a:buNone/>
            </a:pPr>
            <a:r>
              <a:t/>
            </a:r>
            <a:endParaRPr b="1"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6"/>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a:t>
            </a:r>
            <a:br>
              <a:rPr lang="en-US"/>
            </a:br>
            <a:r>
              <a:rPr lang="en-US"/>
              <a:t> Example 2 </a:t>
            </a:r>
            <a:endParaRPr/>
          </a:p>
        </p:txBody>
      </p:sp>
      <p:sp>
        <p:nvSpPr>
          <p:cNvPr id="477" name="Google Shape;477;p36"/>
          <p:cNvSpPr txBox="1"/>
          <p:nvPr>
            <p:ph idx="1" type="body"/>
          </p:nvPr>
        </p:nvSpPr>
        <p:spPr>
          <a:xfrm>
            <a:off x="609600" y="1828800"/>
            <a:ext cx="46863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400"/>
              <a:t>A researcher thinks that if knee surgery patients go to physical therapy twice a week (instead of 3 times), their recovery period will be longer. </a:t>
            </a:r>
            <a:r>
              <a:rPr lang="en-US" sz="2400" u="sng">
                <a:solidFill>
                  <a:schemeClr val="hlink"/>
                </a:solidFill>
                <a:hlinkClick r:id="rId3"/>
              </a:rPr>
              <a:t>Average </a:t>
            </a:r>
            <a:r>
              <a:rPr lang="en-US" sz="2400"/>
              <a:t>recovery times for knee surgery patients is 8.2 weeks. </a:t>
            </a:r>
            <a:endParaRPr sz="2400"/>
          </a:p>
        </p:txBody>
      </p:sp>
      <p:pic>
        <p:nvPicPr>
          <p:cNvPr id="478" name="Google Shape;478;p36"/>
          <p:cNvPicPr preferRelativeResize="0"/>
          <p:nvPr/>
        </p:nvPicPr>
        <p:blipFill rotWithShape="1">
          <a:blip r:embed="rId4">
            <a:alphaModFix/>
          </a:blip>
          <a:srcRect b="0" l="0" r="0" t="0"/>
          <a:stretch/>
        </p:blipFill>
        <p:spPr>
          <a:xfrm>
            <a:off x="5295900" y="1981200"/>
            <a:ext cx="3009900" cy="32845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a:t>
            </a:r>
            <a:br>
              <a:rPr lang="en-US"/>
            </a:br>
            <a:r>
              <a:rPr lang="en-US"/>
              <a:t> Example 2 </a:t>
            </a:r>
            <a:endParaRPr/>
          </a:p>
        </p:txBody>
      </p:sp>
      <p:sp>
        <p:nvSpPr>
          <p:cNvPr id="484" name="Google Shape;484;p37"/>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&lt;= 8.2</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&gt; 8.2</a:t>
            </a:r>
            <a:endParaRPr/>
          </a:p>
          <a:p>
            <a:pPr indent="0" lvl="0" marL="0" rtl="0" algn="l">
              <a:spcBef>
                <a:spcPts val="560"/>
              </a:spcBef>
              <a:spcAft>
                <a:spcPts val="0"/>
              </a:spcAft>
              <a:buNone/>
            </a:pPr>
            <a:r>
              <a:t/>
            </a:r>
            <a:endParaRPr b="1"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Example</a:t>
            </a:r>
            <a:endParaRPr/>
          </a:p>
        </p:txBody>
      </p:sp>
      <p:sp>
        <p:nvSpPr>
          <p:cNvPr id="490" name="Google Shape;490;p38"/>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rmAutofit/>
          </a:bodyPr>
          <a:lstStyle/>
          <a:p>
            <a:pPr indent="0" lvl="0" marL="0" rtl="0" algn="just">
              <a:lnSpc>
                <a:spcPct val="80000"/>
              </a:lnSpc>
              <a:spcBef>
                <a:spcPts val="0"/>
              </a:spcBef>
              <a:spcAft>
                <a:spcPts val="0"/>
              </a:spcAft>
              <a:buNone/>
            </a:pPr>
            <a:r>
              <a:rPr lang="en-US" sz="2200"/>
              <a:t>A study suggests that the average college student spends about 2 hours per week communicating with others online. You believe that this is an underestimate and decide to collect your own sample for the hypothesis test. You randomly sample 60 students from your Institute and find that on average, they spend 3.5 hours a week communicating with others online. What are the appropriate hypothesis?</a:t>
            </a:r>
            <a:endParaRPr/>
          </a:p>
          <a:p>
            <a:pPr indent="-139700" lvl="0" marL="0" rtl="0" algn="just">
              <a:lnSpc>
                <a:spcPct val="80000"/>
              </a:lnSpc>
              <a:spcBef>
                <a:spcPts val="440"/>
              </a:spcBef>
              <a:spcAft>
                <a:spcPts val="0"/>
              </a:spcAft>
              <a:buClr>
                <a:schemeClr val="lt1"/>
              </a:buClr>
              <a:buSzPts val="2200"/>
              <a:buFont typeface="Arial"/>
              <a:buAutoNum type="alphaLcPeriod"/>
            </a:pPr>
            <a:r>
              <a:rPr lang="en-US" sz="2200"/>
              <a:t>Ho: X = 2 Hrs. / wk ; Ha : X &gt; 2 Hrs. / wk</a:t>
            </a:r>
            <a:endParaRPr/>
          </a:p>
          <a:p>
            <a:pPr indent="-139700" lvl="0" marL="0" rtl="0" algn="just">
              <a:lnSpc>
                <a:spcPct val="80000"/>
              </a:lnSpc>
              <a:spcBef>
                <a:spcPts val="440"/>
              </a:spcBef>
              <a:spcAft>
                <a:spcPts val="0"/>
              </a:spcAft>
              <a:buClr>
                <a:schemeClr val="lt1"/>
              </a:buClr>
              <a:buSzPts val="2200"/>
              <a:buFont typeface="Arial"/>
              <a:buAutoNum type="alphaLcPeriod"/>
            </a:pPr>
            <a:r>
              <a:rPr lang="en-US" sz="2200"/>
              <a:t>Ho: X = 2 Hrs. / wk ; Ha : X &gt; 3.5 Hrs. / wk</a:t>
            </a:r>
            <a:endParaRPr/>
          </a:p>
          <a:p>
            <a:pPr indent="-139700" lvl="0" marL="0" rtl="0" algn="just">
              <a:lnSpc>
                <a:spcPct val="80000"/>
              </a:lnSpc>
              <a:spcBef>
                <a:spcPts val="440"/>
              </a:spcBef>
              <a:spcAft>
                <a:spcPts val="0"/>
              </a:spcAft>
              <a:buClr>
                <a:schemeClr val="lt1"/>
              </a:buClr>
              <a:buSzPts val="2200"/>
              <a:buFont typeface="Arial"/>
              <a:buAutoNum type="alphaLcPeriod"/>
            </a:pPr>
            <a:r>
              <a:rPr lang="en-US" sz="2200"/>
              <a:t>Ho: </a:t>
            </a:r>
            <a:r>
              <a:rPr lang="en-US" sz="2200">
                <a:latin typeface="Calibri"/>
                <a:ea typeface="Calibri"/>
                <a:cs typeface="Calibri"/>
                <a:sym typeface="Calibri"/>
              </a:rPr>
              <a:t>μ</a:t>
            </a:r>
            <a:r>
              <a:rPr lang="en-US" sz="2200"/>
              <a:t> = 2 Hrs. / wk ; Ha : </a:t>
            </a:r>
            <a:r>
              <a:rPr lang="en-US" sz="2200">
                <a:latin typeface="Calibri"/>
                <a:ea typeface="Calibri"/>
                <a:cs typeface="Calibri"/>
                <a:sym typeface="Calibri"/>
              </a:rPr>
              <a:t>μ</a:t>
            </a:r>
            <a:r>
              <a:rPr lang="en-US" sz="2200"/>
              <a:t> != 2 Hrs. / wk</a:t>
            </a:r>
            <a:endParaRPr/>
          </a:p>
          <a:p>
            <a:pPr indent="-139700" lvl="0" marL="0" rtl="0" algn="just">
              <a:lnSpc>
                <a:spcPct val="80000"/>
              </a:lnSpc>
              <a:spcBef>
                <a:spcPts val="440"/>
              </a:spcBef>
              <a:spcAft>
                <a:spcPts val="0"/>
              </a:spcAft>
              <a:buClr>
                <a:schemeClr val="lt1"/>
              </a:buClr>
              <a:buSzPts val="2200"/>
              <a:buFont typeface="Arial"/>
              <a:buAutoNum type="alphaLcPeriod"/>
            </a:pPr>
            <a:r>
              <a:rPr lang="en-US" sz="2200"/>
              <a:t>Ho: </a:t>
            </a:r>
            <a:r>
              <a:rPr lang="en-US" sz="2200">
                <a:latin typeface="Calibri"/>
                <a:ea typeface="Calibri"/>
                <a:cs typeface="Calibri"/>
                <a:sym typeface="Calibri"/>
              </a:rPr>
              <a:t>μ</a:t>
            </a:r>
            <a:r>
              <a:rPr lang="en-US" sz="2200"/>
              <a:t> = 2 Hrs. / wk</a:t>
            </a:r>
            <a:endParaRPr/>
          </a:p>
          <a:p>
            <a:pPr indent="0" lvl="0" marL="0" rtl="0" algn="l">
              <a:lnSpc>
                <a:spcPct val="80000"/>
              </a:lnSpc>
              <a:spcBef>
                <a:spcPts val="440"/>
              </a:spcBef>
              <a:spcAft>
                <a:spcPts val="0"/>
              </a:spcAft>
              <a:buClr>
                <a:schemeClr val="lt1"/>
              </a:buClr>
              <a:buSzPts val="2200"/>
              <a:buFont typeface="Arial"/>
              <a:buNone/>
            </a:pPr>
            <a:r>
              <a:t/>
            </a:r>
            <a:endParaRPr sz="2200"/>
          </a:p>
          <a:p>
            <a:pPr indent="0" lvl="0" marL="0" rtl="0" algn="l">
              <a:lnSpc>
                <a:spcPct val="80000"/>
              </a:lnSpc>
              <a:spcBef>
                <a:spcPts val="440"/>
              </a:spcBef>
              <a:spcAft>
                <a:spcPts val="0"/>
              </a:spcAft>
              <a:buClr>
                <a:schemeClr val="lt1"/>
              </a:buClr>
              <a:buSzPts val="2200"/>
              <a:buFont typeface="Arial"/>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 calcmode="lin" valueType="num">
                                      <p:cBhvr additive="base">
                                        <p:cTn dur="500"/>
                                        <p:tgtEl>
                                          <p:spTgt spid="49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 calcmode="lin" valueType="num">
                                      <p:cBhvr additive="base">
                                        <p:cTn dur="500"/>
                                        <p:tgtEl>
                                          <p:spTgt spid="49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 calcmode="lin" valueType="num">
                                      <p:cBhvr additive="base">
                                        <p:cTn dur="500"/>
                                        <p:tgtEl>
                                          <p:spTgt spid="49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 calcmode="lin" valueType="num">
                                      <p:cBhvr additive="base">
                                        <p:cTn dur="500"/>
                                        <p:tgtEl>
                                          <p:spTgt spid="49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 calcmode="lin" valueType="num">
                                      <p:cBhvr additive="base">
                                        <p:cTn dur="500"/>
                                        <p:tgtEl>
                                          <p:spTgt spid="49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anim calcmode="lin" valueType="num">
                                      <p:cBhvr additive="base">
                                        <p:cTn dur="500"/>
                                        <p:tgtEl>
                                          <p:spTgt spid="49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0">
                                            <p:txEl>
                                              <p:pRg end="6" st="6"/>
                                            </p:txEl>
                                          </p:spTgt>
                                        </p:tgtEl>
                                        <p:attrNameLst>
                                          <p:attrName>style.visibility</p:attrName>
                                        </p:attrNameLst>
                                      </p:cBhvr>
                                      <p:to>
                                        <p:strVal val="visible"/>
                                      </p:to>
                                    </p:set>
                                    <p:anim calcmode="lin" valueType="num">
                                      <p:cBhvr additive="base">
                                        <p:cTn dur="500"/>
                                        <p:tgtEl>
                                          <p:spTgt spid="49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9"/>
          <p:cNvSpPr txBox="1"/>
          <p:nvPr>
            <p:ph type="title"/>
          </p:nvPr>
        </p:nvSpPr>
        <p:spPr>
          <a:xfrm>
            <a:off x="544513" y="-19050"/>
            <a:ext cx="8305800" cy="1325563"/>
          </a:xfrm>
          <a:prstGeom prst="rect">
            <a:avLst/>
          </a:prstGeom>
          <a:noFill/>
          <a:ln>
            <a:noFill/>
          </a:ln>
        </p:spPr>
        <p:txBody>
          <a:bodyPr anchorCtr="1" anchor="ctr" bIns="44450" lIns="90475" spcFirstLastPara="1" rIns="90475" wrap="square" tIns="44450">
            <a:normAutofit/>
          </a:bodyPr>
          <a:lstStyle/>
          <a:p>
            <a:pPr indent="0" lvl="0" marL="0" rtl="0" algn="ctr">
              <a:lnSpc>
                <a:spcPct val="95000"/>
              </a:lnSpc>
              <a:spcBef>
                <a:spcPts val="0"/>
              </a:spcBef>
              <a:spcAft>
                <a:spcPts val="0"/>
              </a:spcAft>
              <a:buNone/>
            </a:pPr>
            <a:r>
              <a:rPr lang="en-US" sz="3600">
                <a:solidFill>
                  <a:schemeClr val="lt1"/>
                </a:solidFill>
              </a:rPr>
              <a:t>Example</a:t>
            </a:r>
            <a:endParaRPr/>
          </a:p>
        </p:txBody>
      </p:sp>
      <p:sp>
        <p:nvSpPr>
          <p:cNvPr id="496" name="Google Shape;496;p39"/>
          <p:cNvSpPr txBox="1"/>
          <p:nvPr>
            <p:ph idx="4294967295" type="body"/>
          </p:nvPr>
        </p:nvSpPr>
        <p:spPr>
          <a:xfrm>
            <a:off x="457200" y="1825625"/>
            <a:ext cx="8305800" cy="4351338"/>
          </a:xfrm>
          <a:prstGeom prst="rect">
            <a:avLst/>
          </a:prstGeom>
          <a:noFill/>
          <a:ln>
            <a:noFill/>
          </a:ln>
        </p:spPr>
        <p:txBody>
          <a:bodyPr anchorCtr="0" anchor="t" bIns="44450" lIns="90475" spcFirstLastPara="1" rIns="90475" wrap="square" tIns="44450">
            <a:normAutofit/>
          </a:bodyPr>
          <a:lstStyle/>
          <a:p>
            <a:pPr indent="0" lvl="0" marL="0" rtl="0" algn="just">
              <a:spcBef>
                <a:spcPts val="0"/>
              </a:spcBef>
              <a:spcAft>
                <a:spcPts val="0"/>
              </a:spcAft>
              <a:buNone/>
            </a:pPr>
            <a:r>
              <a:rPr lang="en-US" sz="1800"/>
              <a:t>Chain restaurants have been required to display calorie count of each menu item. Prior to displaying calorie counts, the average calorie intake of diners at a restaurant was 1100 calories. After calorie counts started to be displayed on menus, a nutritionist collected data on the number of calories consumed at this restaurant from a random sample of diners. Which of the following would be used to test whether there was evidence of a difference in the average calorie intake of diners at this restaurant? </a:t>
            </a:r>
            <a:endParaRPr/>
          </a:p>
          <a:p>
            <a:pPr indent="-114300" lvl="0" marL="0" rtl="0" algn="l">
              <a:spcBef>
                <a:spcPts val="360"/>
              </a:spcBef>
              <a:spcAft>
                <a:spcPts val="0"/>
              </a:spcAft>
              <a:buClr>
                <a:schemeClr val="lt1"/>
              </a:buClr>
              <a:buSzPts val="1800"/>
              <a:buFont typeface="Arial"/>
              <a:buAutoNum type="alphaLcPeriod"/>
            </a:pPr>
            <a:r>
              <a:rPr lang="en-US" sz="1800"/>
              <a:t>Ho: </a:t>
            </a:r>
            <a:r>
              <a:rPr b="1" lang="en-US" sz="1800"/>
              <a:t>x</a:t>
            </a:r>
            <a:r>
              <a:rPr lang="en-US" sz="1800"/>
              <a:t> = 1100 calories; Ha: </a:t>
            </a:r>
            <a:r>
              <a:rPr b="1" lang="en-US" sz="1800"/>
              <a:t>x</a:t>
            </a:r>
            <a:r>
              <a:rPr lang="en-US" sz="1800"/>
              <a:t> </a:t>
            </a:r>
            <a:r>
              <a:rPr lang="en-US" sz="1800">
                <a:latin typeface="Calibri"/>
                <a:ea typeface="Calibri"/>
                <a:cs typeface="Calibri"/>
                <a:sym typeface="Calibri"/>
              </a:rPr>
              <a:t>≠ 1100 calories</a:t>
            </a:r>
            <a:endParaRPr/>
          </a:p>
          <a:p>
            <a:pPr indent="-114300" lvl="0" marL="0" rtl="0" algn="l">
              <a:spcBef>
                <a:spcPts val="360"/>
              </a:spcBef>
              <a:spcAft>
                <a:spcPts val="0"/>
              </a:spcAft>
              <a:buClr>
                <a:schemeClr val="lt1"/>
              </a:buClr>
              <a:buSzPts val="1800"/>
              <a:buFont typeface="Arial"/>
              <a:buAutoNum type="alphaLcPeriod"/>
            </a:pPr>
            <a:r>
              <a:rPr lang="en-US" sz="1800"/>
              <a:t>Ho: </a:t>
            </a:r>
            <a:r>
              <a:rPr b="1" lang="en-US" sz="1800"/>
              <a:t>x</a:t>
            </a:r>
            <a:r>
              <a:rPr lang="en-US" sz="1800"/>
              <a:t> = 1100 calories; Ha: </a:t>
            </a:r>
            <a:r>
              <a:rPr b="1" lang="en-US" sz="1800"/>
              <a:t>x</a:t>
            </a:r>
            <a:r>
              <a:rPr lang="en-US" sz="1800"/>
              <a:t> </a:t>
            </a:r>
            <a:r>
              <a:rPr lang="en-US" sz="1800">
                <a:latin typeface="Calibri"/>
                <a:ea typeface="Calibri"/>
                <a:cs typeface="Calibri"/>
                <a:sym typeface="Calibri"/>
              </a:rPr>
              <a:t>&lt; 1100 calories</a:t>
            </a:r>
            <a:endParaRPr/>
          </a:p>
          <a:p>
            <a:pPr indent="-114300" lvl="0" marL="0" rtl="0" algn="l">
              <a:spcBef>
                <a:spcPts val="360"/>
              </a:spcBef>
              <a:spcAft>
                <a:spcPts val="0"/>
              </a:spcAft>
              <a:buClr>
                <a:schemeClr val="lt1"/>
              </a:buClr>
              <a:buSzPts val="1800"/>
              <a:buFont typeface="Arial"/>
              <a:buAutoNum type="alphaLcPeriod"/>
            </a:pPr>
            <a:r>
              <a:rPr lang="en-US" sz="1800"/>
              <a:t>Ho: </a:t>
            </a:r>
            <a:r>
              <a:rPr lang="en-US" sz="1800">
                <a:latin typeface="Calibri"/>
                <a:ea typeface="Calibri"/>
                <a:cs typeface="Calibri"/>
                <a:sym typeface="Calibri"/>
              </a:rPr>
              <a:t>μ</a:t>
            </a:r>
            <a:r>
              <a:rPr lang="en-US" sz="1800"/>
              <a:t> = 1100 calories; Ha: </a:t>
            </a:r>
            <a:r>
              <a:rPr lang="en-US" sz="1800">
                <a:latin typeface="Calibri"/>
                <a:ea typeface="Calibri"/>
                <a:cs typeface="Calibri"/>
                <a:sym typeface="Calibri"/>
              </a:rPr>
              <a:t>μ</a:t>
            </a:r>
            <a:r>
              <a:rPr lang="en-US" sz="1800"/>
              <a:t> </a:t>
            </a:r>
            <a:r>
              <a:rPr lang="en-US" sz="1800">
                <a:latin typeface="Calibri"/>
                <a:ea typeface="Calibri"/>
                <a:cs typeface="Calibri"/>
                <a:sym typeface="Calibri"/>
              </a:rPr>
              <a:t>≠ 1100 calories</a:t>
            </a:r>
            <a:endParaRPr/>
          </a:p>
          <a:p>
            <a:pPr indent="-114300" lvl="0" marL="0" rtl="0" algn="l">
              <a:spcBef>
                <a:spcPts val="360"/>
              </a:spcBef>
              <a:spcAft>
                <a:spcPts val="0"/>
              </a:spcAft>
              <a:buClr>
                <a:schemeClr val="lt1"/>
              </a:buClr>
              <a:buSzPts val="1800"/>
              <a:buFont typeface="Arial"/>
              <a:buAutoNum type="alphaLcPeriod"/>
            </a:pPr>
            <a:r>
              <a:rPr lang="en-US" sz="1800"/>
              <a:t>Ho: </a:t>
            </a:r>
            <a:r>
              <a:rPr lang="en-US" sz="1800">
                <a:latin typeface="Calibri"/>
                <a:ea typeface="Calibri"/>
                <a:cs typeface="Calibri"/>
                <a:sym typeface="Calibri"/>
              </a:rPr>
              <a:t>μ</a:t>
            </a:r>
            <a:r>
              <a:rPr lang="en-US" sz="1800"/>
              <a:t> &lt; 1100 calories; Ha: </a:t>
            </a:r>
            <a:r>
              <a:rPr lang="en-US" sz="1800">
                <a:latin typeface="Calibri"/>
                <a:ea typeface="Calibri"/>
                <a:cs typeface="Calibri"/>
                <a:sym typeface="Calibri"/>
              </a:rPr>
              <a:t>μ</a:t>
            </a:r>
            <a:r>
              <a:rPr lang="en-US" sz="1800"/>
              <a:t> </a:t>
            </a:r>
            <a:r>
              <a:rPr lang="en-US" sz="1800">
                <a:latin typeface="Calibri"/>
                <a:ea typeface="Calibri"/>
                <a:cs typeface="Calibri"/>
                <a:sym typeface="Calibri"/>
              </a:rPr>
              <a:t>&gt; 1100 calories</a:t>
            </a:r>
            <a:endParaRPr/>
          </a:p>
          <a:p>
            <a:pPr indent="0" lvl="0" marL="0" rtl="0" algn="l">
              <a:spcBef>
                <a:spcPts val="360"/>
              </a:spcBef>
              <a:spcAft>
                <a:spcPts val="0"/>
              </a:spcAft>
              <a:buNone/>
            </a:pPr>
            <a:r>
              <a:rPr lang="en-US" sz="1800"/>
              <a:t> </a:t>
            </a:r>
            <a:endParaRPr/>
          </a:p>
          <a:p>
            <a:pPr indent="0" lvl="0" marL="0" rtl="0" algn="l">
              <a:spcBef>
                <a:spcPts val="360"/>
              </a:spcBef>
              <a:spcAft>
                <a:spcPts val="0"/>
              </a:spcAft>
              <a:buNone/>
            </a:pPr>
            <a:r>
              <a:rPr lang="en-US" sz="1800"/>
              <a:t>Ans. ‘c’ </a:t>
            </a:r>
            <a:endParaRPr/>
          </a:p>
        </p:txBody>
      </p:sp>
      <p:sp>
        <p:nvSpPr>
          <p:cNvPr id="497" name="Google Shape;497;p39"/>
          <p:cNvSpPr/>
          <p:nvPr/>
        </p:nvSpPr>
        <p:spPr>
          <a:xfrm>
            <a:off x="73825100" y="51331813"/>
            <a:ext cx="0" cy="0"/>
          </a:xfrm>
          <a:prstGeom prst="rect">
            <a:avLst/>
          </a:prstGeom>
          <a:solidFill>
            <a:srgbClr val="FFFFFF"/>
          </a:solidFill>
          <a:ln>
            <a:noFill/>
          </a:ln>
        </p:spPr>
      </p:sp>
      <p:pic>
        <p:nvPicPr>
          <p:cNvPr id="498" name="Google Shape;498;p39"/>
          <p:cNvPicPr preferRelativeResize="0"/>
          <p:nvPr/>
        </p:nvPicPr>
        <p:blipFill rotWithShape="1">
          <a:blip r:embed="rId3">
            <a:alphaModFix/>
          </a:blip>
          <a:srcRect b="0" l="0" r="0" t="0"/>
          <a:stretch/>
        </p:blipFill>
        <p:spPr>
          <a:xfrm>
            <a:off x="554038" y="2651125"/>
            <a:ext cx="3268662" cy="185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 calcmode="lin" valueType="num">
                                      <p:cBhvr additive="base">
                                        <p:cTn dur="500"/>
                                        <p:tgtEl>
                                          <p:spTgt spid="49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 calcmode="lin" valueType="num">
                                      <p:cBhvr additive="base">
                                        <p:cTn dur="500"/>
                                        <p:tgtEl>
                                          <p:spTgt spid="49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 calcmode="lin" valueType="num">
                                      <p:cBhvr additive="base">
                                        <p:cTn dur="500"/>
                                        <p:tgtEl>
                                          <p:spTgt spid="49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 calcmode="lin" valueType="num">
                                      <p:cBhvr additive="base">
                                        <p:cTn dur="500"/>
                                        <p:tgtEl>
                                          <p:spTgt spid="49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4" st="4"/>
                                            </p:txEl>
                                          </p:spTgt>
                                        </p:tgtEl>
                                        <p:attrNameLst>
                                          <p:attrName>style.visibility</p:attrName>
                                        </p:attrNameLst>
                                      </p:cBhvr>
                                      <p:to>
                                        <p:strVal val="visible"/>
                                      </p:to>
                                    </p:set>
                                    <p:anim calcmode="lin" valueType="num">
                                      <p:cBhvr additive="base">
                                        <p:cTn dur="500"/>
                                        <p:tgtEl>
                                          <p:spTgt spid="49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5" st="5"/>
                                            </p:txEl>
                                          </p:spTgt>
                                        </p:tgtEl>
                                        <p:attrNameLst>
                                          <p:attrName>style.visibility</p:attrName>
                                        </p:attrNameLst>
                                      </p:cBhvr>
                                      <p:to>
                                        <p:strVal val="visible"/>
                                      </p:to>
                                    </p:set>
                                    <p:anim calcmode="lin" valueType="num">
                                      <p:cBhvr additive="base">
                                        <p:cTn dur="500"/>
                                        <p:tgtEl>
                                          <p:spTgt spid="49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xEl>
                                              <p:pRg end="6" st="6"/>
                                            </p:txEl>
                                          </p:spTgt>
                                        </p:tgtEl>
                                        <p:attrNameLst>
                                          <p:attrName>style.visibility</p:attrName>
                                        </p:attrNameLst>
                                      </p:cBhvr>
                                      <p:to>
                                        <p:strVal val="visible"/>
                                      </p:to>
                                    </p:set>
                                    <p:anim calcmode="lin" valueType="num">
                                      <p:cBhvr additive="base">
                                        <p:cTn dur="500"/>
                                        <p:tgtEl>
                                          <p:spTgt spid="49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1" name="Shape 141"/>
        <p:cNvGrpSpPr/>
        <p:nvPr/>
      </p:nvGrpSpPr>
      <p:grpSpPr>
        <a:xfrm>
          <a:off x="0" y="0"/>
          <a:ext cx="0" cy="0"/>
          <a:chOff x="0" y="0"/>
          <a:chExt cx="0" cy="0"/>
        </a:xfrm>
      </p:grpSpPr>
      <p:sp>
        <p:nvSpPr>
          <p:cNvPr id="142" name="Google Shape;142;p4"/>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43" name="Google Shape;143;p4"/>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44" name="Google Shape;144;p4"/>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Concepts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Level of Significance</a:t>
            </a:r>
            <a:endParaRPr/>
          </a:p>
        </p:txBody>
      </p:sp>
      <p:sp>
        <p:nvSpPr>
          <p:cNvPr id="504" name="Google Shape;504;p40"/>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Probability</a:t>
            </a:r>
            <a:endParaRPr/>
          </a:p>
          <a:p>
            <a:pPr indent="-571500" lvl="0" marL="571500" rtl="0" algn="l">
              <a:spcBef>
                <a:spcPts val="1056"/>
              </a:spcBef>
              <a:spcAft>
                <a:spcPts val="0"/>
              </a:spcAft>
              <a:buNone/>
            </a:pPr>
            <a:r>
              <a:rPr lang="en-US"/>
              <a:t>2.	Defines Unlikely Values of Sample Statistic if Null Hypothesis Is True</a:t>
            </a:r>
            <a:endParaRPr/>
          </a:p>
          <a:p>
            <a:pPr indent="-285750" lvl="1" marL="971550" rtl="0" algn="l">
              <a:spcBef>
                <a:spcPts val="560"/>
              </a:spcBef>
              <a:spcAft>
                <a:spcPts val="0"/>
              </a:spcAft>
              <a:buSzPts val="1820"/>
              <a:buChar char="■"/>
            </a:pPr>
            <a:r>
              <a:rPr lang="en-US"/>
              <a:t>Called Rejection Region of Sampling Distribution</a:t>
            </a:r>
            <a:endParaRPr/>
          </a:p>
          <a:p>
            <a:pPr indent="-571500" lvl="0" marL="571500" rtl="0" algn="l">
              <a:spcBef>
                <a:spcPts val="1056"/>
              </a:spcBef>
              <a:spcAft>
                <a:spcPts val="0"/>
              </a:spcAft>
              <a:buNone/>
            </a:pPr>
            <a:r>
              <a:rPr lang="en-US"/>
              <a:t>3.	Designated </a:t>
            </a:r>
            <a:r>
              <a:rPr lang="en-US">
                <a:latin typeface="Noto Sans Symbols"/>
                <a:ea typeface="Noto Sans Symbols"/>
                <a:cs typeface="Noto Sans Symbols"/>
                <a:sym typeface="Noto Sans Symbols"/>
              </a:rPr>
              <a:t>α </a:t>
            </a:r>
            <a:r>
              <a:rPr lang="en-US"/>
              <a:t>(alpha)</a:t>
            </a:r>
            <a:endParaRPr/>
          </a:p>
          <a:p>
            <a:pPr indent="-285750" lvl="1" marL="971550" rtl="0" algn="l">
              <a:spcBef>
                <a:spcPts val="560"/>
              </a:spcBef>
              <a:spcAft>
                <a:spcPts val="0"/>
              </a:spcAft>
              <a:buSzPts val="1820"/>
              <a:buChar char="■"/>
            </a:pPr>
            <a:r>
              <a:rPr lang="en-US"/>
              <a:t>Typical Values Are .01, .05, .10</a:t>
            </a:r>
            <a:endParaRPr/>
          </a:p>
          <a:p>
            <a:pPr indent="-571500" lvl="0" marL="571500" rtl="0" algn="l">
              <a:spcBef>
                <a:spcPts val="1056"/>
              </a:spcBef>
              <a:spcAft>
                <a:spcPts val="0"/>
              </a:spcAft>
              <a:buNone/>
            </a:pPr>
            <a:r>
              <a:rPr lang="en-US"/>
              <a:t>4.	Selected by Researcher at Start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500"/>
                                        <p:tgtEl>
                                          <p:spTgt spid="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animEffect filter="fade" transition="in">
                                      <p:cBhvr>
                                        <p:cTn dur="500"/>
                                        <p:tgtEl>
                                          <p:spTgt spid="5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animEffect filter="fade" transition="in">
                                      <p:cBhvr>
                                        <p:cTn dur="500"/>
                                        <p:tgtEl>
                                          <p:spTgt spid="5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3" st="3"/>
                                            </p:txEl>
                                          </p:spTgt>
                                        </p:tgtEl>
                                        <p:attrNameLst>
                                          <p:attrName>style.visibility</p:attrName>
                                        </p:attrNameLst>
                                      </p:cBhvr>
                                      <p:to>
                                        <p:strVal val="visible"/>
                                      </p:to>
                                    </p:set>
                                    <p:animEffect filter="fade" transition="in">
                                      <p:cBhvr>
                                        <p:cTn dur="500"/>
                                        <p:tgtEl>
                                          <p:spTgt spid="5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4" st="4"/>
                                            </p:txEl>
                                          </p:spTgt>
                                        </p:tgtEl>
                                        <p:attrNameLst>
                                          <p:attrName>style.visibility</p:attrName>
                                        </p:attrNameLst>
                                      </p:cBhvr>
                                      <p:to>
                                        <p:strVal val="visible"/>
                                      </p:to>
                                    </p:set>
                                    <p:animEffect filter="fade" transition="in">
                                      <p:cBhvr>
                                        <p:cTn dur="500"/>
                                        <p:tgtEl>
                                          <p:spTgt spid="5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5" st="5"/>
                                            </p:txEl>
                                          </p:spTgt>
                                        </p:tgtEl>
                                        <p:attrNameLst>
                                          <p:attrName>style.visibility</p:attrName>
                                        </p:attrNameLst>
                                      </p:cBhvr>
                                      <p:to>
                                        <p:strVal val="visible"/>
                                      </p:to>
                                    </p:set>
                                    <p:animEffect filter="fade" transition="in">
                                      <p:cBhvr>
                                        <p:cTn dur="500"/>
                                        <p:tgtEl>
                                          <p:spTgt spid="5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 </a:t>
            </a:r>
            <a:br>
              <a:rPr lang="en-US"/>
            </a:br>
            <a:r>
              <a:rPr lang="en-US"/>
              <a:t>(One-Tail Test)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 </a:t>
            </a:r>
            <a:br>
              <a:rPr lang="en-US"/>
            </a:br>
            <a:r>
              <a:rPr lang="en-US"/>
              <a:t>(One-Tail Test) </a:t>
            </a:r>
            <a:endParaRPr/>
          </a:p>
        </p:txBody>
      </p:sp>
      <p:graphicFrame>
        <p:nvGraphicFramePr>
          <p:cNvPr id="515" name="Google Shape;515;p42"/>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15" name="Google Shape;515;p42"/>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16" name="Google Shape;516;p42"/>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17" name="Google Shape;517;p42"/>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18" name="Google Shape;518;p42"/>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19" name="Google Shape;519;p42"/>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 </a:t>
            </a:r>
            <a:br>
              <a:rPr lang="en-US"/>
            </a:br>
            <a:r>
              <a:rPr lang="en-US"/>
              <a:t>(One-Tail Test) </a:t>
            </a:r>
            <a:endParaRPr/>
          </a:p>
        </p:txBody>
      </p:sp>
      <p:graphicFrame>
        <p:nvGraphicFramePr>
          <p:cNvPr id="525" name="Google Shape;525;p43"/>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25" name="Google Shape;525;p43"/>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26" name="Google Shape;526;p43"/>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27" name="Google Shape;527;p43"/>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28" name="Google Shape;528;p43"/>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29" name="Google Shape;529;p43"/>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
        <p:nvSpPr>
          <p:cNvPr id="530" name="Google Shape;530;p43"/>
          <p:cNvSpPr/>
          <p:nvPr/>
        </p:nvSpPr>
        <p:spPr>
          <a:xfrm rot="-5400000">
            <a:off x="5143500" y="5373688"/>
            <a:ext cx="739775" cy="717550"/>
          </a:xfrm>
          <a:prstGeom prst="rightArrow">
            <a:avLst>
              <a:gd fmla="val 50000" name="adj1"/>
              <a:gd fmla="val 51553" name="adj2"/>
            </a:avLst>
          </a:prstGeom>
          <a:solidFill>
            <a:schemeClr val="accent1"/>
          </a:solidFill>
          <a:ln cap="flat" cmpd="sng" w="12700">
            <a:solidFill>
              <a:schemeClr val="lt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531" name="Google Shape;531;p43"/>
          <p:cNvSpPr/>
          <p:nvPr/>
        </p:nvSpPr>
        <p:spPr>
          <a:xfrm>
            <a:off x="3267075" y="6132513"/>
            <a:ext cx="4646613"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2"/>
                </a:solidFill>
                <a:latin typeface="Arial"/>
                <a:ea typeface="Arial"/>
                <a:cs typeface="Arial"/>
                <a:sym typeface="Arial"/>
              </a:rPr>
              <a:t>Observed sample statistic</a:t>
            </a:r>
            <a:endParaRPr/>
          </a:p>
        </p:txBody>
      </p:sp>
      <p:graphicFrame>
        <p:nvGraphicFramePr>
          <p:cNvPr id="532" name="Google Shape;532;p43"/>
          <p:cNvGraphicFramePr/>
          <p:nvPr/>
        </p:nvGraphicFramePr>
        <p:xfrm>
          <a:off x="6624638" y="2609850"/>
          <a:ext cx="1381125" cy="2041525"/>
        </p:xfrm>
        <a:graphic>
          <a:graphicData uri="http://schemas.openxmlformats.org/presentationml/2006/ole">
            <mc:AlternateContent>
              <mc:Choice Requires="v">
                <p:oleObj r:id="rId7" imgH="2041525" imgW="1381125" progId="" spid="_x0000_s2">
                  <p:embed/>
                </p:oleObj>
              </mc:Choice>
              <mc:Fallback>
                <p:oleObj r:id="rId8" imgH="2041525" imgW="1381125" progId="">
                  <p:embed/>
                  <p:pic>
                    <p:nvPicPr>
                      <p:cNvPr id="532" name="Google Shape;532;p43"/>
                      <p:cNvPicPr preferRelativeResize="0"/>
                      <p:nvPr/>
                    </p:nvPicPr>
                    <p:blipFill rotWithShape="1">
                      <a:blip r:embed="rId9">
                        <a:alphaModFix/>
                      </a:blip>
                      <a:srcRect b="0" l="0" r="0" t="0"/>
                      <a:stretch/>
                    </p:blipFill>
                    <p:spPr>
                      <a:xfrm>
                        <a:off x="6624638" y="2609850"/>
                        <a:ext cx="1381125" cy="2041525"/>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 </a:t>
            </a:r>
            <a:br>
              <a:rPr lang="en-US"/>
            </a:br>
            <a:r>
              <a:rPr lang="en-US"/>
              <a:t>(One-Tail Test) </a:t>
            </a:r>
            <a:endParaRPr/>
          </a:p>
        </p:txBody>
      </p:sp>
      <p:graphicFrame>
        <p:nvGraphicFramePr>
          <p:cNvPr id="538" name="Google Shape;538;p44"/>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38" name="Google Shape;538;p44"/>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39" name="Google Shape;539;p44"/>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40" name="Google Shape;540;p44"/>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41" name="Google Shape;541;p44"/>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42" name="Google Shape;542;p44"/>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
        <p:nvSpPr>
          <p:cNvPr id="543" name="Google Shape;543;p44"/>
          <p:cNvSpPr/>
          <p:nvPr/>
        </p:nvSpPr>
        <p:spPr>
          <a:xfrm rot="-5400000">
            <a:off x="1752600" y="5373688"/>
            <a:ext cx="739775" cy="717550"/>
          </a:xfrm>
          <a:prstGeom prst="rightArrow">
            <a:avLst>
              <a:gd fmla="val 50000" name="adj1"/>
              <a:gd fmla="val 51553" name="adj2"/>
            </a:avLst>
          </a:prstGeom>
          <a:solidFill>
            <a:schemeClr val="accent1"/>
          </a:solidFill>
          <a:ln cap="flat" cmpd="sng" w="12700">
            <a:solidFill>
              <a:schemeClr val="lt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544" name="Google Shape;544;p44"/>
          <p:cNvGraphicFramePr/>
          <p:nvPr/>
        </p:nvGraphicFramePr>
        <p:xfrm>
          <a:off x="6097588" y="2633663"/>
          <a:ext cx="2171700" cy="2166937"/>
        </p:xfrm>
        <a:graphic>
          <a:graphicData uri="http://schemas.openxmlformats.org/presentationml/2006/ole">
            <mc:AlternateContent>
              <mc:Choice Requires="v">
                <p:oleObj r:id="rId7" imgH="2166937" imgW="2171700" progId="" spid="_x0000_s2">
                  <p:embed/>
                </p:oleObj>
              </mc:Choice>
              <mc:Fallback>
                <p:oleObj r:id="rId8" imgH="2166937" imgW="2171700" progId="">
                  <p:embed/>
                  <p:pic>
                    <p:nvPicPr>
                      <p:cNvPr id="544" name="Google Shape;544;p44"/>
                      <p:cNvPicPr preferRelativeResize="0"/>
                      <p:nvPr/>
                    </p:nvPicPr>
                    <p:blipFill rotWithShape="1">
                      <a:blip r:embed="rId9">
                        <a:alphaModFix/>
                      </a:blip>
                      <a:srcRect b="0" l="0" r="0" t="0"/>
                      <a:stretch/>
                    </p:blipFill>
                    <p:spPr>
                      <a:xfrm>
                        <a:off x="6097588" y="2633663"/>
                        <a:ext cx="2171700" cy="2166937"/>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Regions </a:t>
            </a:r>
            <a:br>
              <a:rPr lang="en-US"/>
            </a:br>
            <a:r>
              <a:rPr lang="en-US"/>
              <a:t>(Two-Tailed Test)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Regions </a:t>
            </a:r>
            <a:br>
              <a:rPr lang="en-US"/>
            </a:br>
            <a:r>
              <a:rPr lang="en-US"/>
              <a:t>(Two-Tailed Test) </a:t>
            </a:r>
            <a:endParaRPr/>
          </a:p>
        </p:txBody>
      </p:sp>
      <p:graphicFrame>
        <p:nvGraphicFramePr>
          <p:cNvPr id="555" name="Google Shape;555;p46"/>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55" name="Google Shape;555;p46"/>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56" name="Google Shape;556;p46"/>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57" name="Google Shape;557;p46"/>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58" name="Google Shape;558;p46"/>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59" name="Google Shape;559;p46"/>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Regions </a:t>
            </a:r>
            <a:br>
              <a:rPr lang="en-US"/>
            </a:br>
            <a:r>
              <a:rPr lang="en-US"/>
              <a:t>(Two-Tailed Test) </a:t>
            </a:r>
            <a:endParaRPr/>
          </a:p>
        </p:txBody>
      </p:sp>
      <p:graphicFrame>
        <p:nvGraphicFramePr>
          <p:cNvPr id="565" name="Google Shape;565;p47"/>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65" name="Google Shape;565;p47"/>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66" name="Google Shape;566;p47"/>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67" name="Google Shape;567;p47"/>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68" name="Google Shape;568;p47"/>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69" name="Google Shape;569;p47"/>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
        <p:nvSpPr>
          <p:cNvPr id="570" name="Google Shape;570;p47"/>
          <p:cNvSpPr/>
          <p:nvPr/>
        </p:nvSpPr>
        <p:spPr>
          <a:xfrm rot="-5400000">
            <a:off x="6553200" y="5373688"/>
            <a:ext cx="739775" cy="717550"/>
          </a:xfrm>
          <a:prstGeom prst="rightArrow">
            <a:avLst>
              <a:gd fmla="val 50000" name="adj1"/>
              <a:gd fmla="val 51553" name="adj2"/>
            </a:avLst>
          </a:prstGeom>
          <a:solidFill>
            <a:schemeClr val="accent1"/>
          </a:solidFill>
          <a:ln cap="flat" cmpd="sng" w="12700">
            <a:solidFill>
              <a:schemeClr val="lt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571" name="Google Shape;571;p47"/>
          <p:cNvGraphicFramePr/>
          <p:nvPr/>
        </p:nvGraphicFramePr>
        <p:xfrm>
          <a:off x="7697788" y="3810000"/>
          <a:ext cx="1147762" cy="1143000"/>
        </p:xfrm>
        <a:graphic>
          <a:graphicData uri="http://schemas.openxmlformats.org/presentationml/2006/ole">
            <mc:AlternateContent>
              <mc:Choice Requires="v">
                <p:oleObj r:id="rId7" imgH="1143000" imgW="1147762" progId="" spid="_x0000_s2">
                  <p:embed/>
                </p:oleObj>
              </mc:Choice>
              <mc:Fallback>
                <p:oleObj r:id="rId8" imgH="1143000" imgW="1147762" progId="">
                  <p:embed/>
                  <p:pic>
                    <p:nvPicPr>
                      <p:cNvPr id="571" name="Google Shape;571;p47"/>
                      <p:cNvPicPr preferRelativeResize="0"/>
                      <p:nvPr/>
                    </p:nvPicPr>
                    <p:blipFill rotWithShape="1">
                      <a:blip r:embed="rId9">
                        <a:alphaModFix/>
                      </a:blip>
                      <a:srcRect b="0" l="0" r="0" t="0"/>
                      <a:stretch/>
                    </p:blipFill>
                    <p:spPr>
                      <a:xfrm>
                        <a:off x="7697788" y="3810000"/>
                        <a:ext cx="1147762" cy="1143000"/>
                      </a:xfrm>
                      <a:prstGeom prst="rect">
                        <a:avLst/>
                      </a:prstGeom>
                      <a:noFill/>
                      <a:ln>
                        <a:noFill/>
                      </a:ln>
                    </p:spPr>
                  </p:pic>
                </p:oleObj>
              </mc:Fallback>
            </mc:AlternateContent>
          </a:graphicData>
        </a:graphic>
      </p:graphicFrame>
      <p:sp>
        <p:nvSpPr>
          <p:cNvPr id="572" name="Google Shape;572;p47"/>
          <p:cNvSpPr/>
          <p:nvPr/>
        </p:nvSpPr>
        <p:spPr>
          <a:xfrm>
            <a:off x="4497388" y="6172200"/>
            <a:ext cx="4646612"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2"/>
                </a:solidFill>
                <a:latin typeface="Arial"/>
                <a:ea typeface="Arial"/>
                <a:cs typeface="Arial"/>
                <a:sym typeface="Arial"/>
              </a:rPr>
              <a:t>Observed sample statistic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Regions </a:t>
            </a:r>
            <a:br>
              <a:rPr lang="en-US"/>
            </a:br>
            <a:r>
              <a:rPr lang="en-US"/>
              <a:t>(Two-Tailed Test) </a:t>
            </a:r>
            <a:endParaRPr/>
          </a:p>
        </p:txBody>
      </p:sp>
      <p:graphicFrame>
        <p:nvGraphicFramePr>
          <p:cNvPr id="578" name="Google Shape;578;p48"/>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78" name="Google Shape;578;p48"/>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79" name="Google Shape;579;p48"/>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80" name="Google Shape;580;p48"/>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81" name="Google Shape;581;p48"/>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82" name="Google Shape;582;p48"/>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graphicFrame>
        <p:nvGraphicFramePr>
          <p:cNvPr id="583" name="Google Shape;583;p48"/>
          <p:cNvGraphicFramePr/>
          <p:nvPr/>
        </p:nvGraphicFramePr>
        <p:xfrm>
          <a:off x="7754938" y="2819400"/>
          <a:ext cx="931862" cy="1374775"/>
        </p:xfrm>
        <a:graphic>
          <a:graphicData uri="http://schemas.openxmlformats.org/presentationml/2006/ole">
            <mc:AlternateContent>
              <mc:Choice Requires="v">
                <p:oleObj r:id="rId7" imgH="1374775" imgW="931862" progId="" spid="_x0000_s2">
                  <p:embed/>
                </p:oleObj>
              </mc:Choice>
              <mc:Fallback>
                <p:oleObj r:id="rId8" imgH="1374775" imgW="931862" progId="">
                  <p:embed/>
                  <p:pic>
                    <p:nvPicPr>
                      <p:cNvPr id="583" name="Google Shape;583;p48"/>
                      <p:cNvPicPr preferRelativeResize="0"/>
                      <p:nvPr/>
                    </p:nvPicPr>
                    <p:blipFill rotWithShape="1">
                      <a:blip r:embed="rId9">
                        <a:alphaModFix/>
                      </a:blip>
                      <a:srcRect b="0" l="0" r="0" t="0"/>
                      <a:stretch/>
                    </p:blipFill>
                    <p:spPr>
                      <a:xfrm>
                        <a:off x="7754938" y="2819400"/>
                        <a:ext cx="931862" cy="1374775"/>
                      </a:xfrm>
                      <a:prstGeom prst="rect">
                        <a:avLst/>
                      </a:prstGeom>
                      <a:noFill/>
                      <a:ln>
                        <a:noFill/>
                      </a:ln>
                    </p:spPr>
                  </p:pic>
                </p:oleObj>
              </mc:Fallback>
            </mc:AlternateContent>
          </a:graphicData>
        </a:graphic>
      </p:graphicFrame>
      <p:sp>
        <p:nvSpPr>
          <p:cNvPr id="584" name="Google Shape;584;p48"/>
          <p:cNvSpPr/>
          <p:nvPr/>
        </p:nvSpPr>
        <p:spPr>
          <a:xfrm rot="-5400000">
            <a:off x="3657600" y="5373688"/>
            <a:ext cx="739775" cy="717550"/>
          </a:xfrm>
          <a:prstGeom prst="rightArrow">
            <a:avLst>
              <a:gd fmla="val 50000" name="adj1"/>
              <a:gd fmla="val 51553" name="adj2"/>
            </a:avLst>
          </a:prstGeom>
          <a:solidFill>
            <a:schemeClr val="accent1"/>
          </a:solidFill>
          <a:ln cap="flat" cmpd="sng" w="12700">
            <a:solidFill>
              <a:schemeClr val="lt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Rejection Regions </a:t>
            </a:r>
            <a:br>
              <a:rPr lang="en-US"/>
            </a:br>
            <a:r>
              <a:rPr lang="en-US"/>
              <a:t>(Two-Tailed Test) </a:t>
            </a:r>
            <a:endParaRPr/>
          </a:p>
        </p:txBody>
      </p:sp>
      <p:graphicFrame>
        <p:nvGraphicFramePr>
          <p:cNvPr id="590" name="Google Shape;590;p49"/>
          <p:cNvGraphicFramePr/>
          <p:nvPr/>
        </p:nvGraphicFramePr>
        <p:xfrm>
          <a:off x="515938" y="2581275"/>
          <a:ext cx="8201025" cy="3836988"/>
        </p:xfrm>
        <a:graphic>
          <a:graphicData uri="http://schemas.openxmlformats.org/presentationml/2006/ole">
            <mc:AlternateContent>
              <mc:Choice Requires="v">
                <p:oleObj r:id="rId4" imgH="3836988" imgW="8201025" progId="" spid="_x0000_s1">
                  <p:embed/>
                </p:oleObj>
              </mc:Choice>
              <mc:Fallback>
                <p:oleObj r:id="rId5" imgH="3836988" imgW="8201025" progId="">
                  <p:embed/>
                  <p:pic>
                    <p:nvPicPr>
                      <p:cNvPr id="590" name="Google Shape;590;p49"/>
                      <p:cNvPicPr preferRelativeResize="0"/>
                      <p:nvPr/>
                    </p:nvPicPr>
                    <p:blipFill rotWithShape="1">
                      <a:blip r:embed="rId6">
                        <a:alphaModFix/>
                      </a:blip>
                      <a:srcRect b="0" l="0" r="0" t="0"/>
                      <a:stretch/>
                    </p:blipFill>
                    <p:spPr>
                      <a:xfrm>
                        <a:off x="515938" y="2581275"/>
                        <a:ext cx="8201025" cy="3836988"/>
                      </a:xfrm>
                      <a:prstGeom prst="rect">
                        <a:avLst/>
                      </a:prstGeom>
                      <a:noFill/>
                      <a:ln>
                        <a:noFill/>
                      </a:ln>
                    </p:spPr>
                  </p:pic>
                </p:oleObj>
              </mc:Fallback>
            </mc:AlternateContent>
          </a:graphicData>
        </a:graphic>
      </p:graphicFrame>
      <p:sp>
        <p:nvSpPr>
          <p:cNvPr id="591" name="Google Shape;591;p49"/>
          <p:cNvSpPr/>
          <p:nvPr/>
        </p:nvSpPr>
        <p:spPr>
          <a:xfrm>
            <a:off x="1588" y="1830388"/>
            <a:ext cx="3959225"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Sampling Distribution</a:t>
            </a:r>
            <a:endParaRPr/>
          </a:p>
        </p:txBody>
      </p:sp>
      <p:sp>
        <p:nvSpPr>
          <p:cNvPr id="592" name="Google Shape;592;p49"/>
          <p:cNvSpPr/>
          <p:nvPr/>
        </p:nvSpPr>
        <p:spPr>
          <a:xfrm>
            <a:off x="3582988" y="3430588"/>
            <a:ext cx="15208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1 - </a:t>
            </a:r>
            <a:r>
              <a:rPr b="1" lang="en-US" sz="2400">
                <a:solidFill>
                  <a:schemeClr val="lt1"/>
                </a:solidFill>
                <a:latin typeface="Noto Sans Symbols"/>
                <a:ea typeface="Noto Sans Symbols"/>
                <a:cs typeface="Noto Sans Symbols"/>
                <a:sym typeface="Noto Sans Symbols"/>
              </a:rPr>
              <a:t>α</a:t>
            </a:r>
            <a:endParaRPr/>
          </a:p>
        </p:txBody>
      </p:sp>
      <p:cxnSp>
        <p:nvCxnSpPr>
          <p:cNvPr id="593" name="Google Shape;593;p49"/>
          <p:cNvCxnSpPr/>
          <p:nvPr/>
        </p:nvCxnSpPr>
        <p:spPr>
          <a:xfrm flipH="1">
            <a:off x="4406900" y="2298700"/>
            <a:ext cx="1168400" cy="1117600"/>
          </a:xfrm>
          <a:prstGeom prst="straightConnector1">
            <a:avLst/>
          </a:prstGeom>
          <a:noFill/>
          <a:ln cap="flat" cmpd="sng" w="25400">
            <a:solidFill>
              <a:schemeClr val="lt2"/>
            </a:solidFill>
            <a:prstDash val="solid"/>
            <a:round/>
            <a:headEnd len="med" w="med" type="none"/>
            <a:tailEnd len="med" w="med" type="triangle"/>
          </a:ln>
          <a:effectLst>
            <a:outerShdw rotWithShape="0" algn="ctr" dir="2700000" dist="35921">
              <a:schemeClr val="dk1"/>
            </a:outerShdw>
          </a:effectLst>
        </p:spPr>
      </p:cxnSp>
      <p:sp>
        <p:nvSpPr>
          <p:cNvPr id="594" name="Google Shape;594;p49"/>
          <p:cNvSpPr/>
          <p:nvPr/>
        </p:nvSpPr>
        <p:spPr>
          <a:xfrm>
            <a:off x="5564188" y="2058988"/>
            <a:ext cx="3148012" cy="45402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Level of Confidence</a:t>
            </a:r>
            <a:endParaRPr/>
          </a:p>
        </p:txBody>
      </p:sp>
      <p:sp>
        <p:nvSpPr>
          <p:cNvPr id="595" name="Google Shape;595;p49"/>
          <p:cNvSpPr/>
          <p:nvPr/>
        </p:nvSpPr>
        <p:spPr>
          <a:xfrm rot="-5400000">
            <a:off x="2667000" y="5373688"/>
            <a:ext cx="739775" cy="717550"/>
          </a:xfrm>
          <a:prstGeom prst="rightArrow">
            <a:avLst>
              <a:gd fmla="val 50000" name="adj1"/>
              <a:gd fmla="val 51553" name="adj2"/>
            </a:avLst>
          </a:prstGeom>
          <a:solidFill>
            <a:schemeClr val="accent1"/>
          </a:solidFill>
          <a:ln cap="flat" cmpd="sng" w="12700">
            <a:solidFill>
              <a:schemeClr val="lt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596" name="Google Shape;596;p49"/>
          <p:cNvGraphicFramePr/>
          <p:nvPr/>
        </p:nvGraphicFramePr>
        <p:xfrm>
          <a:off x="7697788" y="3810000"/>
          <a:ext cx="1147762" cy="1143000"/>
        </p:xfrm>
        <a:graphic>
          <a:graphicData uri="http://schemas.openxmlformats.org/presentationml/2006/ole">
            <mc:AlternateContent>
              <mc:Choice Requires="v">
                <p:oleObj r:id="rId7" imgH="1143000" imgW="1147762" progId="" spid="_x0000_s2">
                  <p:embed/>
                </p:oleObj>
              </mc:Choice>
              <mc:Fallback>
                <p:oleObj r:id="rId8" imgH="1143000" imgW="1147762" progId="">
                  <p:embed/>
                  <p:pic>
                    <p:nvPicPr>
                      <p:cNvPr id="596" name="Google Shape;596;p49"/>
                      <p:cNvPicPr preferRelativeResize="0"/>
                      <p:nvPr/>
                    </p:nvPicPr>
                    <p:blipFill rotWithShape="1">
                      <a:blip r:embed="rId9">
                        <a:alphaModFix/>
                      </a:blip>
                      <a:srcRect b="0" l="0" r="0" t="0"/>
                      <a:stretch/>
                    </p:blipFill>
                    <p:spPr>
                      <a:xfrm>
                        <a:off x="7697788" y="3810000"/>
                        <a:ext cx="1147762" cy="1143000"/>
                      </a:xfrm>
                      <a:prstGeom prst="rect">
                        <a:avLst/>
                      </a:prstGeom>
                      <a:noFill/>
                      <a:ln>
                        <a:noFill/>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4" name="Shape 604"/>
        <p:cNvGrpSpPr/>
        <p:nvPr/>
      </p:nvGrpSpPr>
      <p:grpSpPr>
        <a:xfrm>
          <a:off x="0" y="0"/>
          <a:ext cx="0" cy="0"/>
          <a:chOff x="0" y="0"/>
          <a:chExt cx="0" cy="0"/>
        </a:xfrm>
      </p:grpSpPr>
      <p:sp>
        <p:nvSpPr>
          <p:cNvPr id="605" name="Google Shape;605;p50"/>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06" name="Google Shape;606;p50"/>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07" name="Google Shape;607;p50"/>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Decision Making Risks</a:t>
            </a:r>
            <a:br>
              <a:rPr lang="en-US"/>
            </a:br>
            <a:br>
              <a:rPr lang="en-US"/>
            </a:br>
            <a:r>
              <a:rPr lang="en-US"/>
              <a:t>Type I &amp; Type II Errors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Errors in </a:t>
            </a:r>
            <a:br>
              <a:rPr lang="en-US"/>
            </a:br>
            <a:r>
              <a:rPr lang="en-US"/>
              <a:t>Making Decision</a:t>
            </a:r>
            <a:endParaRPr/>
          </a:p>
        </p:txBody>
      </p:sp>
      <p:sp>
        <p:nvSpPr>
          <p:cNvPr id="613" name="Google Shape;613;p51"/>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Type I Error</a:t>
            </a:r>
            <a:endParaRPr/>
          </a:p>
          <a:p>
            <a:pPr indent="-285750" lvl="1" marL="971550" rtl="0" algn="l">
              <a:spcBef>
                <a:spcPts val="560"/>
              </a:spcBef>
              <a:spcAft>
                <a:spcPts val="0"/>
              </a:spcAft>
              <a:buSzPts val="1820"/>
              <a:buChar char="■"/>
            </a:pPr>
            <a:r>
              <a:rPr lang="en-US"/>
              <a:t>Reject True Null Hypothesis</a:t>
            </a:r>
            <a:endParaRPr/>
          </a:p>
          <a:p>
            <a:pPr indent="-285750" lvl="1" marL="971550" rtl="0" algn="l">
              <a:spcBef>
                <a:spcPts val="560"/>
              </a:spcBef>
              <a:spcAft>
                <a:spcPts val="0"/>
              </a:spcAft>
              <a:buSzPts val="1820"/>
              <a:buChar char="■"/>
            </a:pPr>
            <a:r>
              <a:rPr lang="en-US"/>
              <a:t>Has Serious Consequences</a:t>
            </a:r>
            <a:endParaRPr/>
          </a:p>
          <a:p>
            <a:pPr indent="-285750" lvl="1" marL="971550" rtl="0" algn="l">
              <a:spcBef>
                <a:spcPts val="560"/>
              </a:spcBef>
              <a:spcAft>
                <a:spcPts val="0"/>
              </a:spcAft>
              <a:buSzPts val="1820"/>
              <a:buChar char="■"/>
            </a:pPr>
            <a:r>
              <a:rPr lang="en-US"/>
              <a:t>Probability of Type I Error Is </a:t>
            </a:r>
            <a:r>
              <a:rPr lang="en-US">
                <a:latin typeface="Noto Sans Symbols"/>
                <a:ea typeface="Noto Sans Symbols"/>
                <a:cs typeface="Noto Sans Symbols"/>
                <a:sym typeface="Noto Sans Symbols"/>
              </a:rPr>
              <a:t>α </a:t>
            </a:r>
            <a:r>
              <a:rPr lang="en-US"/>
              <a:t>(Alpha)</a:t>
            </a:r>
            <a:endParaRPr>
              <a:latin typeface="Noto Sans Symbols"/>
              <a:ea typeface="Noto Sans Symbols"/>
              <a:cs typeface="Noto Sans Symbols"/>
              <a:sym typeface="Noto Sans Symbols"/>
            </a:endParaRPr>
          </a:p>
          <a:p>
            <a:pPr indent="-228600" lvl="2" marL="1314450" rtl="0" algn="l">
              <a:spcBef>
                <a:spcPts val="560"/>
              </a:spcBef>
              <a:spcAft>
                <a:spcPts val="0"/>
              </a:spcAft>
              <a:buSzPts val="1820"/>
              <a:buChar char="●"/>
            </a:pPr>
            <a:r>
              <a:rPr lang="en-US" sz="2800"/>
              <a:t>Called Level of Significance</a:t>
            </a:r>
            <a:endParaRPr/>
          </a:p>
          <a:p>
            <a:pPr indent="-571500" lvl="0" marL="571500" rtl="0" algn="l">
              <a:spcBef>
                <a:spcPts val="640"/>
              </a:spcBef>
              <a:spcAft>
                <a:spcPts val="0"/>
              </a:spcAft>
              <a:buNone/>
            </a:pPr>
            <a:r>
              <a:rPr lang="en-US"/>
              <a:t>2.	Type II Error</a:t>
            </a:r>
            <a:endParaRPr/>
          </a:p>
          <a:p>
            <a:pPr indent="-285750" lvl="1" marL="971550" rtl="0" algn="l">
              <a:spcBef>
                <a:spcPts val="560"/>
              </a:spcBef>
              <a:spcAft>
                <a:spcPts val="0"/>
              </a:spcAft>
              <a:buSzPts val="1820"/>
              <a:buChar char="■"/>
            </a:pPr>
            <a:r>
              <a:rPr lang="en-US"/>
              <a:t>Do Not Reject False Null Hypothesis</a:t>
            </a:r>
            <a:endParaRPr/>
          </a:p>
          <a:p>
            <a:pPr indent="-285750" lvl="1" marL="971550" rtl="0" algn="l">
              <a:spcBef>
                <a:spcPts val="560"/>
              </a:spcBef>
              <a:spcAft>
                <a:spcPts val="0"/>
              </a:spcAft>
              <a:buSzPts val="1820"/>
              <a:buChar char="■"/>
            </a:pPr>
            <a:r>
              <a:rPr lang="en-US"/>
              <a:t>Probability of Type II Error Is </a:t>
            </a:r>
            <a:r>
              <a:rPr lang="en-US">
                <a:latin typeface="Noto Sans Symbols"/>
                <a:ea typeface="Noto Sans Symbols"/>
                <a:cs typeface="Noto Sans Symbols"/>
                <a:sym typeface="Noto Sans Symbols"/>
              </a:rPr>
              <a:t>β </a:t>
            </a:r>
            <a:r>
              <a:rPr lang="en-US"/>
              <a:t>(Beta)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animEffect filter="fade" transition="in">
                                      <p:cBhvr>
                                        <p:cTn dur="500"/>
                                        <p:tgtEl>
                                          <p:spTgt spid="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1" st="1"/>
                                            </p:txEl>
                                          </p:spTgt>
                                        </p:tgtEl>
                                        <p:attrNameLst>
                                          <p:attrName>style.visibility</p:attrName>
                                        </p:attrNameLst>
                                      </p:cBhvr>
                                      <p:to>
                                        <p:strVal val="visible"/>
                                      </p:to>
                                    </p:set>
                                    <p:animEffect filter="fade" transition="in">
                                      <p:cBhvr>
                                        <p:cTn dur="500"/>
                                        <p:tgtEl>
                                          <p:spTgt spid="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2" st="2"/>
                                            </p:txEl>
                                          </p:spTgt>
                                        </p:tgtEl>
                                        <p:attrNameLst>
                                          <p:attrName>style.visibility</p:attrName>
                                        </p:attrNameLst>
                                      </p:cBhvr>
                                      <p:to>
                                        <p:strVal val="visible"/>
                                      </p:to>
                                    </p:set>
                                    <p:animEffect filter="fade" transition="in">
                                      <p:cBhvr>
                                        <p:cTn dur="500"/>
                                        <p:tgtEl>
                                          <p:spTgt spid="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3" st="3"/>
                                            </p:txEl>
                                          </p:spTgt>
                                        </p:tgtEl>
                                        <p:attrNameLst>
                                          <p:attrName>style.visibility</p:attrName>
                                        </p:attrNameLst>
                                      </p:cBhvr>
                                      <p:to>
                                        <p:strVal val="visible"/>
                                      </p:to>
                                    </p:set>
                                    <p:animEffect filter="fade" transition="in">
                                      <p:cBhvr>
                                        <p:cTn dur="500"/>
                                        <p:tgtEl>
                                          <p:spTgt spid="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4" st="4"/>
                                            </p:txEl>
                                          </p:spTgt>
                                        </p:tgtEl>
                                        <p:attrNameLst>
                                          <p:attrName>style.visibility</p:attrName>
                                        </p:attrNameLst>
                                      </p:cBhvr>
                                      <p:to>
                                        <p:strVal val="visible"/>
                                      </p:to>
                                    </p:set>
                                    <p:animEffect filter="fade" transition="in">
                                      <p:cBhvr>
                                        <p:cTn dur="500"/>
                                        <p:tgtEl>
                                          <p:spTgt spid="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5" st="5"/>
                                            </p:txEl>
                                          </p:spTgt>
                                        </p:tgtEl>
                                        <p:attrNameLst>
                                          <p:attrName>style.visibility</p:attrName>
                                        </p:attrNameLst>
                                      </p:cBhvr>
                                      <p:to>
                                        <p:strVal val="visible"/>
                                      </p:to>
                                    </p:set>
                                    <p:animEffect filter="fade" transition="in">
                                      <p:cBhvr>
                                        <p:cTn dur="500"/>
                                        <p:tgtEl>
                                          <p:spTgt spid="6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6" st="6"/>
                                            </p:txEl>
                                          </p:spTgt>
                                        </p:tgtEl>
                                        <p:attrNameLst>
                                          <p:attrName>style.visibility</p:attrName>
                                        </p:attrNameLst>
                                      </p:cBhvr>
                                      <p:to>
                                        <p:strVal val="visible"/>
                                      </p:to>
                                    </p:set>
                                    <p:animEffect filter="fade" transition="in">
                                      <p:cBhvr>
                                        <p:cTn dur="500"/>
                                        <p:tgtEl>
                                          <p:spTgt spid="6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7" st="7"/>
                                            </p:txEl>
                                          </p:spTgt>
                                        </p:tgtEl>
                                        <p:attrNameLst>
                                          <p:attrName>style.visibility</p:attrName>
                                        </p:attrNameLst>
                                      </p:cBhvr>
                                      <p:to>
                                        <p:strVal val="visible"/>
                                      </p:to>
                                    </p:set>
                                    <p:animEffect filter="fade" transition="in">
                                      <p:cBhvr>
                                        <p:cTn dur="500"/>
                                        <p:tgtEl>
                                          <p:spTgt spid="6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2"/>
          <p:cNvSpPr/>
          <p:nvPr/>
        </p:nvSpPr>
        <p:spPr>
          <a:xfrm>
            <a:off x="517525" y="2144713"/>
            <a:ext cx="4098925" cy="4119562"/>
          </a:xfrm>
          <a:prstGeom prst="rect">
            <a:avLst/>
          </a:prstGeom>
          <a:solidFill>
            <a:srgbClr val="BC37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619" name="Google Shape;619;p52"/>
          <p:cNvGraphicFramePr/>
          <p:nvPr/>
        </p:nvGraphicFramePr>
        <p:xfrm>
          <a:off x="450850" y="2141538"/>
          <a:ext cx="8323263" cy="4125912"/>
        </p:xfrm>
        <a:graphic>
          <a:graphicData uri="http://schemas.openxmlformats.org/presentationml/2006/ole">
            <mc:AlternateContent>
              <mc:Choice Requires="v">
                <p:oleObj r:id="rId4" imgH="4125912" imgW="8323263" progId="Word.Document.8" spid="_x0000_s1">
                  <p:embed/>
                </p:oleObj>
              </mc:Choice>
              <mc:Fallback>
                <p:oleObj r:id="rId5" imgH="4125912" imgW="8323263" progId="Word.Document.8">
                  <p:embed/>
                  <p:pic>
                    <p:nvPicPr>
                      <p:cNvPr id="619" name="Google Shape;619;p52"/>
                      <p:cNvPicPr preferRelativeResize="0"/>
                      <p:nvPr/>
                    </p:nvPicPr>
                    <p:blipFill rotWithShape="1">
                      <a:blip r:embed="rId6">
                        <a:alphaModFix/>
                      </a:blip>
                      <a:srcRect b="0" l="0" r="0" t="0"/>
                      <a:stretch/>
                    </p:blipFill>
                    <p:spPr>
                      <a:xfrm>
                        <a:off x="450850" y="2141538"/>
                        <a:ext cx="8323263" cy="4125912"/>
                      </a:xfrm>
                      <a:prstGeom prst="rect">
                        <a:avLst/>
                      </a:prstGeom>
                      <a:noFill/>
                      <a:ln>
                        <a:noFill/>
                      </a:ln>
                    </p:spPr>
                  </p:pic>
                </p:oleObj>
              </mc:Fallback>
            </mc:AlternateContent>
          </a:graphicData>
        </a:graphic>
      </p:graphicFrame>
      <p:sp>
        <p:nvSpPr>
          <p:cNvPr id="620" name="Google Shape;620;p52"/>
          <p:cNvSpPr/>
          <p:nvPr/>
        </p:nvSpPr>
        <p:spPr>
          <a:xfrm>
            <a:off x="4524375" y="2141538"/>
            <a:ext cx="4098925" cy="411956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21" name="Google Shape;621;p5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Decision Results</a:t>
            </a:r>
            <a:endParaRPr/>
          </a:p>
        </p:txBody>
      </p:sp>
      <p:sp>
        <p:nvSpPr>
          <p:cNvPr id="622" name="Google Shape;622;p52"/>
          <p:cNvSpPr/>
          <p:nvPr/>
        </p:nvSpPr>
        <p:spPr>
          <a:xfrm>
            <a:off x="320675" y="1646238"/>
            <a:ext cx="2511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2"/>
                </a:solidFill>
                <a:latin typeface="Arial"/>
                <a:ea typeface="Arial"/>
                <a:cs typeface="Arial"/>
                <a:sym typeface="Arial"/>
              </a:rPr>
              <a:t>H</a:t>
            </a:r>
            <a:r>
              <a:rPr b="1" baseline="-25000" lang="en-US" sz="2400">
                <a:solidFill>
                  <a:schemeClr val="lt2"/>
                </a:solidFill>
                <a:latin typeface="Arial"/>
                <a:ea typeface="Arial"/>
                <a:cs typeface="Arial"/>
                <a:sym typeface="Arial"/>
              </a:rPr>
              <a:t>0</a:t>
            </a:r>
            <a:r>
              <a:rPr b="1" lang="en-US" sz="2400">
                <a:solidFill>
                  <a:schemeClr val="lt2"/>
                </a:solidFill>
                <a:latin typeface="Arial"/>
                <a:ea typeface="Arial"/>
                <a:cs typeface="Arial"/>
                <a:sym typeface="Arial"/>
              </a:rPr>
              <a:t>: Innocent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p:nvPr/>
        </p:nvSpPr>
        <p:spPr>
          <a:xfrm>
            <a:off x="4524375" y="2141538"/>
            <a:ext cx="4098925" cy="4119562"/>
          </a:xfrm>
          <a:prstGeom prst="rect">
            <a:avLst/>
          </a:prstGeom>
          <a:solidFill>
            <a:srgbClr val="B500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28" name="Google Shape;628;p53"/>
          <p:cNvSpPr/>
          <p:nvPr/>
        </p:nvSpPr>
        <p:spPr>
          <a:xfrm>
            <a:off x="517525" y="2144713"/>
            <a:ext cx="4098925" cy="4119562"/>
          </a:xfrm>
          <a:prstGeom prst="rect">
            <a:avLst/>
          </a:prstGeom>
          <a:solidFill>
            <a:srgbClr val="BC37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629" name="Google Shape;629;p53"/>
          <p:cNvGraphicFramePr/>
          <p:nvPr/>
        </p:nvGraphicFramePr>
        <p:xfrm>
          <a:off x="455613" y="2141538"/>
          <a:ext cx="8312150" cy="4125912"/>
        </p:xfrm>
        <a:graphic>
          <a:graphicData uri="http://schemas.openxmlformats.org/presentationml/2006/ole">
            <mc:AlternateContent>
              <mc:Choice Requires="v">
                <p:oleObj r:id="rId4" imgH="4125912" imgW="8312150" progId="Word.Document.8" spid="_x0000_s1">
                  <p:embed/>
                </p:oleObj>
              </mc:Choice>
              <mc:Fallback>
                <p:oleObj r:id="rId5" imgH="4125912" imgW="8312150" progId="Word.Document.8">
                  <p:embed/>
                  <p:pic>
                    <p:nvPicPr>
                      <p:cNvPr id="629" name="Google Shape;629;p53"/>
                      <p:cNvPicPr preferRelativeResize="0"/>
                      <p:nvPr/>
                    </p:nvPicPr>
                    <p:blipFill rotWithShape="1">
                      <a:blip r:embed="rId6">
                        <a:alphaModFix/>
                      </a:blip>
                      <a:srcRect b="0" l="0" r="0" t="0"/>
                      <a:stretch/>
                    </p:blipFill>
                    <p:spPr>
                      <a:xfrm>
                        <a:off x="455613" y="2141538"/>
                        <a:ext cx="8312150" cy="4125912"/>
                      </a:xfrm>
                      <a:prstGeom prst="rect">
                        <a:avLst/>
                      </a:prstGeom>
                      <a:noFill/>
                      <a:ln>
                        <a:noFill/>
                      </a:ln>
                    </p:spPr>
                  </p:pic>
                </p:oleObj>
              </mc:Fallback>
            </mc:AlternateContent>
          </a:graphicData>
        </a:graphic>
      </p:graphicFrame>
      <p:sp>
        <p:nvSpPr>
          <p:cNvPr id="630" name="Google Shape;630;p5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Decision Results</a:t>
            </a:r>
            <a:endParaRPr/>
          </a:p>
        </p:txBody>
      </p:sp>
      <p:sp>
        <p:nvSpPr>
          <p:cNvPr id="631" name="Google Shape;631;p53"/>
          <p:cNvSpPr/>
          <p:nvPr/>
        </p:nvSpPr>
        <p:spPr>
          <a:xfrm>
            <a:off x="320675" y="1646238"/>
            <a:ext cx="2511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2"/>
                </a:solidFill>
                <a:latin typeface="Arial"/>
                <a:ea typeface="Arial"/>
                <a:cs typeface="Arial"/>
                <a:sym typeface="Arial"/>
              </a:rPr>
              <a:t>H</a:t>
            </a:r>
            <a:r>
              <a:rPr b="1" baseline="-25000" lang="en-US" sz="2400">
                <a:solidFill>
                  <a:schemeClr val="lt2"/>
                </a:solidFill>
                <a:latin typeface="Arial"/>
                <a:ea typeface="Arial"/>
                <a:cs typeface="Arial"/>
                <a:sym typeface="Arial"/>
              </a:rPr>
              <a:t>0</a:t>
            </a:r>
            <a:r>
              <a:rPr b="1" lang="en-US" sz="2400">
                <a:solidFill>
                  <a:schemeClr val="lt2"/>
                </a:solidFill>
                <a:latin typeface="Arial"/>
                <a:ea typeface="Arial"/>
                <a:cs typeface="Arial"/>
                <a:sym typeface="Arial"/>
              </a:rPr>
              <a:t>: Innocent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4"/>
          <p:cNvSpPr/>
          <p:nvPr/>
        </p:nvSpPr>
        <p:spPr>
          <a:xfrm>
            <a:off x="3429000" y="2743200"/>
            <a:ext cx="2057400" cy="838200"/>
          </a:xfrm>
          <a:prstGeom prst="rect">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Defendant is</a:t>
            </a:r>
            <a:endParaRPr/>
          </a:p>
          <a:p>
            <a:pPr indent="0" lvl="0" marL="0" marR="0" rtl="0" algn="ctr">
              <a:spcBef>
                <a:spcPts val="0"/>
              </a:spcBef>
              <a:spcAft>
                <a:spcPts val="0"/>
              </a:spcAft>
              <a:buNone/>
            </a:pPr>
            <a:r>
              <a:rPr lang="en-US" sz="2000">
                <a:solidFill>
                  <a:schemeClr val="dk2"/>
                </a:solidFill>
                <a:latin typeface="Arial"/>
                <a:ea typeface="Arial"/>
                <a:cs typeface="Arial"/>
                <a:sym typeface="Arial"/>
              </a:rPr>
              <a:t>Innocent</a:t>
            </a:r>
            <a:endParaRPr/>
          </a:p>
        </p:txBody>
      </p:sp>
      <p:sp>
        <p:nvSpPr>
          <p:cNvPr id="637" name="Google Shape;637;p5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Jury Trial vs. Hypothesis Test</a:t>
            </a:r>
            <a:endParaRPr/>
          </a:p>
        </p:txBody>
      </p:sp>
      <p:graphicFrame>
        <p:nvGraphicFramePr>
          <p:cNvPr id="638" name="Google Shape;638;p54"/>
          <p:cNvGraphicFramePr/>
          <p:nvPr/>
        </p:nvGraphicFramePr>
        <p:xfrm>
          <a:off x="1371600" y="1905000"/>
          <a:ext cx="3000000" cy="3000000"/>
        </p:xfrm>
        <a:graphic>
          <a:graphicData uri="http://schemas.openxmlformats.org/drawingml/2006/table">
            <a:tbl>
              <a:tblPr>
                <a:noFill/>
                <a:tableStyleId>{F85B4045-37BE-4A70-A8A0-73DEB44E9FD8}</a:tableStyleId>
              </a:tblPr>
              <a:tblGrid>
                <a:gridCol w="2032000"/>
                <a:gridCol w="2032000"/>
                <a:gridCol w="2032000"/>
              </a:tblGrid>
              <a:tr h="812800">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rPr b="0" i="0" lang="en-US" sz="2500" u="none" cap="none" strike="noStrike">
                          <a:solidFill>
                            <a:schemeClr val="lt1"/>
                          </a:solidFill>
                          <a:latin typeface="Arial"/>
                          <a:ea typeface="Arial"/>
                          <a:cs typeface="Arial"/>
                          <a:sym typeface="Arial"/>
                        </a:rPr>
                        <a:t>Jury Trial</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rPr b="0" i="0" lang="en-US" sz="2500" u="none" cap="none" strike="noStrike">
                          <a:solidFill>
                            <a:schemeClr val="lt1"/>
                          </a:solidFill>
                          <a:latin typeface="Arial"/>
                          <a:ea typeface="Arial"/>
                          <a:cs typeface="Arial"/>
                          <a:sym typeface="Arial"/>
                        </a:rPr>
                        <a:t>Hypothesis Test</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12800">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rgbClr val="FFFF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rgbClr val="FFFF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12800">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rgbClr val="FFFF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12800">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812800">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2500"/>
                        <a:buFont typeface="Arial"/>
                        <a:buNone/>
                      </a:pPr>
                      <a:r>
                        <a:t/>
                      </a:r>
                      <a:endParaRPr b="0" i="0" sz="2500" u="none" cap="none" strike="noStrike">
                        <a:solidFill>
                          <a:schemeClr val="lt1"/>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639" name="Google Shape;639;p54"/>
          <p:cNvSpPr/>
          <p:nvPr/>
        </p:nvSpPr>
        <p:spPr>
          <a:xfrm>
            <a:off x="1371600" y="2743200"/>
            <a:ext cx="2057400" cy="838200"/>
          </a:xfrm>
          <a:prstGeom prst="rect">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Assumption</a:t>
            </a:r>
            <a:endParaRPr/>
          </a:p>
        </p:txBody>
      </p:sp>
      <p:sp>
        <p:nvSpPr>
          <p:cNvPr id="640" name="Google Shape;640;p54"/>
          <p:cNvSpPr/>
          <p:nvPr/>
        </p:nvSpPr>
        <p:spPr>
          <a:xfrm>
            <a:off x="1371600" y="3505200"/>
            <a:ext cx="2057400" cy="914400"/>
          </a:xfrm>
          <a:prstGeom prst="rect">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Standard of Proof</a:t>
            </a:r>
            <a:endParaRPr/>
          </a:p>
        </p:txBody>
      </p:sp>
      <p:sp>
        <p:nvSpPr>
          <p:cNvPr id="641" name="Google Shape;641;p54"/>
          <p:cNvSpPr/>
          <p:nvPr/>
        </p:nvSpPr>
        <p:spPr>
          <a:xfrm>
            <a:off x="1371600" y="4343400"/>
            <a:ext cx="2057400" cy="838200"/>
          </a:xfrm>
          <a:prstGeom prst="rect">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Evidence</a:t>
            </a:r>
            <a:endParaRPr/>
          </a:p>
        </p:txBody>
      </p:sp>
      <p:sp>
        <p:nvSpPr>
          <p:cNvPr id="642" name="Google Shape;642;p54"/>
          <p:cNvSpPr/>
          <p:nvPr/>
        </p:nvSpPr>
        <p:spPr>
          <a:xfrm>
            <a:off x="1371600" y="5181600"/>
            <a:ext cx="2057400" cy="838200"/>
          </a:xfrm>
          <a:prstGeom prst="rect">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Decision</a:t>
            </a:r>
            <a:endParaRPr/>
          </a:p>
        </p:txBody>
      </p:sp>
      <p:sp>
        <p:nvSpPr>
          <p:cNvPr id="643" name="Google Shape;643;p54"/>
          <p:cNvSpPr/>
          <p:nvPr/>
        </p:nvSpPr>
        <p:spPr>
          <a:xfrm>
            <a:off x="3429000" y="3505200"/>
            <a:ext cx="2057400" cy="914400"/>
          </a:xfrm>
          <a:prstGeom prst="rect">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Beyond a</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reasonable doubt</a:t>
            </a:r>
            <a:endParaRPr/>
          </a:p>
        </p:txBody>
      </p:sp>
      <p:sp>
        <p:nvSpPr>
          <p:cNvPr id="644" name="Google Shape;644;p54"/>
          <p:cNvSpPr/>
          <p:nvPr/>
        </p:nvSpPr>
        <p:spPr>
          <a:xfrm>
            <a:off x="5410200" y="2743200"/>
            <a:ext cx="2057400" cy="838200"/>
          </a:xfrm>
          <a:prstGeom prst="rect">
            <a:avLst/>
          </a:prstGeom>
          <a:solidFill>
            <a:srgbClr val="0099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Null hypothesis</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is true</a:t>
            </a:r>
            <a:endParaRPr/>
          </a:p>
        </p:txBody>
      </p:sp>
      <p:sp>
        <p:nvSpPr>
          <p:cNvPr id="645" name="Google Shape;645;p54"/>
          <p:cNvSpPr/>
          <p:nvPr/>
        </p:nvSpPr>
        <p:spPr>
          <a:xfrm>
            <a:off x="3429000" y="4343400"/>
            <a:ext cx="2057400" cy="838200"/>
          </a:xfrm>
          <a:prstGeom prst="rect">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Facts presented</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at trial</a:t>
            </a:r>
            <a:endParaRPr/>
          </a:p>
        </p:txBody>
      </p:sp>
      <p:sp>
        <p:nvSpPr>
          <p:cNvPr id="646" name="Google Shape;646;p54"/>
          <p:cNvSpPr/>
          <p:nvPr/>
        </p:nvSpPr>
        <p:spPr>
          <a:xfrm>
            <a:off x="3429000" y="5181600"/>
            <a:ext cx="2057400" cy="1676400"/>
          </a:xfrm>
          <a:prstGeom prst="rect">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Fail to reject </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assumption </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(not guilty)</a:t>
            </a:r>
            <a:endParaRPr/>
          </a:p>
          <a:p>
            <a:pPr indent="0" lvl="0" marL="0" marR="0" rtl="0" algn="ctr">
              <a:spcBef>
                <a:spcPts val="0"/>
              </a:spcBef>
              <a:spcAft>
                <a:spcPts val="0"/>
              </a:spcAft>
              <a:buNone/>
            </a:pPr>
            <a:r>
              <a:rPr lang="en-US" sz="2000">
                <a:solidFill>
                  <a:schemeClr val="dk2"/>
                </a:solidFill>
                <a:latin typeface="Arial"/>
                <a:ea typeface="Arial"/>
                <a:cs typeface="Arial"/>
                <a:sym typeface="Arial"/>
              </a:rPr>
              <a:t>or</a:t>
            </a:r>
            <a:endParaRPr/>
          </a:p>
          <a:p>
            <a:pPr indent="0" lvl="0" marL="0" marR="0" rtl="0" algn="ctr">
              <a:spcBef>
                <a:spcPts val="0"/>
              </a:spcBef>
              <a:spcAft>
                <a:spcPts val="0"/>
              </a:spcAft>
              <a:buNone/>
            </a:pPr>
            <a:r>
              <a:rPr lang="en-US" sz="2000">
                <a:solidFill>
                  <a:srgbClr val="FF9933"/>
                </a:solidFill>
                <a:latin typeface="Arial"/>
                <a:ea typeface="Arial"/>
                <a:cs typeface="Arial"/>
                <a:sym typeface="Arial"/>
              </a:rPr>
              <a:t>reject (guilty)</a:t>
            </a:r>
            <a:endParaRPr/>
          </a:p>
          <a:p>
            <a:pPr indent="0" lvl="0" marL="0" marR="0" rtl="0" algn="ctr">
              <a:spcBef>
                <a:spcPts val="0"/>
              </a:spcBef>
              <a:spcAft>
                <a:spcPts val="0"/>
              </a:spcAft>
              <a:buNone/>
            </a:pPr>
            <a:r>
              <a:t/>
            </a:r>
            <a:endParaRPr sz="2000">
              <a:solidFill>
                <a:srgbClr val="FF9933"/>
              </a:solidFill>
              <a:latin typeface="Arial"/>
              <a:ea typeface="Arial"/>
              <a:cs typeface="Arial"/>
              <a:sym typeface="Arial"/>
            </a:endParaRPr>
          </a:p>
        </p:txBody>
      </p:sp>
      <p:sp>
        <p:nvSpPr>
          <p:cNvPr id="647" name="Google Shape;647;p54"/>
          <p:cNvSpPr/>
          <p:nvPr/>
        </p:nvSpPr>
        <p:spPr>
          <a:xfrm>
            <a:off x="5410200" y="3505200"/>
            <a:ext cx="2057400" cy="914400"/>
          </a:xfrm>
          <a:prstGeom prst="rect">
            <a:avLst/>
          </a:prstGeom>
          <a:solidFill>
            <a:srgbClr val="0099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Determined by</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α</a:t>
            </a:r>
            <a:endParaRPr/>
          </a:p>
        </p:txBody>
      </p:sp>
      <p:sp>
        <p:nvSpPr>
          <p:cNvPr id="648" name="Google Shape;648;p54"/>
          <p:cNvSpPr/>
          <p:nvPr/>
        </p:nvSpPr>
        <p:spPr>
          <a:xfrm>
            <a:off x="5410200" y="4343400"/>
            <a:ext cx="2057400" cy="838200"/>
          </a:xfrm>
          <a:prstGeom prst="rect">
            <a:avLst/>
          </a:prstGeom>
          <a:solidFill>
            <a:srgbClr val="0099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00"/>
                </a:solidFill>
                <a:latin typeface="Arial"/>
                <a:ea typeface="Arial"/>
                <a:cs typeface="Arial"/>
                <a:sym typeface="Arial"/>
              </a:rPr>
              <a:t>Summary </a:t>
            </a:r>
            <a:endParaRPr/>
          </a:p>
          <a:p>
            <a:pPr indent="0" lvl="0" marL="0" marR="0" rtl="0" algn="ctr">
              <a:spcBef>
                <a:spcPts val="0"/>
              </a:spcBef>
              <a:spcAft>
                <a:spcPts val="0"/>
              </a:spcAft>
              <a:buNone/>
            </a:pPr>
            <a:r>
              <a:rPr lang="en-US" sz="2000">
                <a:solidFill>
                  <a:srgbClr val="FFFF00"/>
                </a:solidFill>
                <a:latin typeface="Arial"/>
                <a:ea typeface="Arial"/>
                <a:cs typeface="Arial"/>
                <a:sym typeface="Arial"/>
              </a:rPr>
              <a:t>statistics</a:t>
            </a:r>
            <a:endParaRPr/>
          </a:p>
        </p:txBody>
      </p:sp>
      <p:sp>
        <p:nvSpPr>
          <p:cNvPr id="649" name="Google Shape;649;p54"/>
          <p:cNvSpPr/>
          <p:nvPr/>
        </p:nvSpPr>
        <p:spPr>
          <a:xfrm>
            <a:off x="5410200" y="5181600"/>
            <a:ext cx="2057400" cy="1676400"/>
          </a:xfrm>
          <a:prstGeom prst="rect">
            <a:avLst/>
          </a:prstGeom>
          <a:solidFill>
            <a:srgbClr val="0099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2"/>
                </a:solidFill>
                <a:latin typeface="Arial"/>
                <a:ea typeface="Arial"/>
                <a:cs typeface="Arial"/>
                <a:sym typeface="Arial"/>
              </a:rPr>
              <a:t>Fail to reject H</a:t>
            </a:r>
            <a:r>
              <a:rPr baseline="-25000" lang="en-US" sz="2000">
                <a:solidFill>
                  <a:schemeClr val="accent2"/>
                </a:solidFill>
                <a:latin typeface="Arial"/>
                <a:ea typeface="Arial"/>
                <a:cs typeface="Arial"/>
                <a:sym typeface="Arial"/>
              </a:rPr>
              <a:t>0</a:t>
            </a:r>
            <a:endParaRPr/>
          </a:p>
          <a:p>
            <a:pPr indent="0" lvl="0" marL="0" marR="0" rtl="0" algn="ctr">
              <a:spcBef>
                <a:spcPts val="0"/>
              </a:spcBef>
              <a:spcAft>
                <a:spcPts val="0"/>
              </a:spcAft>
              <a:buNone/>
            </a:pPr>
            <a:r>
              <a:rPr lang="en-US" sz="2000">
                <a:solidFill>
                  <a:schemeClr val="dk2"/>
                </a:solidFill>
                <a:latin typeface="Arial"/>
                <a:ea typeface="Arial"/>
                <a:cs typeface="Arial"/>
                <a:sym typeface="Arial"/>
              </a:rPr>
              <a:t>or</a:t>
            </a:r>
            <a:endParaRPr/>
          </a:p>
          <a:p>
            <a:pPr indent="0" lvl="0" marL="0" marR="0" rtl="0" algn="ctr">
              <a:spcBef>
                <a:spcPts val="0"/>
              </a:spcBef>
              <a:spcAft>
                <a:spcPts val="0"/>
              </a:spcAft>
              <a:buNone/>
            </a:pPr>
            <a:r>
              <a:rPr lang="en-US" sz="2000">
                <a:solidFill>
                  <a:srgbClr val="FF9933"/>
                </a:solidFill>
                <a:latin typeface="Arial"/>
                <a:ea typeface="Arial"/>
                <a:cs typeface="Arial"/>
                <a:sym typeface="Arial"/>
              </a:rPr>
              <a:t>Reject H</a:t>
            </a:r>
            <a:r>
              <a:rPr baseline="-25000" lang="en-US" sz="2000">
                <a:solidFill>
                  <a:srgbClr val="FF9933"/>
                </a:solidFill>
                <a:latin typeface="Arial"/>
                <a:ea typeface="Arial"/>
                <a:cs typeface="Arial"/>
                <a:sym typeface="Arial"/>
              </a:rPr>
              <a:t>0</a:t>
            </a:r>
            <a:r>
              <a:rPr lang="en-US" sz="2000">
                <a:solidFill>
                  <a:srgbClr val="FF9933"/>
                </a:solidFill>
                <a:latin typeface="Arial"/>
                <a:ea typeface="Arial"/>
                <a:cs typeface="Arial"/>
                <a:sym typeface="Arial"/>
              </a:rPr>
              <a:t> in favor</a:t>
            </a:r>
            <a:endParaRPr/>
          </a:p>
          <a:p>
            <a:pPr indent="0" lvl="0" marL="0" marR="0" rtl="0" algn="ctr">
              <a:spcBef>
                <a:spcPts val="0"/>
              </a:spcBef>
              <a:spcAft>
                <a:spcPts val="0"/>
              </a:spcAft>
              <a:buNone/>
            </a:pPr>
            <a:r>
              <a:rPr lang="en-US" sz="2000">
                <a:solidFill>
                  <a:srgbClr val="FF9933"/>
                </a:solidFill>
                <a:latin typeface="Arial"/>
                <a:ea typeface="Arial"/>
                <a:cs typeface="Arial"/>
                <a:sym typeface="Arial"/>
              </a:rPr>
              <a:t>of H</a:t>
            </a:r>
            <a:r>
              <a:rPr baseline="-25000" lang="en-US" sz="2000">
                <a:solidFill>
                  <a:srgbClr val="FF9933"/>
                </a:solidFill>
                <a:latin typeface="Arial"/>
                <a:ea typeface="Arial"/>
                <a:cs typeface="Arial"/>
                <a:sym typeface="Arial"/>
              </a:rPr>
              <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5"/>
          <p:cNvSpPr/>
          <p:nvPr/>
        </p:nvSpPr>
        <p:spPr>
          <a:xfrm>
            <a:off x="4524375" y="2141538"/>
            <a:ext cx="4098925" cy="4119562"/>
          </a:xfrm>
          <a:prstGeom prst="rect">
            <a:avLst/>
          </a:prstGeom>
          <a:solidFill>
            <a:srgbClr val="B500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655" name="Google Shape;655;p55"/>
          <p:cNvSpPr/>
          <p:nvPr/>
        </p:nvSpPr>
        <p:spPr>
          <a:xfrm>
            <a:off x="517525" y="2144713"/>
            <a:ext cx="4098925" cy="4119562"/>
          </a:xfrm>
          <a:prstGeom prst="rect">
            <a:avLst/>
          </a:prstGeom>
          <a:solidFill>
            <a:srgbClr val="BC37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656" name="Google Shape;656;p55"/>
          <p:cNvGraphicFramePr/>
          <p:nvPr/>
        </p:nvGraphicFramePr>
        <p:xfrm>
          <a:off x="455613" y="2141538"/>
          <a:ext cx="8312150" cy="4125912"/>
        </p:xfrm>
        <a:graphic>
          <a:graphicData uri="http://schemas.openxmlformats.org/presentationml/2006/ole">
            <mc:AlternateContent>
              <mc:Choice Requires="v">
                <p:oleObj r:id="rId4" imgH="4125912" imgW="8312150" progId="Word.Document.8" spid="_x0000_s1">
                  <p:embed/>
                </p:oleObj>
              </mc:Choice>
              <mc:Fallback>
                <p:oleObj r:id="rId5" imgH="4125912" imgW="8312150" progId="Word.Document.8">
                  <p:embed/>
                  <p:pic>
                    <p:nvPicPr>
                      <p:cNvPr id="656" name="Google Shape;656;p55"/>
                      <p:cNvPicPr preferRelativeResize="0"/>
                      <p:nvPr/>
                    </p:nvPicPr>
                    <p:blipFill rotWithShape="1">
                      <a:blip r:embed="rId6">
                        <a:alphaModFix/>
                      </a:blip>
                      <a:srcRect b="0" l="0" r="0" t="0"/>
                      <a:stretch/>
                    </p:blipFill>
                    <p:spPr>
                      <a:xfrm>
                        <a:off x="455613" y="2141538"/>
                        <a:ext cx="8312150" cy="4125912"/>
                      </a:xfrm>
                      <a:prstGeom prst="rect">
                        <a:avLst/>
                      </a:prstGeom>
                      <a:noFill/>
                      <a:ln>
                        <a:noFill/>
                      </a:ln>
                    </p:spPr>
                  </p:pic>
                </p:oleObj>
              </mc:Fallback>
            </mc:AlternateContent>
          </a:graphicData>
        </a:graphic>
      </p:graphicFrame>
      <p:sp>
        <p:nvSpPr>
          <p:cNvPr id="657" name="Google Shape;657;p5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Decision Results</a:t>
            </a:r>
            <a:endParaRPr/>
          </a:p>
        </p:txBody>
      </p:sp>
      <p:sp>
        <p:nvSpPr>
          <p:cNvPr id="658" name="Google Shape;658;p55"/>
          <p:cNvSpPr/>
          <p:nvPr/>
        </p:nvSpPr>
        <p:spPr>
          <a:xfrm>
            <a:off x="320675" y="1646238"/>
            <a:ext cx="2511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2"/>
                </a:solidFill>
                <a:latin typeface="Arial"/>
                <a:ea typeface="Arial"/>
                <a:cs typeface="Arial"/>
                <a:sym typeface="Arial"/>
              </a:rPr>
              <a:t>H</a:t>
            </a:r>
            <a:r>
              <a:rPr b="1" baseline="-25000" lang="en-US" sz="2400">
                <a:solidFill>
                  <a:schemeClr val="lt2"/>
                </a:solidFill>
                <a:latin typeface="Arial"/>
                <a:ea typeface="Arial"/>
                <a:cs typeface="Arial"/>
                <a:sym typeface="Arial"/>
              </a:rPr>
              <a:t>0</a:t>
            </a:r>
            <a:r>
              <a:rPr b="1" lang="en-US" sz="2400">
                <a:solidFill>
                  <a:schemeClr val="lt2"/>
                </a:solidFill>
                <a:latin typeface="Arial"/>
                <a:ea typeface="Arial"/>
                <a:cs typeface="Arial"/>
                <a:sym typeface="Arial"/>
              </a:rPr>
              <a:t>: Innocent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Example</a:t>
            </a:r>
            <a:endParaRPr/>
          </a:p>
        </p:txBody>
      </p:sp>
      <p:sp>
        <p:nvSpPr>
          <p:cNvPr id="664" name="Google Shape;664;p56"/>
          <p:cNvSpPr txBox="1"/>
          <p:nvPr>
            <p:ph idx="1" type="body"/>
          </p:nvPr>
        </p:nvSpPr>
        <p:spPr>
          <a:xfrm>
            <a:off x="609600" y="1828800"/>
            <a:ext cx="8382000" cy="4114800"/>
          </a:xfrm>
          <a:prstGeom prst="rect">
            <a:avLst/>
          </a:prstGeom>
          <a:noFill/>
          <a:ln>
            <a:noFill/>
          </a:ln>
        </p:spPr>
        <p:txBody>
          <a:bodyPr anchorCtr="0" anchor="t" bIns="44450" lIns="90475" spcFirstLastPara="1" rIns="90475" wrap="square" tIns="44450">
            <a:noAutofit/>
          </a:bodyPr>
          <a:lstStyle/>
          <a:p>
            <a:pPr indent="0" lvl="0" marL="0" rtl="0" algn="just">
              <a:spcBef>
                <a:spcPts val="0"/>
              </a:spcBef>
              <a:spcAft>
                <a:spcPts val="0"/>
              </a:spcAft>
              <a:buNone/>
            </a:pPr>
            <a:r>
              <a:rPr lang="en-US" sz="2400"/>
              <a:t>A food safety inspector is called upon to investigate a restaurant, with a few customer reports of poor sanitation practices. The inspector uses a hypothesis testing framework to evaluate whether the regulations are met or not. The inspector’s hypothesis are – </a:t>
            </a:r>
            <a:endParaRPr/>
          </a:p>
          <a:p>
            <a:pPr indent="0" lvl="0" marL="0" rtl="0" algn="just">
              <a:spcBef>
                <a:spcPts val="480"/>
              </a:spcBef>
              <a:spcAft>
                <a:spcPts val="0"/>
              </a:spcAft>
              <a:buNone/>
            </a:pPr>
            <a:r>
              <a:rPr lang="en-US" sz="2400"/>
              <a:t>Ho: restaurant meets food and safety regulations; </a:t>
            </a:r>
            <a:endParaRPr/>
          </a:p>
          <a:p>
            <a:pPr indent="0" lvl="0" marL="0" rtl="0" algn="just">
              <a:spcBef>
                <a:spcPts val="480"/>
              </a:spcBef>
              <a:spcAft>
                <a:spcPts val="0"/>
              </a:spcAft>
              <a:buNone/>
            </a:pPr>
            <a:r>
              <a:rPr lang="en-US" sz="2400"/>
              <a:t>Ha: restaurant does not meet food and safety regulations. </a:t>
            </a:r>
            <a:endParaRPr/>
          </a:p>
          <a:p>
            <a:pPr indent="0" lvl="0" marL="0" rtl="0" algn="just">
              <a:spcBef>
                <a:spcPts val="480"/>
              </a:spcBef>
              <a:spcAft>
                <a:spcPts val="0"/>
              </a:spcAft>
              <a:buNone/>
            </a:pPr>
            <a:r>
              <a:rPr lang="en-US" sz="2400"/>
              <a:t>If the inspector concludes that the restaurant does not meets the regulations and the restaurant is closed, when the restaurant is actually safe, what type of error is made?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Effect filter="fade" transition="in">
                                      <p:cBhvr>
                                        <p:cTn dur="1000"/>
                                        <p:tgtEl>
                                          <p:spTgt spid="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Effect filter="fade" transition="in">
                                      <p:cBhvr>
                                        <p:cTn dur="1000"/>
                                        <p:tgtEl>
                                          <p:spTgt spid="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Effect filter="fade" transition="in">
                                      <p:cBhvr>
                                        <p:cTn dur="1000"/>
                                        <p:tgtEl>
                                          <p:spTgt spid="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3" st="3"/>
                                            </p:txEl>
                                          </p:spTgt>
                                        </p:tgtEl>
                                        <p:attrNameLst>
                                          <p:attrName>style.visibility</p:attrName>
                                        </p:attrNameLst>
                                      </p:cBhvr>
                                      <p:to>
                                        <p:strVal val="visible"/>
                                      </p:to>
                                    </p:set>
                                    <p:animEffect filter="fade" transition="in">
                                      <p:cBhvr>
                                        <p:cTn dur="1000"/>
                                        <p:tgtEl>
                                          <p:spTgt spid="6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Example</a:t>
            </a:r>
            <a:endParaRPr/>
          </a:p>
        </p:txBody>
      </p:sp>
      <p:sp>
        <p:nvSpPr>
          <p:cNvPr id="670" name="Google Shape;670;p57"/>
          <p:cNvSpPr txBox="1"/>
          <p:nvPr>
            <p:ph idx="1" type="body"/>
          </p:nvPr>
        </p:nvSpPr>
        <p:spPr>
          <a:xfrm>
            <a:off x="609600" y="1828800"/>
            <a:ext cx="8382000" cy="4114800"/>
          </a:xfrm>
          <a:prstGeom prst="rect">
            <a:avLst/>
          </a:prstGeom>
          <a:noFill/>
          <a:ln>
            <a:noFill/>
          </a:ln>
        </p:spPr>
        <p:txBody>
          <a:bodyPr anchorCtr="0" anchor="t" bIns="44450" lIns="90475" spcFirstLastPara="1" rIns="90475" wrap="square" tIns="44450">
            <a:noAutofit/>
          </a:bodyPr>
          <a:lstStyle/>
          <a:p>
            <a:pPr indent="0" lvl="0" marL="0" rtl="0" algn="just">
              <a:spcBef>
                <a:spcPts val="0"/>
              </a:spcBef>
              <a:spcAft>
                <a:spcPts val="0"/>
              </a:spcAft>
              <a:buNone/>
            </a:pPr>
            <a:r>
              <a:rPr lang="en-US" sz="2400"/>
              <a:t>A food safety inspector is called upon to investigate a restaurant, with a few customer reports of poor sanitation practices. The inspector uses a hypothesis testing framework to evaluate whether the regulations are met or not. The inspector’s hypothesis are – </a:t>
            </a:r>
            <a:endParaRPr/>
          </a:p>
          <a:p>
            <a:pPr indent="0" lvl="0" marL="0" rtl="0" algn="just">
              <a:spcBef>
                <a:spcPts val="480"/>
              </a:spcBef>
              <a:spcAft>
                <a:spcPts val="0"/>
              </a:spcAft>
              <a:buNone/>
            </a:pPr>
            <a:r>
              <a:rPr lang="en-US" sz="2400"/>
              <a:t>Ho: restaurant meets food and safety regulations; </a:t>
            </a:r>
            <a:endParaRPr/>
          </a:p>
          <a:p>
            <a:pPr indent="0" lvl="0" marL="0" rtl="0" algn="just">
              <a:spcBef>
                <a:spcPts val="480"/>
              </a:spcBef>
              <a:spcAft>
                <a:spcPts val="0"/>
              </a:spcAft>
              <a:buNone/>
            </a:pPr>
            <a:r>
              <a:rPr lang="en-US" sz="2400"/>
              <a:t>Ha: restaurant does not meet food and safety regulations. </a:t>
            </a:r>
            <a:endParaRPr/>
          </a:p>
          <a:p>
            <a:pPr indent="0" lvl="0" marL="0" rtl="0" algn="just">
              <a:spcBef>
                <a:spcPts val="480"/>
              </a:spcBef>
              <a:spcAft>
                <a:spcPts val="0"/>
              </a:spcAft>
              <a:buNone/>
            </a:pPr>
            <a:r>
              <a:rPr lang="en-US" sz="2400"/>
              <a:t>If the inspector concludes that the restaurant meets the regulations and the restaurant stays open, when the restaurant is actually not safe, what type of error is made?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animEffect filter="fade" transition="in">
                                      <p:cBhvr>
                                        <p:cTn dur="1000"/>
                                        <p:tgtEl>
                                          <p:spTgt spid="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animEffect filter="fade" transition="in">
                                      <p:cBhvr>
                                        <p:cTn dur="1000"/>
                                        <p:tgtEl>
                                          <p:spTgt spid="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animEffect filter="fade" transition="in">
                                      <p:cBhvr>
                                        <p:cTn dur="1000"/>
                                        <p:tgtEl>
                                          <p:spTgt spid="6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animEffect filter="fade" transition="in">
                                      <p:cBhvr>
                                        <p:cTn dur="1000"/>
                                        <p:tgtEl>
                                          <p:spTgt spid="6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Context?</a:t>
            </a:r>
            <a:endParaRPr/>
          </a:p>
        </p:txBody>
      </p:sp>
      <p:sp>
        <p:nvSpPr>
          <p:cNvPr id="676" name="Google Shape;676;p58"/>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rmAutofit fontScale="92500"/>
          </a:bodyPr>
          <a:lstStyle/>
          <a:p>
            <a:pPr indent="0" lvl="0" marL="0" rtl="0" algn="l">
              <a:spcBef>
                <a:spcPts val="0"/>
              </a:spcBef>
              <a:spcAft>
                <a:spcPts val="0"/>
              </a:spcAft>
              <a:buNone/>
            </a:pPr>
            <a:r>
              <a:rPr lang="en-US"/>
              <a:t>What does it mean to make a type I error?</a:t>
            </a:r>
            <a:endParaRPr/>
          </a:p>
          <a:p>
            <a:pPr indent="-285750" lvl="1" marL="971550" rtl="0" algn="l">
              <a:spcBef>
                <a:spcPts val="518"/>
              </a:spcBef>
              <a:spcAft>
                <a:spcPts val="0"/>
              </a:spcAft>
              <a:buSzPct val="65000"/>
              <a:buChar char="■"/>
            </a:pPr>
            <a:r>
              <a:rPr lang="en-US"/>
              <a:t>Convict an innocent person of a crime.</a:t>
            </a:r>
            <a:endParaRPr/>
          </a:p>
          <a:p>
            <a:pPr indent="-285750" lvl="1" marL="971550" rtl="0" algn="l">
              <a:spcBef>
                <a:spcPts val="518"/>
              </a:spcBef>
              <a:spcAft>
                <a:spcPts val="0"/>
              </a:spcAft>
              <a:buSzPct val="65000"/>
              <a:buChar char="■"/>
            </a:pPr>
            <a:r>
              <a:rPr lang="en-US"/>
              <a:t>Close a safe restaurant</a:t>
            </a:r>
            <a:endParaRPr/>
          </a:p>
          <a:p>
            <a:pPr indent="-571500" lvl="0" marL="571500" rtl="0" algn="l">
              <a:spcBef>
                <a:spcPts val="592"/>
              </a:spcBef>
              <a:spcAft>
                <a:spcPts val="0"/>
              </a:spcAft>
              <a:buNone/>
            </a:pPr>
            <a:r>
              <a:rPr lang="en-US"/>
              <a:t>What does it mean to make a type II error?</a:t>
            </a:r>
            <a:endParaRPr/>
          </a:p>
          <a:p>
            <a:pPr indent="-285750" lvl="1" marL="971550" rtl="0" algn="l">
              <a:spcBef>
                <a:spcPts val="518"/>
              </a:spcBef>
              <a:spcAft>
                <a:spcPts val="0"/>
              </a:spcAft>
              <a:buSzPct val="65000"/>
              <a:buChar char="■"/>
            </a:pPr>
            <a:r>
              <a:rPr lang="en-US"/>
              <a:t>Fail to convict a guilty person.</a:t>
            </a:r>
            <a:endParaRPr/>
          </a:p>
          <a:p>
            <a:pPr indent="-285750" lvl="1" marL="971550" rtl="0" algn="l">
              <a:spcBef>
                <a:spcPts val="518"/>
              </a:spcBef>
              <a:spcAft>
                <a:spcPts val="0"/>
              </a:spcAft>
              <a:buSzPct val="65000"/>
              <a:buChar char="■"/>
            </a:pPr>
            <a:r>
              <a:rPr lang="en-US"/>
              <a:t>Allow unsafe restaurant to be open</a:t>
            </a:r>
            <a:endParaRPr/>
          </a:p>
          <a:p>
            <a:pPr indent="-571500" lvl="0" marL="571500" rtl="0" algn="l">
              <a:spcBef>
                <a:spcPts val="592"/>
              </a:spcBef>
              <a:spcAft>
                <a:spcPts val="0"/>
              </a:spcAft>
              <a:buNone/>
            </a:pPr>
            <a:r>
              <a:rPr lang="en-US"/>
              <a:t>What do we usually say about type I and type II error rates in this context?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Scenarios</a:t>
            </a:r>
            <a:endParaRPr/>
          </a:p>
        </p:txBody>
      </p:sp>
      <p:sp>
        <p:nvSpPr>
          <p:cNvPr id="682" name="Google Shape;682;p59"/>
          <p:cNvSpPr txBox="1"/>
          <p:nvPr>
            <p:ph idx="1" type="body"/>
          </p:nvPr>
        </p:nvSpPr>
        <p:spPr>
          <a:xfrm>
            <a:off x="177800" y="1652588"/>
            <a:ext cx="8785225" cy="5053012"/>
          </a:xfrm>
          <a:prstGeom prst="rect">
            <a:avLst/>
          </a:prstGeom>
          <a:noFill/>
          <a:ln>
            <a:noFill/>
          </a:ln>
        </p:spPr>
        <p:txBody>
          <a:bodyPr anchorCtr="0" anchor="t" bIns="44450" lIns="90475" spcFirstLastPara="1" rIns="90475" wrap="square" tIns="44450">
            <a:normAutofit lnSpcReduction="10000"/>
          </a:bodyPr>
          <a:lstStyle/>
          <a:p>
            <a:pPr indent="0" lvl="0" marL="0" rtl="0" algn="l">
              <a:lnSpc>
                <a:spcPct val="90000"/>
              </a:lnSpc>
              <a:spcBef>
                <a:spcPts val="0"/>
              </a:spcBef>
              <a:spcAft>
                <a:spcPts val="0"/>
              </a:spcAft>
              <a:buNone/>
            </a:pPr>
            <a:r>
              <a:rPr lang="en-US"/>
              <a:t>A particular compound is not hazardous in drinking water if it is present at a rate of no more than 25ppm.  A watchdog group believes that a certain water source does not meet this standard.</a:t>
            </a:r>
            <a:endParaRPr/>
          </a:p>
          <a:p>
            <a:pPr indent="-285750" lvl="1" marL="971550" rtl="0" algn="l">
              <a:lnSpc>
                <a:spcPct val="90000"/>
              </a:lnSpc>
              <a:spcBef>
                <a:spcPts val="560"/>
              </a:spcBef>
              <a:spcAft>
                <a:spcPts val="0"/>
              </a:spcAft>
              <a:buSzPts val="1820"/>
              <a:buChar char="■"/>
            </a:pPr>
            <a:r>
              <a:rPr lang="en-US">
                <a:latin typeface="Arimo"/>
                <a:ea typeface="Arimo"/>
                <a:cs typeface="Arimo"/>
                <a:sym typeface="Arimo"/>
              </a:rPr>
              <a:t>μ: mean amount of the compound (in ppm)</a:t>
            </a:r>
            <a:endParaRPr/>
          </a:p>
          <a:p>
            <a:pPr indent="-228600" lvl="2" marL="1314450" rtl="0" algn="l">
              <a:lnSpc>
                <a:spcPct val="90000"/>
              </a:lnSpc>
              <a:spcBef>
                <a:spcPts val="480"/>
              </a:spcBef>
              <a:spcAft>
                <a:spcPts val="0"/>
              </a:spcAft>
              <a:buSzPts val="1560"/>
              <a:buFont typeface="Arimo"/>
              <a:buNone/>
            </a:pPr>
            <a:r>
              <a:rPr lang="en-US">
                <a:latin typeface="Arimo"/>
                <a:ea typeface="Arimo"/>
                <a:cs typeface="Arimo"/>
                <a:sym typeface="Arimo"/>
              </a:rPr>
              <a:t>H</a:t>
            </a:r>
            <a:r>
              <a:rPr baseline="-25000" lang="en-US">
                <a:latin typeface="Arimo"/>
                <a:ea typeface="Arimo"/>
                <a:cs typeface="Arimo"/>
                <a:sym typeface="Arimo"/>
              </a:rPr>
              <a:t>0</a:t>
            </a:r>
            <a:r>
              <a:rPr lang="en-US">
                <a:latin typeface="Arimo"/>
                <a:ea typeface="Arimo"/>
                <a:cs typeface="Arimo"/>
                <a:sym typeface="Arimo"/>
              </a:rPr>
              <a:t>:  μ </a:t>
            </a:r>
            <a:r>
              <a:rPr lang="en-US" u="sng">
                <a:latin typeface="Arimo"/>
                <a:ea typeface="Arimo"/>
                <a:cs typeface="Arimo"/>
                <a:sym typeface="Arimo"/>
              </a:rPr>
              <a:t>&lt;</a:t>
            </a:r>
            <a:r>
              <a:rPr lang="en-US">
                <a:latin typeface="Arimo"/>
                <a:ea typeface="Arimo"/>
                <a:cs typeface="Arimo"/>
                <a:sym typeface="Arimo"/>
              </a:rPr>
              <a:t> 25</a:t>
            </a:r>
            <a:endParaRPr/>
          </a:p>
          <a:p>
            <a:pPr indent="-228600" lvl="2" marL="1314450" rtl="0" algn="l">
              <a:lnSpc>
                <a:spcPct val="90000"/>
              </a:lnSpc>
              <a:spcBef>
                <a:spcPts val="480"/>
              </a:spcBef>
              <a:spcAft>
                <a:spcPts val="0"/>
              </a:spcAft>
              <a:buSzPts val="1560"/>
              <a:buFont typeface="Arimo"/>
              <a:buNone/>
            </a:pPr>
            <a:r>
              <a:rPr lang="en-US">
                <a:latin typeface="Arimo"/>
                <a:ea typeface="Arimo"/>
                <a:cs typeface="Arimo"/>
                <a:sym typeface="Arimo"/>
              </a:rPr>
              <a:t>H</a:t>
            </a:r>
            <a:r>
              <a:rPr baseline="-25000" lang="en-US">
                <a:latin typeface="Arimo"/>
                <a:ea typeface="Arimo"/>
                <a:cs typeface="Arimo"/>
                <a:sym typeface="Arimo"/>
              </a:rPr>
              <a:t>a</a:t>
            </a:r>
            <a:r>
              <a:rPr lang="en-US">
                <a:latin typeface="Arimo"/>
                <a:ea typeface="Arimo"/>
                <a:cs typeface="Arimo"/>
                <a:sym typeface="Arimo"/>
              </a:rPr>
              <a:t>:  μ &gt; 25</a:t>
            </a:r>
            <a:endParaRPr/>
          </a:p>
          <a:p>
            <a:pPr indent="-285750" lvl="1" marL="971550" rtl="0" algn="l">
              <a:lnSpc>
                <a:spcPct val="90000"/>
              </a:lnSpc>
              <a:spcBef>
                <a:spcPts val="560"/>
              </a:spcBef>
              <a:spcAft>
                <a:spcPts val="0"/>
              </a:spcAft>
              <a:buSzPts val="1820"/>
              <a:buChar char="■"/>
            </a:pPr>
            <a:r>
              <a:rPr lang="en-US">
                <a:latin typeface="Arimo"/>
                <a:ea typeface="Arimo"/>
                <a:cs typeface="Arimo"/>
                <a:sym typeface="Arimo"/>
              </a:rPr>
              <a:t>If the watchdog group decides to gather data and formally conduct this test, describe type I and type II errors in the context of this scenario and the consequences of each.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p:nvPr/>
        </p:nvSpPr>
        <p:spPr>
          <a:xfrm>
            <a:off x="306388" y="2763838"/>
            <a:ext cx="2671762" cy="2997200"/>
          </a:xfrm>
          <a:custGeom>
            <a:rect b="b" l="l" r="r" t="t"/>
            <a:pathLst>
              <a:path extrusionOk="0" h="1888" w="1683">
                <a:moveTo>
                  <a:pt x="478" y="82"/>
                </a:moveTo>
                <a:lnTo>
                  <a:pt x="418" y="103"/>
                </a:lnTo>
                <a:lnTo>
                  <a:pt x="362" y="129"/>
                </a:lnTo>
                <a:lnTo>
                  <a:pt x="309" y="161"/>
                </a:lnTo>
                <a:lnTo>
                  <a:pt x="256" y="196"/>
                </a:lnTo>
                <a:lnTo>
                  <a:pt x="210" y="236"/>
                </a:lnTo>
                <a:lnTo>
                  <a:pt x="166" y="280"/>
                </a:lnTo>
                <a:lnTo>
                  <a:pt x="128" y="326"/>
                </a:lnTo>
                <a:lnTo>
                  <a:pt x="93" y="378"/>
                </a:lnTo>
                <a:lnTo>
                  <a:pt x="64" y="430"/>
                </a:lnTo>
                <a:lnTo>
                  <a:pt x="39" y="485"/>
                </a:lnTo>
                <a:lnTo>
                  <a:pt x="20" y="543"/>
                </a:lnTo>
                <a:lnTo>
                  <a:pt x="7" y="601"/>
                </a:lnTo>
                <a:lnTo>
                  <a:pt x="0" y="659"/>
                </a:lnTo>
                <a:lnTo>
                  <a:pt x="0" y="719"/>
                </a:lnTo>
                <a:lnTo>
                  <a:pt x="3" y="776"/>
                </a:lnTo>
                <a:lnTo>
                  <a:pt x="13" y="834"/>
                </a:lnTo>
                <a:lnTo>
                  <a:pt x="31" y="893"/>
                </a:lnTo>
                <a:lnTo>
                  <a:pt x="53" y="957"/>
                </a:lnTo>
                <a:lnTo>
                  <a:pt x="73" y="1024"/>
                </a:lnTo>
                <a:lnTo>
                  <a:pt x="95" y="1087"/>
                </a:lnTo>
                <a:lnTo>
                  <a:pt x="114" y="1150"/>
                </a:lnTo>
                <a:lnTo>
                  <a:pt x="134" y="1209"/>
                </a:lnTo>
                <a:lnTo>
                  <a:pt x="152" y="1266"/>
                </a:lnTo>
                <a:lnTo>
                  <a:pt x="166" y="1321"/>
                </a:lnTo>
                <a:lnTo>
                  <a:pt x="182" y="1371"/>
                </a:lnTo>
                <a:lnTo>
                  <a:pt x="195" y="1414"/>
                </a:lnTo>
                <a:lnTo>
                  <a:pt x="207" y="1455"/>
                </a:lnTo>
                <a:lnTo>
                  <a:pt x="216" y="1488"/>
                </a:lnTo>
                <a:lnTo>
                  <a:pt x="222" y="1519"/>
                </a:lnTo>
                <a:lnTo>
                  <a:pt x="227" y="1541"/>
                </a:lnTo>
                <a:lnTo>
                  <a:pt x="231" y="1559"/>
                </a:lnTo>
                <a:lnTo>
                  <a:pt x="232" y="1568"/>
                </a:lnTo>
                <a:lnTo>
                  <a:pt x="230" y="1575"/>
                </a:lnTo>
                <a:lnTo>
                  <a:pt x="247" y="1616"/>
                </a:lnTo>
                <a:lnTo>
                  <a:pt x="269" y="1657"/>
                </a:lnTo>
                <a:lnTo>
                  <a:pt x="294" y="1694"/>
                </a:lnTo>
                <a:lnTo>
                  <a:pt x="327" y="1728"/>
                </a:lnTo>
                <a:lnTo>
                  <a:pt x="365" y="1763"/>
                </a:lnTo>
                <a:lnTo>
                  <a:pt x="408" y="1793"/>
                </a:lnTo>
                <a:lnTo>
                  <a:pt x="452" y="1817"/>
                </a:lnTo>
                <a:lnTo>
                  <a:pt x="498" y="1838"/>
                </a:lnTo>
                <a:lnTo>
                  <a:pt x="550" y="1858"/>
                </a:lnTo>
                <a:lnTo>
                  <a:pt x="603" y="1872"/>
                </a:lnTo>
                <a:lnTo>
                  <a:pt x="660" y="1881"/>
                </a:lnTo>
                <a:lnTo>
                  <a:pt x="716" y="1887"/>
                </a:lnTo>
                <a:lnTo>
                  <a:pt x="775" y="1885"/>
                </a:lnTo>
                <a:lnTo>
                  <a:pt x="835" y="1884"/>
                </a:lnTo>
                <a:lnTo>
                  <a:pt x="894" y="1876"/>
                </a:lnTo>
                <a:lnTo>
                  <a:pt x="952" y="1865"/>
                </a:lnTo>
                <a:lnTo>
                  <a:pt x="1011" y="1849"/>
                </a:lnTo>
                <a:lnTo>
                  <a:pt x="1071" y="1827"/>
                </a:lnTo>
                <a:lnTo>
                  <a:pt x="1132" y="1803"/>
                </a:lnTo>
                <a:lnTo>
                  <a:pt x="1187" y="1777"/>
                </a:lnTo>
                <a:lnTo>
                  <a:pt x="1243" y="1747"/>
                </a:lnTo>
                <a:lnTo>
                  <a:pt x="1296" y="1719"/>
                </a:lnTo>
                <a:lnTo>
                  <a:pt x="1346" y="1683"/>
                </a:lnTo>
                <a:lnTo>
                  <a:pt x="1391" y="1648"/>
                </a:lnTo>
                <a:lnTo>
                  <a:pt x="1434" y="1611"/>
                </a:lnTo>
                <a:lnTo>
                  <a:pt x="1472" y="1573"/>
                </a:lnTo>
                <a:lnTo>
                  <a:pt x="1503" y="1535"/>
                </a:lnTo>
                <a:lnTo>
                  <a:pt x="1532" y="1495"/>
                </a:lnTo>
                <a:lnTo>
                  <a:pt x="1554" y="1455"/>
                </a:lnTo>
                <a:lnTo>
                  <a:pt x="1571" y="1414"/>
                </a:lnTo>
                <a:lnTo>
                  <a:pt x="1585" y="1374"/>
                </a:lnTo>
                <a:lnTo>
                  <a:pt x="1590" y="1335"/>
                </a:lnTo>
                <a:lnTo>
                  <a:pt x="1591" y="1297"/>
                </a:lnTo>
                <a:lnTo>
                  <a:pt x="1589" y="1260"/>
                </a:lnTo>
                <a:lnTo>
                  <a:pt x="1581" y="1224"/>
                </a:lnTo>
                <a:lnTo>
                  <a:pt x="1563" y="1165"/>
                </a:lnTo>
                <a:lnTo>
                  <a:pt x="1549" y="1108"/>
                </a:lnTo>
                <a:lnTo>
                  <a:pt x="1538" y="1051"/>
                </a:lnTo>
                <a:lnTo>
                  <a:pt x="1531" y="996"/>
                </a:lnTo>
                <a:lnTo>
                  <a:pt x="1528" y="944"/>
                </a:lnTo>
                <a:lnTo>
                  <a:pt x="1530" y="894"/>
                </a:lnTo>
                <a:lnTo>
                  <a:pt x="1534" y="849"/>
                </a:lnTo>
                <a:lnTo>
                  <a:pt x="1543" y="807"/>
                </a:lnTo>
                <a:lnTo>
                  <a:pt x="1557" y="771"/>
                </a:lnTo>
                <a:lnTo>
                  <a:pt x="1572" y="738"/>
                </a:lnTo>
                <a:lnTo>
                  <a:pt x="1592" y="713"/>
                </a:lnTo>
                <a:lnTo>
                  <a:pt x="1613" y="694"/>
                </a:lnTo>
                <a:lnTo>
                  <a:pt x="1639" y="684"/>
                </a:lnTo>
                <a:lnTo>
                  <a:pt x="1652" y="675"/>
                </a:lnTo>
                <a:lnTo>
                  <a:pt x="1665" y="661"/>
                </a:lnTo>
                <a:lnTo>
                  <a:pt x="1674" y="640"/>
                </a:lnTo>
                <a:lnTo>
                  <a:pt x="1679" y="613"/>
                </a:lnTo>
                <a:lnTo>
                  <a:pt x="1681" y="582"/>
                </a:lnTo>
                <a:lnTo>
                  <a:pt x="1682" y="542"/>
                </a:lnTo>
                <a:lnTo>
                  <a:pt x="1678" y="500"/>
                </a:lnTo>
                <a:lnTo>
                  <a:pt x="1671" y="457"/>
                </a:lnTo>
                <a:lnTo>
                  <a:pt x="1663" y="409"/>
                </a:lnTo>
                <a:lnTo>
                  <a:pt x="1648" y="362"/>
                </a:lnTo>
                <a:lnTo>
                  <a:pt x="1634" y="311"/>
                </a:lnTo>
                <a:lnTo>
                  <a:pt x="1617" y="274"/>
                </a:lnTo>
                <a:lnTo>
                  <a:pt x="1597" y="236"/>
                </a:lnTo>
                <a:lnTo>
                  <a:pt x="1568" y="201"/>
                </a:lnTo>
                <a:lnTo>
                  <a:pt x="1538" y="168"/>
                </a:lnTo>
                <a:lnTo>
                  <a:pt x="1501" y="137"/>
                </a:lnTo>
                <a:lnTo>
                  <a:pt x="1459" y="110"/>
                </a:lnTo>
                <a:lnTo>
                  <a:pt x="1413" y="85"/>
                </a:lnTo>
                <a:lnTo>
                  <a:pt x="1362" y="65"/>
                </a:lnTo>
                <a:lnTo>
                  <a:pt x="1308" y="44"/>
                </a:lnTo>
                <a:lnTo>
                  <a:pt x="1251" y="29"/>
                </a:lnTo>
                <a:lnTo>
                  <a:pt x="1189" y="18"/>
                </a:lnTo>
                <a:lnTo>
                  <a:pt x="1125" y="7"/>
                </a:lnTo>
                <a:lnTo>
                  <a:pt x="1057" y="2"/>
                </a:lnTo>
                <a:lnTo>
                  <a:pt x="990" y="0"/>
                </a:lnTo>
                <a:lnTo>
                  <a:pt x="919" y="4"/>
                </a:lnTo>
                <a:lnTo>
                  <a:pt x="845" y="7"/>
                </a:lnTo>
                <a:lnTo>
                  <a:pt x="774" y="15"/>
                </a:lnTo>
                <a:lnTo>
                  <a:pt x="700" y="29"/>
                </a:lnTo>
                <a:lnTo>
                  <a:pt x="624" y="42"/>
                </a:lnTo>
                <a:lnTo>
                  <a:pt x="551" y="61"/>
                </a:lnTo>
                <a:lnTo>
                  <a:pt x="478" y="82"/>
                </a:lnTo>
              </a:path>
            </a:pathLst>
          </a:custGeom>
          <a:solidFill>
            <a:srgbClr val="FCFEB9"/>
          </a:solidFill>
          <a:ln cap="rnd"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55" name="Google Shape;155;p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156" name="Google Shape;156;p6"/>
          <p:cNvSpPr/>
          <p:nvPr/>
        </p:nvSpPr>
        <p:spPr>
          <a:xfrm>
            <a:off x="619125" y="2193925"/>
            <a:ext cx="2054225" cy="515938"/>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Population</a:t>
            </a:r>
            <a:endParaRPr/>
          </a:p>
        </p:txBody>
      </p:sp>
      <p:sp>
        <p:nvSpPr>
          <p:cNvPr id="157" name="Google Shape;157;p6"/>
          <p:cNvSpPr/>
          <p:nvPr/>
        </p:nvSpPr>
        <p:spPr>
          <a:xfrm>
            <a:off x="7048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58" name="Google Shape;158;p6"/>
          <p:cNvSpPr/>
          <p:nvPr/>
        </p:nvSpPr>
        <p:spPr>
          <a:xfrm>
            <a:off x="1893888" y="347186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59" name="Google Shape;159;p6"/>
          <p:cNvSpPr/>
          <p:nvPr/>
        </p:nvSpPr>
        <p:spPr>
          <a:xfrm>
            <a:off x="885825" y="48783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60" name="Google Shape;160;p6"/>
          <p:cNvSpPr/>
          <p:nvPr/>
        </p:nvSpPr>
        <p:spPr>
          <a:xfrm>
            <a:off x="781050" y="39639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61" name="Google Shape;161;p6"/>
          <p:cNvSpPr/>
          <p:nvPr/>
        </p:nvSpPr>
        <p:spPr>
          <a:xfrm>
            <a:off x="16954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62" name="Google Shape;162;p6"/>
          <p:cNvSpPr/>
          <p:nvPr/>
        </p:nvSpPr>
        <p:spPr>
          <a:xfrm>
            <a:off x="1947863" y="4629150"/>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63" name="Google Shape;163;p6"/>
          <p:cNvSpPr/>
          <p:nvPr/>
        </p:nvSpPr>
        <p:spPr>
          <a:xfrm>
            <a:off x="1490663" y="402431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Scenarios</a:t>
            </a:r>
            <a:endParaRPr/>
          </a:p>
        </p:txBody>
      </p:sp>
      <p:sp>
        <p:nvSpPr>
          <p:cNvPr id="688" name="Google Shape;688;p60"/>
          <p:cNvSpPr txBox="1"/>
          <p:nvPr>
            <p:ph idx="1" type="body"/>
          </p:nvPr>
        </p:nvSpPr>
        <p:spPr>
          <a:xfrm>
            <a:off x="177800" y="1652588"/>
            <a:ext cx="8785225" cy="4824412"/>
          </a:xfrm>
          <a:prstGeom prst="rect">
            <a:avLst/>
          </a:prstGeom>
          <a:noFill/>
          <a:ln>
            <a:noFill/>
          </a:ln>
        </p:spPr>
        <p:txBody>
          <a:bodyPr anchorCtr="0" anchor="t" bIns="44450" lIns="90475" spcFirstLastPara="1" rIns="90475" wrap="square" tIns="44450">
            <a:normAutofit fontScale="92500"/>
          </a:bodyPr>
          <a:lstStyle/>
          <a:p>
            <a:pPr indent="-571500" lvl="0" marL="571500" rtl="0" algn="l">
              <a:spcBef>
                <a:spcPts val="0"/>
              </a:spcBef>
              <a:spcAft>
                <a:spcPts val="0"/>
              </a:spcAft>
              <a:buNone/>
            </a:pPr>
            <a:r>
              <a:rPr lang="en-US"/>
              <a:t>Type I error:</a:t>
            </a:r>
            <a:endParaRPr/>
          </a:p>
          <a:p>
            <a:pPr indent="-285750" lvl="1" marL="971550" rtl="0" algn="l">
              <a:spcBef>
                <a:spcPts val="518"/>
              </a:spcBef>
              <a:spcAft>
                <a:spcPts val="0"/>
              </a:spcAft>
              <a:buSzPct val="65000"/>
              <a:buChar char="■"/>
            </a:pPr>
            <a:r>
              <a:rPr lang="en-US"/>
              <a:t>Stating that the evidence indicates the water is unsafe when, in fact, it is safe.  </a:t>
            </a:r>
            <a:endParaRPr/>
          </a:p>
          <a:p>
            <a:pPr indent="-285750" lvl="1" marL="971550" rtl="0" algn="l">
              <a:spcBef>
                <a:spcPts val="518"/>
              </a:spcBef>
              <a:spcAft>
                <a:spcPts val="0"/>
              </a:spcAft>
              <a:buSzPct val="65000"/>
              <a:buChar char="■"/>
            </a:pPr>
            <a:r>
              <a:rPr lang="en-US"/>
              <a:t>The watchdog group will have potentially initiated a clean-up where none was required ($$ wasted).  </a:t>
            </a:r>
            <a:endParaRPr/>
          </a:p>
          <a:p>
            <a:pPr indent="-571500" lvl="0" marL="571500" rtl="0" algn="l">
              <a:spcBef>
                <a:spcPts val="592"/>
              </a:spcBef>
              <a:spcAft>
                <a:spcPts val="0"/>
              </a:spcAft>
              <a:buNone/>
            </a:pPr>
            <a:r>
              <a:rPr lang="en-US"/>
              <a:t>Type II error:</a:t>
            </a:r>
            <a:endParaRPr/>
          </a:p>
          <a:p>
            <a:pPr indent="-285750" lvl="1" marL="971550" rtl="0" algn="l">
              <a:spcBef>
                <a:spcPts val="518"/>
              </a:spcBef>
              <a:spcAft>
                <a:spcPts val="0"/>
              </a:spcAft>
              <a:buSzPct val="65000"/>
              <a:buChar char="■"/>
            </a:pPr>
            <a:r>
              <a:rPr lang="en-US"/>
              <a:t>Stating that there is no evidence that the water is unsafe when, in fact, it is unsafe.</a:t>
            </a:r>
            <a:endParaRPr/>
          </a:p>
          <a:p>
            <a:pPr indent="-285750" lvl="1" marL="971550" rtl="0" algn="l">
              <a:spcBef>
                <a:spcPts val="518"/>
              </a:spcBef>
              <a:spcAft>
                <a:spcPts val="0"/>
              </a:spcAft>
              <a:buSzPct val="65000"/>
              <a:buChar char="■"/>
            </a:pPr>
            <a:r>
              <a:rPr lang="en-US"/>
              <a:t>The opportunity to note (and repair) a potential health risk will be missed.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Scenarios</a:t>
            </a:r>
            <a:endParaRPr/>
          </a:p>
        </p:txBody>
      </p:sp>
      <p:sp>
        <p:nvSpPr>
          <p:cNvPr id="694" name="Google Shape;694;p61"/>
          <p:cNvSpPr txBox="1"/>
          <p:nvPr>
            <p:ph idx="1" type="body"/>
          </p:nvPr>
        </p:nvSpPr>
        <p:spPr>
          <a:xfrm>
            <a:off x="177800" y="1652588"/>
            <a:ext cx="8785225" cy="5205412"/>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lang="en-US" sz="2500"/>
              <a:t>A lobbying group has a been advocating a particular ballot proposal.  One week before the election, they are considering moving some of their advertising efforts to other issues.  If the proposal has a support level of at least 55%, they will feel it’s “safe” and move money to other campaigns.  </a:t>
            </a:r>
            <a:endParaRPr/>
          </a:p>
          <a:p>
            <a:pPr indent="-285750" lvl="1" marL="971550" rtl="0" algn="l">
              <a:spcBef>
                <a:spcPts val="420"/>
              </a:spcBef>
              <a:spcAft>
                <a:spcPts val="0"/>
              </a:spcAft>
              <a:buSzPts val="1365"/>
              <a:buChar char="■"/>
            </a:pPr>
            <a:r>
              <a:rPr lang="en-US" sz="2100">
                <a:latin typeface="Arimo"/>
                <a:ea typeface="Arimo"/>
                <a:cs typeface="Arimo"/>
                <a:sym typeface="Arimo"/>
              </a:rPr>
              <a:t>p: proportion of people who support the proposal</a:t>
            </a:r>
            <a:endParaRPr/>
          </a:p>
          <a:p>
            <a:pPr indent="-228600" lvl="2" marL="1314450" rtl="0" algn="l">
              <a:spcBef>
                <a:spcPts val="400"/>
              </a:spcBef>
              <a:spcAft>
                <a:spcPts val="0"/>
              </a:spcAft>
              <a:buSzPts val="1300"/>
              <a:buFont typeface="Arimo"/>
              <a:buNone/>
            </a:pPr>
            <a:r>
              <a:rPr lang="en-US" sz="2000">
                <a:latin typeface="Arimo"/>
                <a:ea typeface="Arimo"/>
                <a:cs typeface="Arimo"/>
                <a:sym typeface="Arimo"/>
              </a:rPr>
              <a:t>H</a:t>
            </a:r>
            <a:r>
              <a:rPr baseline="-25000" lang="en-US" sz="2000">
                <a:latin typeface="Arimo"/>
                <a:ea typeface="Arimo"/>
                <a:cs typeface="Arimo"/>
                <a:sym typeface="Arimo"/>
              </a:rPr>
              <a:t>0</a:t>
            </a:r>
            <a:r>
              <a:rPr lang="en-US" sz="2000">
                <a:latin typeface="Arimo"/>
                <a:ea typeface="Arimo"/>
                <a:cs typeface="Arimo"/>
                <a:sym typeface="Arimo"/>
              </a:rPr>
              <a:t>:  p </a:t>
            </a:r>
            <a:r>
              <a:rPr lang="en-US" sz="2000" u="sng">
                <a:latin typeface="Arimo"/>
                <a:ea typeface="Arimo"/>
                <a:cs typeface="Arimo"/>
                <a:sym typeface="Arimo"/>
              </a:rPr>
              <a:t>&gt;</a:t>
            </a:r>
            <a:r>
              <a:rPr lang="en-US" sz="2000">
                <a:latin typeface="Arimo"/>
                <a:ea typeface="Arimo"/>
                <a:cs typeface="Arimo"/>
                <a:sym typeface="Arimo"/>
              </a:rPr>
              <a:t> .55</a:t>
            </a:r>
            <a:endParaRPr/>
          </a:p>
          <a:p>
            <a:pPr indent="-228600" lvl="2" marL="1314450" rtl="0" algn="l">
              <a:spcBef>
                <a:spcPts val="400"/>
              </a:spcBef>
              <a:spcAft>
                <a:spcPts val="0"/>
              </a:spcAft>
              <a:buSzPts val="1300"/>
              <a:buFont typeface="Arimo"/>
              <a:buNone/>
            </a:pPr>
            <a:r>
              <a:rPr lang="en-US" sz="2000">
                <a:latin typeface="Arimo"/>
                <a:ea typeface="Arimo"/>
                <a:cs typeface="Arimo"/>
                <a:sym typeface="Arimo"/>
              </a:rPr>
              <a:t>H</a:t>
            </a:r>
            <a:r>
              <a:rPr baseline="-25000" lang="en-US" sz="2000">
                <a:latin typeface="Arimo"/>
                <a:ea typeface="Arimo"/>
                <a:cs typeface="Arimo"/>
                <a:sym typeface="Arimo"/>
              </a:rPr>
              <a:t>a</a:t>
            </a:r>
            <a:r>
              <a:rPr lang="en-US" sz="2000">
                <a:latin typeface="Arimo"/>
                <a:ea typeface="Arimo"/>
                <a:cs typeface="Arimo"/>
                <a:sym typeface="Arimo"/>
              </a:rPr>
              <a:t>:  p &lt; .55</a:t>
            </a:r>
            <a:endParaRPr/>
          </a:p>
          <a:p>
            <a:pPr indent="-285750" lvl="1" marL="971550" rtl="0" algn="l">
              <a:spcBef>
                <a:spcPts val="420"/>
              </a:spcBef>
              <a:spcAft>
                <a:spcPts val="0"/>
              </a:spcAft>
              <a:buSzPts val="1365"/>
              <a:buChar char="■"/>
            </a:pPr>
            <a:r>
              <a:rPr lang="en-US" sz="2100">
                <a:latin typeface="Arimo"/>
                <a:ea typeface="Arimo"/>
                <a:cs typeface="Arimo"/>
                <a:sym typeface="Arimo"/>
              </a:rPr>
              <a:t>If the lobbying group decides to gather data and formally conduct this test, describe type I and type II errors in the context of this scenario and the consequences of each.</a:t>
            </a:r>
            <a:endParaRPr sz="2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Scenarios</a:t>
            </a:r>
            <a:endParaRPr/>
          </a:p>
        </p:txBody>
      </p:sp>
      <p:sp>
        <p:nvSpPr>
          <p:cNvPr id="700" name="Google Shape;700;p62"/>
          <p:cNvSpPr txBox="1"/>
          <p:nvPr>
            <p:ph idx="1" type="body"/>
          </p:nvPr>
        </p:nvSpPr>
        <p:spPr>
          <a:xfrm>
            <a:off x="177800" y="1652588"/>
            <a:ext cx="8785225" cy="5053012"/>
          </a:xfrm>
          <a:prstGeom prst="rect">
            <a:avLst/>
          </a:prstGeom>
          <a:noFill/>
          <a:ln>
            <a:noFill/>
          </a:ln>
        </p:spPr>
        <p:txBody>
          <a:bodyPr anchorCtr="0" anchor="t" bIns="44450" lIns="90475" spcFirstLastPara="1" rIns="90475" wrap="square" tIns="44450">
            <a:normAutofit fontScale="92500" lnSpcReduction="10000"/>
          </a:bodyPr>
          <a:lstStyle/>
          <a:p>
            <a:pPr indent="-571500" lvl="0" marL="571500" rtl="0" algn="l">
              <a:lnSpc>
                <a:spcPct val="90000"/>
              </a:lnSpc>
              <a:spcBef>
                <a:spcPts val="0"/>
              </a:spcBef>
              <a:spcAft>
                <a:spcPts val="0"/>
              </a:spcAft>
              <a:buNone/>
            </a:pPr>
            <a:r>
              <a:rPr lang="en-US"/>
              <a:t>Type I error:</a:t>
            </a:r>
            <a:endParaRPr/>
          </a:p>
          <a:p>
            <a:pPr indent="-285750" lvl="1" marL="971550" rtl="0" algn="l">
              <a:lnSpc>
                <a:spcPct val="90000"/>
              </a:lnSpc>
              <a:spcBef>
                <a:spcPts val="518"/>
              </a:spcBef>
              <a:spcAft>
                <a:spcPts val="0"/>
              </a:spcAft>
              <a:buSzPct val="65000"/>
              <a:buChar char="■"/>
            </a:pPr>
            <a:r>
              <a:rPr lang="en-US"/>
              <a:t>Stating that the evidence indicates the support level is less than 55% (and the proposal may be in jeopardy of failing) when that is not the case.  </a:t>
            </a:r>
            <a:endParaRPr/>
          </a:p>
          <a:p>
            <a:pPr indent="-285750" lvl="1" marL="971550" rtl="0" algn="l">
              <a:lnSpc>
                <a:spcPct val="90000"/>
              </a:lnSpc>
              <a:spcBef>
                <a:spcPts val="518"/>
              </a:spcBef>
              <a:spcAft>
                <a:spcPts val="0"/>
              </a:spcAft>
              <a:buSzPct val="65000"/>
              <a:buChar char="■"/>
            </a:pPr>
            <a:r>
              <a:rPr lang="en-US"/>
              <a:t>The lobbying group will have kept advertising dollars aimed at this proposal when they could have been spent elsewhere.   </a:t>
            </a:r>
            <a:endParaRPr/>
          </a:p>
          <a:p>
            <a:pPr indent="-571500" lvl="0" marL="571500" rtl="0" algn="l">
              <a:lnSpc>
                <a:spcPct val="90000"/>
              </a:lnSpc>
              <a:spcBef>
                <a:spcPts val="592"/>
              </a:spcBef>
              <a:spcAft>
                <a:spcPts val="0"/>
              </a:spcAft>
              <a:buNone/>
            </a:pPr>
            <a:r>
              <a:rPr lang="en-US"/>
              <a:t>Type II error:</a:t>
            </a:r>
            <a:endParaRPr/>
          </a:p>
          <a:p>
            <a:pPr indent="-285750" lvl="1" marL="971550" rtl="0" algn="l">
              <a:lnSpc>
                <a:spcPct val="90000"/>
              </a:lnSpc>
              <a:spcBef>
                <a:spcPts val="518"/>
              </a:spcBef>
              <a:spcAft>
                <a:spcPts val="0"/>
              </a:spcAft>
              <a:buSzPct val="65000"/>
              <a:buChar char="■"/>
            </a:pPr>
            <a:r>
              <a:rPr lang="en-US"/>
              <a:t>Stating that the proposal appears to have a “safe” level of support when that is not the case.</a:t>
            </a:r>
            <a:endParaRPr/>
          </a:p>
          <a:p>
            <a:pPr indent="-285750" lvl="1" marL="971550" rtl="0" algn="l">
              <a:lnSpc>
                <a:spcPct val="90000"/>
              </a:lnSpc>
              <a:spcBef>
                <a:spcPts val="518"/>
              </a:spcBef>
              <a:spcAft>
                <a:spcPts val="0"/>
              </a:spcAft>
              <a:buSzPct val="65000"/>
              <a:buChar char="■"/>
            </a:pPr>
            <a:r>
              <a:rPr lang="en-US"/>
              <a:t>The lobbying group would shift funds away from supporting this proposal even though it may still be in need of that support.</a:t>
            </a:r>
            <a:endParaRPr/>
          </a:p>
        </p:txBody>
      </p:sp>
      <p:pic>
        <p:nvPicPr>
          <p:cNvPr id="701" name="Google Shape;701;p62"/>
          <p:cNvPicPr preferRelativeResize="0"/>
          <p:nvPr/>
        </p:nvPicPr>
        <p:blipFill rotWithShape="1">
          <a:blip r:embed="rId3">
            <a:alphaModFix/>
          </a:blip>
          <a:srcRect b="0" l="0" r="0" t="0"/>
          <a:stretch/>
        </p:blipFill>
        <p:spPr>
          <a:xfrm>
            <a:off x="547688" y="1668463"/>
            <a:ext cx="22225" cy="360362"/>
          </a:xfrm>
          <a:prstGeom prst="rect">
            <a:avLst/>
          </a:prstGeom>
          <a:noFill/>
          <a:ln>
            <a:noFill/>
          </a:ln>
        </p:spPr>
      </p:pic>
      <p:pic>
        <p:nvPicPr>
          <p:cNvPr id="702" name="Google Shape;702;p62"/>
          <p:cNvPicPr preferRelativeResize="0"/>
          <p:nvPr/>
        </p:nvPicPr>
        <p:blipFill rotWithShape="1">
          <a:blip r:embed="rId4">
            <a:alphaModFix/>
          </a:blip>
          <a:srcRect b="0" l="0" r="0" t="0"/>
          <a:stretch/>
        </p:blipFill>
        <p:spPr>
          <a:xfrm>
            <a:off x="511175" y="4205288"/>
            <a:ext cx="22225" cy="358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3"/>
          <p:cNvSpPr/>
          <p:nvPr/>
        </p:nvSpPr>
        <p:spPr>
          <a:xfrm>
            <a:off x="5245100" y="1711325"/>
            <a:ext cx="3492500" cy="941388"/>
          </a:xfrm>
          <a:prstGeom prst="wedgeRoundRectCallout">
            <a:avLst>
              <a:gd fmla="val -27278" name="adj1"/>
              <a:gd fmla="val 66667" name="adj2"/>
              <a:gd fmla="val 16667" name="adj3"/>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708" name="Google Shape;708;p63"/>
          <p:cNvGraphicFramePr/>
          <p:nvPr/>
        </p:nvGraphicFramePr>
        <p:xfrm>
          <a:off x="6261100" y="2760663"/>
          <a:ext cx="1435100" cy="3525837"/>
        </p:xfrm>
        <a:graphic>
          <a:graphicData uri="http://schemas.openxmlformats.org/presentationml/2006/ole">
            <mc:AlternateContent>
              <mc:Choice Requires="v">
                <p:oleObj r:id="rId4" imgH="3525837" imgW="1435100" progId="" spid="_x0000_s1">
                  <p:embed/>
                </p:oleObj>
              </mc:Choice>
              <mc:Fallback>
                <p:oleObj r:id="rId5" imgH="3525837" imgW="1435100" progId="">
                  <p:embed/>
                  <p:pic>
                    <p:nvPicPr>
                      <p:cNvPr id="708" name="Google Shape;708;p63"/>
                      <p:cNvPicPr preferRelativeResize="0"/>
                      <p:nvPr/>
                    </p:nvPicPr>
                    <p:blipFill rotWithShape="1">
                      <a:blip r:embed="rId6">
                        <a:alphaModFix/>
                      </a:blip>
                      <a:srcRect b="0" l="0" r="0" t="0"/>
                      <a:stretch/>
                    </p:blipFill>
                    <p:spPr>
                      <a:xfrm>
                        <a:off x="6261100" y="2760663"/>
                        <a:ext cx="1435100" cy="3525837"/>
                      </a:xfrm>
                      <a:prstGeom prst="rect">
                        <a:avLst/>
                      </a:prstGeom>
                      <a:noFill/>
                      <a:ln>
                        <a:noFill/>
                      </a:ln>
                    </p:spPr>
                  </p:pic>
                </p:oleObj>
              </mc:Fallback>
            </mc:AlternateContent>
          </a:graphicData>
        </a:graphic>
      </p:graphicFrame>
      <p:sp>
        <p:nvSpPr>
          <p:cNvPr id="709" name="Google Shape;709;p6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latin typeface="Noto Sans Symbols"/>
                <a:ea typeface="Noto Sans Symbols"/>
                <a:cs typeface="Noto Sans Symbols"/>
                <a:sym typeface="Noto Sans Symbols"/>
              </a:rPr>
              <a:t>α</a:t>
            </a:r>
            <a:r>
              <a:rPr lang="en-US"/>
              <a:t> &amp; </a:t>
            </a:r>
            <a:r>
              <a:rPr lang="en-US">
                <a:latin typeface="Noto Sans Symbols"/>
                <a:ea typeface="Noto Sans Symbols"/>
                <a:cs typeface="Noto Sans Symbols"/>
                <a:sym typeface="Noto Sans Symbols"/>
              </a:rPr>
              <a:t>β</a:t>
            </a:r>
            <a:r>
              <a:rPr lang="en-US"/>
              <a:t> Have an </a:t>
            </a:r>
            <a:br>
              <a:rPr lang="en-US"/>
            </a:br>
            <a:r>
              <a:rPr lang="en-US"/>
              <a:t>Inverse Relationship</a:t>
            </a:r>
            <a:endParaRPr/>
          </a:p>
        </p:txBody>
      </p:sp>
      <p:sp>
        <p:nvSpPr>
          <p:cNvPr id="710" name="Google Shape;710;p63"/>
          <p:cNvSpPr/>
          <p:nvPr/>
        </p:nvSpPr>
        <p:spPr>
          <a:xfrm rot="-900000">
            <a:off x="1225550" y="3968750"/>
            <a:ext cx="3340100" cy="368300"/>
          </a:xfrm>
          <a:prstGeom prst="rect">
            <a:avLst/>
          </a:prstGeom>
          <a:solidFill>
            <a:schemeClr val="hlink"/>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nvGrpSpPr>
          <p:cNvPr id="711" name="Google Shape;711;p63"/>
          <p:cNvGrpSpPr/>
          <p:nvPr/>
        </p:nvGrpSpPr>
        <p:grpSpPr>
          <a:xfrm>
            <a:off x="4027488" y="4151313"/>
            <a:ext cx="1166812" cy="1806575"/>
            <a:chOff x="2537" y="2615"/>
            <a:chExt cx="735" cy="1138"/>
          </a:xfrm>
        </p:grpSpPr>
        <p:sp>
          <p:nvSpPr>
            <p:cNvPr id="712" name="Google Shape;712;p63"/>
            <p:cNvSpPr/>
            <p:nvPr/>
          </p:nvSpPr>
          <p:spPr>
            <a:xfrm>
              <a:off x="2537" y="2615"/>
              <a:ext cx="734" cy="1136"/>
            </a:xfrm>
            <a:custGeom>
              <a:rect b="b" l="l" r="r" t="t"/>
              <a:pathLst>
                <a:path extrusionOk="0" h="1136" w="734">
                  <a:moveTo>
                    <a:pt x="0" y="1122"/>
                  </a:moveTo>
                  <a:lnTo>
                    <a:pt x="27" y="1135"/>
                  </a:lnTo>
                  <a:lnTo>
                    <a:pt x="92" y="1117"/>
                  </a:lnTo>
                  <a:lnTo>
                    <a:pt x="130" y="1105"/>
                  </a:lnTo>
                  <a:lnTo>
                    <a:pt x="160" y="1087"/>
                  </a:lnTo>
                  <a:lnTo>
                    <a:pt x="189" y="1076"/>
                  </a:lnTo>
                  <a:lnTo>
                    <a:pt x="219" y="1058"/>
                  </a:lnTo>
                  <a:lnTo>
                    <a:pt x="248" y="1040"/>
                  </a:lnTo>
                  <a:lnTo>
                    <a:pt x="276" y="1016"/>
                  </a:lnTo>
                  <a:lnTo>
                    <a:pt x="301" y="999"/>
                  </a:lnTo>
                  <a:lnTo>
                    <a:pt x="326" y="983"/>
                  </a:lnTo>
                  <a:lnTo>
                    <a:pt x="356" y="953"/>
                  </a:lnTo>
                  <a:lnTo>
                    <a:pt x="383" y="926"/>
                  </a:lnTo>
                  <a:lnTo>
                    <a:pt x="415" y="893"/>
                  </a:lnTo>
                  <a:lnTo>
                    <a:pt x="454" y="850"/>
                  </a:lnTo>
                  <a:lnTo>
                    <a:pt x="484" y="811"/>
                  </a:lnTo>
                  <a:lnTo>
                    <a:pt x="503" y="779"/>
                  </a:lnTo>
                  <a:lnTo>
                    <a:pt x="531" y="733"/>
                  </a:lnTo>
                  <a:lnTo>
                    <a:pt x="553" y="697"/>
                  </a:lnTo>
                  <a:lnTo>
                    <a:pt x="570" y="660"/>
                  </a:lnTo>
                  <a:lnTo>
                    <a:pt x="584" y="621"/>
                  </a:lnTo>
                  <a:lnTo>
                    <a:pt x="597" y="580"/>
                  </a:lnTo>
                  <a:lnTo>
                    <a:pt x="607" y="545"/>
                  </a:lnTo>
                  <a:lnTo>
                    <a:pt x="611" y="507"/>
                  </a:lnTo>
                  <a:lnTo>
                    <a:pt x="611" y="469"/>
                  </a:lnTo>
                  <a:lnTo>
                    <a:pt x="609" y="433"/>
                  </a:lnTo>
                  <a:lnTo>
                    <a:pt x="605" y="394"/>
                  </a:lnTo>
                  <a:lnTo>
                    <a:pt x="590" y="353"/>
                  </a:lnTo>
                  <a:lnTo>
                    <a:pt x="578" y="321"/>
                  </a:lnTo>
                  <a:lnTo>
                    <a:pt x="556" y="285"/>
                  </a:lnTo>
                  <a:lnTo>
                    <a:pt x="542" y="257"/>
                  </a:lnTo>
                  <a:lnTo>
                    <a:pt x="533" y="246"/>
                  </a:lnTo>
                  <a:lnTo>
                    <a:pt x="733" y="226"/>
                  </a:lnTo>
                  <a:lnTo>
                    <a:pt x="702" y="207"/>
                  </a:lnTo>
                  <a:lnTo>
                    <a:pt x="663" y="195"/>
                  </a:lnTo>
                  <a:lnTo>
                    <a:pt x="629" y="185"/>
                  </a:lnTo>
                  <a:lnTo>
                    <a:pt x="592" y="173"/>
                  </a:lnTo>
                  <a:lnTo>
                    <a:pt x="552" y="158"/>
                  </a:lnTo>
                  <a:lnTo>
                    <a:pt x="516" y="140"/>
                  </a:lnTo>
                  <a:lnTo>
                    <a:pt x="485" y="125"/>
                  </a:lnTo>
                  <a:lnTo>
                    <a:pt x="451" y="106"/>
                  </a:lnTo>
                  <a:lnTo>
                    <a:pt x="419" y="87"/>
                  </a:lnTo>
                  <a:lnTo>
                    <a:pt x="380" y="63"/>
                  </a:lnTo>
                  <a:lnTo>
                    <a:pt x="342" y="26"/>
                  </a:lnTo>
                  <a:lnTo>
                    <a:pt x="295" y="0"/>
                  </a:lnTo>
                  <a:lnTo>
                    <a:pt x="292" y="27"/>
                  </a:lnTo>
                  <a:lnTo>
                    <a:pt x="288" y="52"/>
                  </a:lnTo>
                  <a:lnTo>
                    <a:pt x="282" y="85"/>
                  </a:lnTo>
                  <a:lnTo>
                    <a:pt x="273" y="109"/>
                  </a:lnTo>
                  <a:lnTo>
                    <a:pt x="265" y="126"/>
                  </a:lnTo>
                  <a:lnTo>
                    <a:pt x="256" y="142"/>
                  </a:lnTo>
                  <a:lnTo>
                    <a:pt x="240" y="165"/>
                  </a:lnTo>
                  <a:lnTo>
                    <a:pt x="221" y="185"/>
                  </a:lnTo>
                  <a:lnTo>
                    <a:pt x="207" y="203"/>
                  </a:lnTo>
                  <a:lnTo>
                    <a:pt x="185" y="219"/>
                  </a:lnTo>
                  <a:lnTo>
                    <a:pt x="163" y="239"/>
                  </a:lnTo>
                  <a:lnTo>
                    <a:pt x="122" y="265"/>
                  </a:lnTo>
                  <a:lnTo>
                    <a:pt x="170" y="291"/>
                  </a:lnTo>
                  <a:lnTo>
                    <a:pt x="336" y="266"/>
                  </a:lnTo>
                  <a:lnTo>
                    <a:pt x="344" y="280"/>
                  </a:lnTo>
                  <a:lnTo>
                    <a:pt x="363" y="328"/>
                  </a:lnTo>
                  <a:lnTo>
                    <a:pt x="377" y="365"/>
                  </a:lnTo>
                  <a:lnTo>
                    <a:pt x="390" y="416"/>
                  </a:lnTo>
                  <a:lnTo>
                    <a:pt x="396" y="447"/>
                  </a:lnTo>
                  <a:lnTo>
                    <a:pt x="402" y="474"/>
                  </a:lnTo>
                  <a:lnTo>
                    <a:pt x="406" y="516"/>
                  </a:lnTo>
                  <a:lnTo>
                    <a:pt x="410" y="554"/>
                  </a:lnTo>
                  <a:lnTo>
                    <a:pt x="407" y="597"/>
                  </a:lnTo>
                  <a:lnTo>
                    <a:pt x="401" y="632"/>
                  </a:lnTo>
                  <a:lnTo>
                    <a:pt x="392" y="670"/>
                  </a:lnTo>
                  <a:lnTo>
                    <a:pt x="384" y="709"/>
                  </a:lnTo>
                  <a:lnTo>
                    <a:pt x="373" y="737"/>
                  </a:lnTo>
                  <a:lnTo>
                    <a:pt x="355" y="773"/>
                  </a:lnTo>
                  <a:lnTo>
                    <a:pt x="334" y="812"/>
                  </a:lnTo>
                  <a:lnTo>
                    <a:pt x="314" y="845"/>
                  </a:lnTo>
                  <a:lnTo>
                    <a:pt x="292" y="880"/>
                  </a:lnTo>
                  <a:lnTo>
                    <a:pt x="264" y="922"/>
                  </a:lnTo>
                  <a:lnTo>
                    <a:pt x="237" y="961"/>
                  </a:lnTo>
                  <a:lnTo>
                    <a:pt x="204" y="993"/>
                  </a:lnTo>
                  <a:lnTo>
                    <a:pt x="183" y="1017"/>
                  </a:lnTo>
                  <a:lnTo>
                    <a:pt x="158" y="1040"/>
                  </a:lnTo>
                  <a:lnTo>
                    <a:pt x="135" y="1056"/>
                  </a:lnTo>
                  <a:lnTo>
                    <a:pt x="111" y="1069"/>
                  </a:lnTo>
                  <a:lnTo>
                    <a:pt x="88" y="1084"/>
                  </a:lnTo>
                  <a:lnTo>
                    <a:pt x="0" y="1122"/>
                  </a:lnTo>
                </a:path>
              </a:pathLst>
            </a:custGeom>
            <a:solidFill>
              <a:schemeClr val="folHlink"/>
            </a:solidFill>
            <a:ln cap="rnd" cmpd="sng" w="12700">
              <a:solidFill>
                <a:srgbClr val="000000"/>
              </a:solidFill>
              <a:prstDash val="solid"/>
              <a:round/>
              <a:headEnd len="sm" w="sm" type="none"/>
              <a:tailEnd len="sm" w="sm" type="none"/>
            </a:ln>
            <a:effectLst>
              <a:outerShdw rotWithShape="0" algn="ctr" dir="2700000" dist="53882">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13" name="Google Shape;713;p63"/>
            <p:cNvSpPr/>
            <p:nvPr/>
          </p:nvSpPr>
          <p:spPr>
            <a:xfrm>
              <a:off x="2565" y="2643"/>
              <a:ext cx="707" cy="1110"/>
            </a:xfrm>
            <a:custGeom>
              <a:rect b="b" l="l" r="r" t="t"/>
              <a:pathLst>
                <a:path extrusionOk="0" h="1110" w="707">
                  <a:moveTo>
                    <a:pt x="0" y="1109"/>
                  </a:moveTo>
                  <a:lnTo>
                    <a:pt x="86" y="1093"/>
                  </a:lnTo>
                  <a:lnTo>
                    <a:pt x="115" y="1084"/>
                  </a:lnTo>
                  <a:lnTo>
                    <a:pt x="150" y="1068"/>
                  </a:lnTo>
                  <a:lnTo>
                    <a:pt x="175" y="1057"/>
                  </a:lnTo>
                  <a:lnTo>
                    <a:pt x="208" y="1039"/>
                  </a:lnTo>
                  <a:lnTo>
                    <a:pt x="237" y="1023"/>
                  </a:lnTo>
                  <a:lnTo>
                    <a:pt x="271" y="1000"/>
                  </a:lnTo>
                  <a:lnTo>
                    <a:pt x="295" y="981"/>
                  </a:lnTo>
                  <a:lnTo>
                    <a:pt x="318" y="964"/>
                  </a:lnTo>
                  <a:lnTo>
                    <a:pt x="352" y="938"/>
                  </a:lnTo>
                  <a:lnTo>
                    <a:pt x="374" y="910"/>
                  </a:lnTo>
                  <a:lnTo>
                    <a:pt x="409" y="876"/>
                  </a:lnTo>
                  <a:lnTo>
                    <a:pt x="447" y="833"/>
                  </a:lnTo>
                  <a:lnTo>
                    <a:pt x="476" y="796"/>
                  </a:lnTo>
                  <a:lnTo>
                    <a:pt x="497" y="763"/>
                  </a:lnTo>
                  <a:lnTo>
                    <a:pt x="527" y="718"/>
                  </a:lnTo>
                  <a:lnTo>
                    <a:pt x="547" y="681"/>
                  </a:lnTo>
                  <a:lnTo>
                    <a:pt x="564" y="645"/>
                  </a:lnTo>
                  <a:lnTo>
                    <a:pt x="582" y="607"/>
                  </a:lnTo>
                  <a:lnTo>
                    <a:pt x="593" y="566"/>
                  </a:lnTo>
                  <a:lnTo>
                    <a:pt x="603" y="530"/>
                  </a:lnTo>
                  <a:lnTo>
                    <a:pt x="610" y="492"/>
                  </a:lnTo>
                  <a:lnTo>
                    <a:pt x="611" y="458"/>
                  </a:lnTo>
                  <a:lnTo>
                    <a:pt x="611" y="421"/>
                  </a:lnTo>
                  <a:lnTo>
                    <a:pt x="605" y="382"/>
                  </a:lnTo>
                  <a:lnTo>
                    <a:pt x="594" y="343"/>
                  </a:lnTo>
                  <a:lnTo>
                    <a:pt x="582" y="312"/>
                  </a:lnTo>
                  <a:lnTo>
                    <a:pt x="565" y="278"/>
                  </a:lnTo>
                  <a:lnTo>
                    <a:pt x="551" y="253"/>
                  </a:lnTo>
                  <a:lnTo>
                    <a:pt x="531" y="216"/>
                  </a:lnTo>
                  <a:lnTo>
                    <a:pt x="706" y="198"/>
                  </a:lnTo>
                  <a:lnTo>
                    <a:pt x="669" y="189"/>
                  </a:lnTo>
                  <a:lnTo>
                    <a:pt x="635" y="177"/>
                  </a:lnTo>
                  <a:lnTo>
                    <a:pt x="601" y="167"/>
                  </a:lnTo>
                  <a:lnTo>
                    <a:pt x="565" y="152"/>
                  </a:lnTo>
                  <a:lnTo>
                    <a:pt x="531" y="136"/>
                  </a:lnTo>
                  <a:lnTo>
                    <a:pt x="500" y="122"/>
                  </a:lnTo>
                  <a:lnTo>
                    <a:pt x="468" y="104"/>
                  </a:lnTo>
                  <a:lnTo>
                    <a:pt x="439" y="85"/>
                  </a:lnTo>
                  <a:lnTo>
                    <a:pt x="399" y="60"/>
                  </a:lnTo>
                  <a:lnTo>
                    <a:pt x="366" y="38"/>
                  </a:lnTo>
                  <a:lnTo>
                    <a:pt x="345" y="21"/>
                  </a:lnTo>
                  <a:lnTo>
                    <a:pt x="317" y="0"/>
                  </a:lnTo>
                  <a:lnTo>
                    <a:pt x="315" y="28"/>
                  </a:lnTo>
                  <a:lnTo>
                    <a:pt x="312" y="54"/>
                  </a:lnTo>
                  <a:lnTo>
                    <a:pt x="305" y="85"/>
                  </a:lnTo>
                  <a:lnTo>
                    <a:pt x="295" y="111"/>
                  </a:lnTo>
                  <a:lnTo>
                    <a:pt x="287" y="126"/>
                  </a:lnTo>
                  <a:lnTo>
                    <a:pt x="277" y="141"/>
                  </a:lnTo>
                  <a:lnTo>
                    <a:pt x="263" y="165"/>
                  </a:lnTo>
                  <a:lnTo>
                    <a:pt x="245" y="185"/>
                  </a:lnTo>
                  <a:lnTo>
                    <a:pt x="230" y="201"/>
                  </a:lnTo>
                  <a:lnTo>
                    <a:pt x="206" y="220"/>
                  </a:lnTo>
                  <a:lnTo>
                    <a:pt x="183" y="239"/>
                  </a:lnTo>
                  <a:lnTo>
                    <a:pt x="144" y="265"/>
                  </a:lnTo>
                  <a:lnTo>
                    <a:pt x="343" y="237"/>
                  </a:lnTo>
                  <a:lnTo>
                    <a:pt x="361" y="275"/>
                  </a:lnTo>
                  <a:lnTo>
                    <a:pt x="375" y="320"/>
                  </a:lnTo>
                  <a:lnTo>
                    <a:pt x="388" y="358"/>
                  </a:lnTo>
                  <a:lnTo>
                    <a:pt x="400" y="409"/>
                  </a:lnTo>
                  <a:lnTo>
                    <a:pt x="404" y="438"/>
                  </a:lnTo>
                  <a:lnTo>
                    <a:pt x="409" y="467"/>
                  </a:lnTo>
                  <a:lnTo>
                    <a:pt x="413" y="507"/>
                  </a:lnTo>
                  <a:lnTo>
                    <a:pt x="414" y="544"/>
                  </a:lnTo>
                  <a:lnTo>
                    <a:pt x="409" y="586"/>
                  </a:lnTo>
                  <a:lnTo>
                    <a:pt x="402" y="620"/>
                  </a:lnTo>
                  <a:lnTo>
                    <a:pt x="392" y="657"/>
                  </a:lnTo>
                  <a:lnTo>
                    <a:pt x="382" y="696"/>
                  </a:lnTo>
                  <a:lnTo>
                    <a:pt x="371" y="726"/>
                  </a:lnTo>
                  <a:lnTo>
                    <a:pt x="352" y="760"/>
                  </a:lnTo>
                  <a:lnTo>
                    <a:pt x="331" y="797"/>
                  </a:lnTo>
                  <a:lnTo>
                    <a:pt x="312" y="831"/>
                  </a:lnTo>
                  <a:lnTo>
                    <a:pt x="288" y="868"/>
                  </a:lnTo>
                  <a:lnTo>
                    <a:pt x="260" y="906"/>
                  </a:lnTo>
                  <a:lnTo>
                    <a:pt x="233" y="944"/>
                  </a:lnTo>
                  <a:lnTo>
                    <a:pt x="200" y="979"/>
                  </a:lnTo>
                  <a:lnTo>
                    <a:pt x="181" y="1002"/>
                  </a:lnTo>
                  <a:lnTo>
                    <a:pt x="156" y="1025"/>
                  </a:lnTo>
                  <a:lnTo>
                    <a:pt x="133" y="1042"/>
                  </a:lnTo>
                  <a:lnTo>
                    <a:pt x="111" y="1059"/>
                  </a:lnTo>
                  <a:lnTo>
                    <a:pt x="86" y="1069"/>
                  </a:lnTo>
                  <a:lnTo>
                    <a:pt x="0" y="1109"/>
                  </a:lnTo>
                </a:path>
              </a:pathLst>
            </a:custGeom>
            <a:solidFill>
              <a:schemeClr val="folHlink"/>
            </a:solidFill>
            <a:ln cap="rnd" cmpd="sng" w="12700">
              <a:solidFill>
                <a:srgbClr val="000000"/>
              </a:solidFill>
              <a:prstDash val="solid"/>
              <a:round/>
              <a:headEnd len="sm" w="sm" type="none"/>
              <a:tailEnd len="sm" w="sm" type="none"/>
            </a:ln>
            <a:effectLst>
              <a:outerShdw rotWithShape="0" algn="ctr" dir="2700000" dist="53882">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grpSp>
        <p:nvGrpSpPr>
          <p:cNvPr id="714" name="Google Shape;714;p63"/>
          <p:cNvGrpSpPr/>
          <p:nvPr/>
        </p:nvGrpSpPr>
        <p:grpSpPr>
          <a:xfrm>
            <a:off x="633413" y="2397125"/>
            <a:ext cx="1166812" cy="1806575"/>
            <a:chOff x="399" y="1510"/>
            <a:chExt cx="735" cy="1138"/>
          </a:xfrm>
        </p:grpSpPr>
        <p:sp>
          <p:nvSpPr>
            <p:cNvPr id="715" name="Google Shape;715;p63"/>
            <p:cNvSpPr/>
            <p:nvPr/>
          </p:nvSpPr>
          <p:spPr>
            <a:xfrm>
              <a:off x="400" y="1512"/>
              <a:ext cx="734" cy="1136"/>
            </a:xfrm>
            <a:custGeom>
              <a:rect b="b" l="l" r="r" t="t"/>
              <a:pathLst>
                <a:path extrusionOk="0" h="1136" w="734">
                  <a:moveTo>
                    <a:pt x="733" y="13"/>
                  </a:moveTo>
                  <a:lnTo>
                    <a:pt x="706" y="0"/>
                  </a:lnTo>
                  <a:lnTo>
                    <a:pt x="641" y="18"/>
                  </a:lnTo>
                  <a:lnTo>
                    <a:pt x="603" y="30"/>
                  </a:lnTo>
                  <a:lnTo>
                    <a:pt x="573" y="48"/>
                  </a:lnTo>
                  <a:lnTo>
                    <a:pt x="544" y="59"/>
                  </a:lnTo>
                  <a:lnTo>
                    <a:pt x="514" y="77"/>
                  </a:lnTo>
                  <a:lnTo>
                    <a:pt x="485" y="95"/>
                  </a:lnTo>
                  <a:lnTo>
                    <a:pt x="457" y="119"/>
                  </a:lnTo>
                  <a:lnTo>
                    <a:pt x="432" y="136"/>
                  </a:lnTo>
                  <a:lnTo>
                    <a:pt x="407" y="152"/>
                  </a:lnTo>
                  <a:lnTo>
                    <a:pt x="377" y="182"/>
                  </a:lnTo>
                  <a:lnTo>
                    <a:pt x="350" y="209"/>
                  </a:lnTo>
                  <a:lnTo>
                    <a:pt x="318" y="242"/>
                  </a:lnTo>
                  <a:lnTo>
                    <a:pt x="279" y="285"/>
                  </a:lnTo>
                  <a:lnTo>
                    <a:pt x="249" y="324"/>
                  </a:lnTo>
                  <a:lnTo>
                    <a:pt x="230" y="356"/>
                  </a:lnTo>
                  <a:lnTo>
                    <a:pt x="202" y="402"/>
                  </a:lnTo>
                  <a:lnTo>
                    <a:pt x="180" y="438"/>
                  </a:lnTo>
                  <a:lnTo>
                    <a:pt x="163" y="475"/>
                  </a:lnTo>
                  <a:lnTo>
                    <a:pt x="149" y="514"/>
                  </a:lnTo>
                  <a:lnTo>
                    <a:pt x="136" y="555"/>
                  </a:lnTo>
                  <a:lnTo>
                    <a:pt x="126" y="590"/>
                  </a:lnTo>
                  <a:lnTo>
                    <a:pt x="122" y="628"/>
                  </a:lnTo>
                  <a:lnTo>
                    <a:pt x="122" y="666"/>
                  </a:lnTo>
                  <a:lnTo>
                    <a:pt x="124" y="702"/>
                  </a:lnTo>
                  <a:lnTo>
                    <a:pt x="128" y="741"/>
                  </a:lnTo>
                  <a:lnTo>
                    <a:pt x="143" y="782"/>
                  </a:lnTo>
                  <a:lnTo>
                    <a:pt x="155" y="814"/>
                  </a:lnTo>
                  <a:lnTo>
                    <a:pt x="177" y="850"/>
                  </a:lnTo>
                  <a:lnTo>
                    <a:pt x="191" y="878"/>
                  </a:lnTo>
                  <a:lnTo>
                    <a:pt x="200" y="889"/>
                  </a:lnTo>
                  <a:lnTo>
                    <a:pt x="0" y="909"/>
                  </a:lnTo>
                  <a:lnTo>
                    <a:pt x="31" y="928"/>
                  </a:lnTo>
                  <a:lnTo>
                    <a:pt x="70" y="940"/>
                  </a:lnTo>
                  <a:lnTo>
                    <a:pt x="104" y="950"/>
                  </a:lnTo>
                  <a:lnTo>
                    <a:pt x="141" y="962"/>
                  </a:lnTo>
                  <a:lnTo>
                    <a:pt x="181" y="977"/>
                  </a:lnTo>
                  <a:lnTo>
                    <a:pt x="217" y="995"/>
                  </a:lnTo>
                  <a:lnTo>
                    <a:pt x="248" y="1010"/>
                  </a:lnTo>
                  <a:lnTo>
                    <a:pt x="282" y="1029"/>
                  </a:lnTo>
                  <a:lnTo>
                    <a:pt x="314" y="1048"/>
                  </a:lnTo>
                  <a:lnTo>
                    <a:pt x="353" y="1072"/>
                  </a:lnTo>
                  <a:lnTo>
                    <a:pt x="391" y="1109"/>
                  </a:lnTo>
                  <a:lnTo>
                    <a:pt x="438" y="1135"/>
                  </a:lnTo>
                  <a:lnTo>
                    <a:pt x="441" y="1108"/>
                  </a:lnTo>
                  <a:lnTo>
                    <a:pt x="445" y="1083"/>
                  </a:lnTo>
                  <a:lnTo>
                    <a:pt x="451" y="1050"/>
                  </a:lnTo>
                  <a:lnTo>
                    <a:pt x="460" y="1026"/>
                  </a:lnTo>
                  <a:lnTo>
                    <a:pt x="468" y="1009"/>
                  </a:lnTo>
                  <a:lnTo>
                    <a:pt x="477" y="993"/>
                  </a:lnTo>
                  <a:lnTo>
                    <a:pt x="493" y="970"/>
                  </a:lnTo>
                  <a:lnTo>
                    <a:pt x="512" y="950"/>
                  </a:lnTo>
                  <a:lnTo>
                    <a:pt x="526" y="932"/>
                  </a:lnTo>
                  <a:lnTo>
                    <a:pt x="548" y="916"/>
                  </a:lnTo>
                  <a:lnTo>
                    <a:pt x="570" y="896"/>
                  </a:lnTo>
                  <a:lnTo>
                    <a:pt x="611" y="870"/>
                  </a:lnTo>
                  <a:lnTo>
                    <a:pt x="563" y="844"/>
                  </a:lnTo>
                  <a:lnTo>
                    <a:pt x="397" y="869"/>
                  </a:lnTo>
                  <a:lnTo>
                    <a:pt x="389" y="855"/>
                  </a:lnTo>
                  <a:lnTo>
                    <a:pt x="370" y="807"/>
                  </a:lnTo>
                  <a:lnTo>
                    <a:pt x="356" y="770"/>
                  </a:lnTo>
                  <a:lnTo>
                    <a:pt x="343" y="719"/>
                  </a:lnTo>
                  <a:lnTo>
                    <a:pt x="337" y="688"/>
                  </a:lnTo>
                  <a:lnTo>
                    <a:pt x="331" y="661"/>
                  </a:lnTo>
                  <a:lnTo>
                    <a:pt x="327" y="619"/>
                  </a:lnTo>
                  <a:lnTo>
                    <a:pt x="323" y="581"/>
                  </a:lnTo>
                  <a:lnTo>
                    <a:pt x="326" y="538"/>
                  </a:lnTo>
                  <a:lnTo>
                    <a:pt x="332" y="503"/>
                  </a:lnTo>
                  <a:lnTo>
                    <a:pt x="341" y="465"/>
                  </a:lnTo>
                  <a:lnTo>
                    <a:pt x="349" y="426"/>
                  </a:lnTo>
                  <a:lnTo>
                    <a:pt x="360" y="398"/>
                  </a:lnTo>
                  <a:lnTo>
                    <a:pt x="378" y="362"/>
                  </a:lnTo>
                  <a:lnTo>
                    <a:pt x="399" y="323"/>
                  </a:lnTo>
                  <a:lnTo>
                    <a:pt x="419" y="290"/>
                  </a:lnTo>
                  <a:lnTo>
                    <a:pt x="441" y="255"/>
                  </a:lnTo>
                  <a:lnTo>
                    <a:pt x="469" y="213"/>
                  </a:lnTo>
                  <a:lnTo>
                    <a:pt x="496" y="174"/>
                  </a:lnTo>
                  <a:lnTo>
                    <a:pt x="529" y="142"/>
                  </a:lnTo>
                  <a:lnTo>
                    <a:pt x="550" y="118"/>
                  </a:lnTo>
                  <a:lnTo>
                    <a:pt x="575" y="95"/>
                  </a:lnTo>
                  <a:lnTo>
                    <a:pt x="598" y="79"/>
                  </a:lnTo>
                  <a:lnTo>
                    <a:pt x="622" y="66"/>
                  </a:lnTo>
                  <a:lnTo>
                    <a:pt x="645" y="51"/>
                  </a:lnTo>
                  <a:lnTo>
                    <a:pt x="733" y="13"/>
                  </a:lnTo>
                </a:path>
              </a:pathLst>
            </a:custGeom>
            <a:solidFill>
              <a:schemeClr val="folHlink"/>
            </a:solidFill>
            <a:ln cap="rnd" cmpd="sng" w="12700">
              <a:solidFill>
                <a:srgbClr val="000000"/>
              </a:solidFill>
              <a:prstDash val="solid"/>
              <a:round/>
              <a:headEnd len="sm" w="sm" type="none"/>
              <a:tailEnd len="sm" w="sm" type="none"/>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16" name="Google Shape;716;p63"/>
            <p:cNvSpPr/>
            <p:nvPr/>
          </p:nvSpPr>
          <p:spPr>
            <a:xfrm>
              <a:off x="399" y="1510"/>
              <a:ext cx="707" cy="1110"/>
            </a:xfrm>
            <a:custGeom>
              <a:rect b="b" l="l" r="r" t="t"/>
              <a:pathLst>
                <a:path extrusionOk="0" h="1110" w="707">
                  <a:moveTo>
                    <a:pt x="706" y="0"/>
                  </a:moveTo>
                  <a:lnTo>
                    <a:pt x="620" y="16"/>
                  </a:lnTo>
                  <a:lnTo>
                    <a:pt x="591" y="25"/>
                  </a:lnTo>
                  <a:lnTo>
                    <a:pt x="556" y="41"/>
                  </a:lnTo>
                  <a:lnTo>
                    <a:pt x="531" y="52"/>
                  </a:lnTo>
                  <a:lnTo>
                    <a:pt x="498" y="70"/>
                  </a:lnTo>
                  <a:lnTo>
                    <a:pt x="469" y="86"/>
                  </a:lnTo>
                  <a:lnTo>
                    <a:pt x="435" y="109"/>
                  </a:lnTo>
                  <a:lnTo>
                    <a:pt x="411" y="128"/>
                  </a:lnTo>
                  <a:lnTo>
                    <a:pt x="388" y="145"/>
                  </a:lnTo>
                  <a:lnTo>
                    <a:pt x="354" y="171"/>
                  </a:lnTo>
                  <a:lnTo>
                    <a:pt x="332" y="199"/>
                  </a:lnTo>
                  <a:lnTo>
                    <a:pt x="297" y="233"/>
                  </a:lnTo>
                  <a:lnTo>
                    <a:pt x="259" y="276"/>
                  </a:lnTo>
                  <a:lnTo>
                    <a:pt x="230" y="313"/>
                  </a:lnTo>
                  <a:lnTo>
                    <a:pt x="209" y="346"/>
                  </a:lnTo>
                  <a:lnTo>
                    <a:pt x="179" y="391"/>
                  </a:lnTo>
                  <a:lnTo>
                    <a:pt x="159" y="428"/>
                  </a:lnTo>
                  <a:lnTo>
                    <a:pt x="142" y="464"/>
                  </a:lnTo>
                  <a:lnTo>
                    <a:pt x="124" y="502"/>
                  </a:lnTo>
                  <a:lnTo>
                    <a:pt x="113" y="543"/>
                  </a:lnTo>
                  <a:lnTo>
                    <a:pt x="103" y="579"/>
                  </a:lnTo>
                  <a:lnTo>
                    <a:pt x="96" y="617"/>
                  </a:lnTo>
                  <a:lnTo>
                    <a:pt x="95" y="651"/>
                  </a:lnTo>
                  <a:lnTo>
                    <a:pt x="95" y="688"/>
                  </a:lnTo>
                  <a:lnTo>
                    <a:pt x="101" y="727"/>
                  </a:lnTo>
                  <a:lnTo>
                    <a:pt x="112" y="766"/>
                  </a:lnTo>
                  <a:lnTo>
                    <a:pt x="124" y="797"/>
                  </a:lnTo>
                  <a:lnTo>
                    <a:pt x="141" y="831"/>
                  </a:lnTo>
                  <a:lnTo>
                    <a:pt x="155" y="856"/>
                  </a:lnTo>
                  <a:lnTo>
                    <a:pt x="175" y="893"/>
                  </a:lnTo>
                  <a:lnTo>
                    <a:pt x="0" y="911"/>
                  </a:lnTo>
                  <a:lnTo>
                    <a:pt x="37" y="920"/>
                  </a:lnTo>
                  <a:lnTo>
                    <a:pt x="71" y="932"/>
                  </a:lnTo>
                  <a:lnTo>
                    <a:pt x="105" y="942"/>
                  </a:lnTo>
                  <a:lnTo>
                    <a:pt x="141" y="957"/>
                  </a:lnTo>
                  <a:lnTo>
                    <a:pt x="175" y="973"/>
                  </a:lnTo>
                  <a:lnTo>
                    <a:pt x="206" y="987"/>
                  </a:lnTo>
                  <a:lnTo>
                    <a:pt x="238" y="1005"/>
                  </a:lnTo>
                  <a:lnTo>
                    <a:pt x="267" y="1024"/>
                  </a:lnTo>
                  <a:lnTo>
                    <a:pt x="307" y="1049"/>
                  </a:lnTo>
                  <a:lnTo>
                    <a:pt x="340" y="1071"/>
                  </a:lnTo>
                  <a:lnTo>
                    <a:pt x="361" y="1088"/>
                  </a:lnTo>
                  <a:lnTo>
                    <a:pt x="389" y="1109"/>
                  </a:lnTo>
                  <a:lnTo>
                    <a:pt x="391" y="1081"/>
                  </a:lnTo>
                  <a:lnTo>
                    <a:pt x="394" y="1055"/>
                  </a:lnTo>
                  <a:lnTo>
                    <a:pt x="401" y="1024"/>
                  </a:lnTo>
                  <a:lnTo>
                    <a:pt x="411" y="998"/>
                  </a:lnTo>
                  <a:lnTo>
                    <a:pt x="419" y="983"/>
                  </a:lnTo>
                  <a:lnTo>
                    <a:pt x="429" y="968"/>
                  </a:lnTo>
                  <a:lnTo>
                    <a:pt x="443" y="944"/>
                  </a:lnTo>
                  <a:lnTo>
                    <a:pt x="461" y="924"/>
                  </a:lnTo>
                  <a:lnTo>
                    <a:pt x="476" y="908"/>
                  </a:lnTo>
                  <a:lnTo>
                    <a:pt x="500" y="889"/>
                  </a:lnTo>
                  <a:lnTo>
                    <a:pt x="523" y="870"/>
                  </a:lnTo>
                  <a:lnTo>
                    <a:pt x="562" y="844"/>
                  </a:lnTo>
                  <a:lnTo>
                    <a:pt x="363" y="872"/>
                  </a:lnTo>
                  <a:lnTo>
                    <a:pt x="345" y="834"/>
                  </a:lnTo>
                  <a:lnTo>
                    <a:pt x="331" y="789"/>
                  </a:lnTo>
                  <a:lnTo>
                    <a:pt x="318" y="751"/>
                  </a:lnTo>
                  <a:lnTo>
                    <a:pt x="306" y="700"/>
                  </a:lnTo>
                  <a:lnTo>
                    <a:pt x="302" y="671"/>
                  </a:lnTo>
                  <a:lnTo>
                    <a:pt x="297" y="642"/>
                  </a:lnTo>
                  <a:lnTo>
                    <a:pt x="293" y="602"/>
                  </a:lnTo>
                  <a:lnTo>
                    <a:pt x="292" y="565"/>
                  </a:lnTo>
                  <a:lnTo>
                    <a:pt x="297" y="523"/>
                  </a:lnTo>
                  <a:lnTo>
                    <a:pt x="304" y="489"/>
                  </a:lnTo>
                  <a:lnTo>
                    <a:pt x="314" y="452"/>
                  </a:lnTo>
                  <a:lnTo>
                    <a:pt x="324" y="413"/>
                  </a:lnTo>
                  <a:lnTo>
                    <a:pt x="335" y="383"/>
                  </a:lnTo>
                  <a:lnTo>
                    <a:pt x="354" y="349"/>
                  </a:lnTo>
                  <a:lnTo>
                    <a:pt x="375" y="312"/>
                  </a:lnTo>
                  <a:lnTo>
                    <a:pt x="394" y="278"/>
                  </a:lnTo>
                  <a:lnTo>
                    <a:pt x="418" y="241"/>
                  </a:lnTo>
                  <a:lnTo>
                    <a:pt x="446" y="203"/>
                  </a:lnTo>
                  <a:lnTo>
                    <a:pt x="473" y="165"/>
                  </a:lnTo>
                  <a:lnTo>
                    <a:pt x="506" y="130"/>
                  </a:lnTo>
                  <a:lnTo>
                    <a:pt x="525" y="107"/>
                  </a:lnTo>
                  <a:lnTo>
                    <a:pt x="550" y="84"/>
                  </a:lnTo>
                  <a:lnTo>
                    <a:pt x="573" y="67"/>
                  </a:lnTo>
                  <a:lnTo>
                    <a:pt x="595" y="50"/>
                  </a:lnTo>
                  <a:lnTo>
                    <a:pt x="620" y="40"/>
                  </a:lnTo>
                  <a:lnTo>
                    <a:pt x="706" y="0"/>
                  </a:lnTo>
                </a:path>
              </a:pathLst>
            </a:custGeom>
            <a:solidFill>
              <a:schemeClr val="folHlink"/>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717" name="Google Shape;717;p63"/>
          <p:cNvSpPr/>
          <p:nvPr/>
        </p:nvSpPr>
        <p:spPr>
          <a:xfrm>
            <a:off x="2546350" y="4379913"/>
            <a:ext cx="700088" cy="536575"/>
          </a:xfrm>
          <a:prstGeom prst="triangle">
            <a:avLst>
              <a:gd fmla="val 49995" name="adj"/>
            </a:avLst>
          </a:prstGeom>
          <a:solidFill>
            <a:srgbClr val="FF60C0"/>
          </a:solidFill>
          <a:ln cap="flat" cmpd="sng" w="12700">
            <a:solidFill>
              <a:srgbClr val="000000"/>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18" name="Google Shape;718;p63"/>
          <p:cNvSpPr/>
          <p:nvPr/>
        </p:nvSpPr>
        <p:spPr>
          <a:xfrm>
            <a:off x="314325" y="4165600"/>
            <a:ext cx="987425" cy="10033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6000">
                <a:solidFill>
                  <a:schemeClr val="lt2"/>
                </a:solidFill>
                <a:latin typeface="Noto Sans Symbols"/>
                <a:ea typeface="Noto Sans Symbols"/>
                <a:cs typeface="Noto Sans Symbols"/>
                <a:sym typeface="Noto Sans Symbols"/>
              </a:rPr>
              <a:t>α</a:t>
            </a:r>
            <a:endParaRPr/>
          </a:p>
        </p:txBody>
      </p:sp>
      <p:sp>
        <p:nvSpPr>
          <p:cNvPr id="719" name="Google Shape;719;p63"/>
          <p:cNvSpPr/>
          <p:nvPr/>
        </p:nvSpPr>
        <p:spPr>
          <a:xfrm>
            <a:off x="4556125" y="3025775"/>
            <a:ext cx="987425" cy="10033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6000">
                <a:solidFill>
                  <a:schemeClr val="lt2"/>
                </a:solidFill>
                <a:latin typeface="Noto Sans Symbols"/>
                <a:ea typeface="Noto Sans Symbols"/>
                <a:cs typeface="Noto Sans Symbols"/>
                <a:sym typeface="Noto Sans Symbols"/>
              </a:rPr>
              <a:t>β</a:t>
            </a:r>
            <a:endParaRPr/>
          </a:p>
        </p:txBody>
      </p:sp>
      <p:sp>
        <p:nvSpPr>
          <p:cNvPr id="720" name="Google Shape;720;p63"/>
          <p:cNvSpPr/>
          <p:nvPr/>
        </p:nvSpPr>
        <p:spPr>
          <a:xfrm>
            <a:off x="5316538" y="1782763"/>
            <a:ext cx="3595687"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You can’t reduce both errors simultaneously!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Factors Affecting </a:t>
            </a:r>
            <a:r>
              <a:rPr lang="en-US" sz="5400">
                <a:latin typeface="Noto Sans Symbols"/>
                <a:ea typeface="Noto Sans Symbols"/>
                <a:cs typeface="Noto Sans Symbols"/>
                <a:sym typeface="Noto Sans Symbols"/>
              </a:rPr>
              <a:t>β</a:t>
            </a:r>
            <a:endParaRPr/>
          </a:p>
        </p:txBody>
      </p:sp>
      <p:sp>
        <p:nvSpPr>
          <p:cNvPr id="726" name="Google Shape;726;p64"/>
          <p:cNvSpPr txBox="1"/>
          <p:nvPr>
            <p:ph idx="1" type="body"/>
          </p:nvPr>
        </p:nvSpPr>
        <p:spPr>
          <a:xfrm>
            <a:off x="685800" y="1778000"/>
            <a:ext cx="8458200" cy="47752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a:t>
            </a:r>
            <a:r>
              <a:rPr lang="en-US" sz="2800"/>
              <a:t>True Value of Population Parameter</a:t>
            </a:r>
            <a:endParaRPr/>
          </a:p>
          <a:p>
            <a:pPr indent="-285750" lvl="1" marL="971550" rtl="0" algn="l">
              <a:spcBef>
                <a:spcPts val="600"/>
              </a:spcBef>
              <a:spcAft>
                <a:spcPts val="0"/>
              </a:spcAft>
              <a:buSzPts val="1560"/>
              <a:buChar char="■"/>
            </a:pPr>
            <a:r>
              <a:rPr lang="en-US" sz="2400"/>
              <a:t>Increases When Difference With Hypothesized Parameter Decreases</a:t>
            </a:r>
            <a:endParaRPr/>
          </a:p>
          <a:p>
            <a:pPr indent="-571500" lvl="0" marL="571500" rtl="0" algn="l">
              <a:spcBef>
                <a:spcPts val="700"/>
              </a:spcBef>
              <a:spcAft>
                <a:spcPts val="0"/>
              </a:spcAft>
              <a:buNone/>
            </a:pPr>
            <a:r>
              <a:rPr lang="en-US" sz="2800"/>
              <a:t>2.	Significance Level, </a:t>
            </a:r>
            <a:r>
              <a:rPr lang="en-US" sz="2800">
                <a:latin typeface="Noto Sans Symbols"/>
                <a:ea typeface="Noto Sans Symbols"/>
                <a:cs typeface="Noto Sans Symbols"/>
                <a:sym typeface="Noto Sans Symbols"/>
              </a:rPr>
              <a:t>α</a:t>
            </a:r>
            <a:endParaRPr/>
          </a:p>
          <a:p>
            <a:pPr indent="-285750" lvl="1" marL="971550" rtl="0" algn="l">
              <a:spcBef>
                <a:spcPts val="600"/>
              </a:spcBef>
              <a:spcAft>
                <a:spcPts val="0"/>
              </a:spcAft>
              <a:buSzPts val="1560"/>
              <a:buChar char="■"/>
            </a:pPr>
            <a:r>
              <a:rPr lang="en-US" sz="2400"/>
              <a:t>Increases When </a:t>
            </a:r>
            <a:r>
              <a:rPr lang="en-US" sz="2400">
                <a:latin typeface="Noto Sans Symbols"/>
                <a:ea typeface="Noto Sans Symbols"/>
                <a:cs typeface="Noto Sans Symbols"/>
                <a:sym typeface="Noto Sans Symbols"/>
              </a:rPr>
              <a:t>α </a:t>
            </a:r>
            <a:r>
              <a:rPr lang="en-US" sz="2400"/>
              <a:t>Decreases</a:t>
            </a:r>
            <a:endParaRPr/>
          </a:p>
          <a:p>
            <a:pPr indent="-571500" lvl="0" marL="571500" rtl="0" algn="l">
              <a:spcBef>
                <a:spcPts val="700"/>
              </a:spcBef>
              <a:spcAft>
                <a:spcPts val="0"/>
              </a:spcAft>
              <a:buNone/>
            </a:pPr>
            <a:r>
              <a:rPr lang="en-US" sz="2800"/>
              <a:t>3.	Population Standard Deviation, </a:t>
            </a:r>
            <a:r>
              <a:rPr lang="en-US" sz="2800">
                <a:latin typeface="Noto Sans Symbols"/>
                <a:ea typeface="Noto Sans Symbols"/>
                <a:cs typeface="Noto Sans Symbols"/>
                <a:sym typeface="Noto Sans Symbols"/>
              </a:rPr>
              <a:t>σ</a:t>
            </a:r>
            <a:endParaRPr baseline="-25000" sz="2800"/>
          </a:p>
          <a:p>
            <a:pPr indent="-285750" lvl="1" marL="971550" rtl="0" algn="l">
              <a:spcBef>
                <a:spcPts val="600"/>
              </a:spcBef>
              <a:spcAft>
                <a:spcPts val="0"/>
              </a:spcAft>
              <a:buSzPts val="1560"/>
              <a:buChar char="■"/>
            </a:pPr>
            <a:r>
              <a:rPr lang="en-US" sz="2400"/>
              <a:t>Increases When </a:t>
            </a:r>
            <a:r>
              <a:rPr lang="en-US" sz="2400">
                <a:latin typeface="Noto Sans Symbols"/>
                <a:ea typeface="Noto Sans Symbols"/>
                <a:cs typeface="Noto Sans Symbols"/>
                <a:sym typeface="Noto Sans Symbols"/>
              </a:rPr>
              <a:t>σ</a:t>
            </a:r>
            <a:r>
              <a:rPr baseline="-25000" i="1" lang="en-US" sz="2400"/>
              <a:t> </a:t>
            </a:r>
            <a:r>
              <a:rPr baseline="-25000" lang="en-US" sz="2400"/>
              <a:t> </a:t>
            </a:r>
            <a:r>
              <a:rPr lang="en-US" sz="2400"/>
              <a:t>Increases </a:t>
            </a:r>
            <a:endParaRPr/>
          </a:p>
          <a:p>
            <a:pPr indent="-571500" lvl="0" marL="571500" rtl="0" algn="l">
              <a:spcBef>
                <a:spcPts val="700"/>
              </a:spcBef>
              <a:spcAft>
                <a:spcPts val="0"/>
              </a:spcAft>
              <a:buNone/>
            </a:pPr>
            <a:r>
              <a:rPr lang="en-US" sz="2800"/>
              <a:t>4.	Sample Size, </a:t>
            </a:r>
            <a:r>
              <a:rPr i="1" lang="en-US" sz="2800"/>
              <a:t>n</a:t>
            </a:r>
            <a:endParaRPr sz="2800"/>
          </a:p>
          <a:p>
            <a:pPr indent="-285750" lvl="1" marL="971550" rtl="0" algn="l">
              <a:spcBef>
                <a:spcPts val="600"/>
              </a:spcBef>
              <a:spcAft>
                <a:spcPts val="0"/>
              </a:spcAft>
              <a:buSzPts val="1560"/>
              <a:buChar char="■"/>
            </a:pPr>
            <a:r>
              <a:rPr lang="en-US" sz="2400"/>
              <a:t>Increases When </a:t>
            </a:r>
            <a:r>
              <a:rPr i="1" lang="en-US" sz="2400"/>
              <a:t>n</a:t>
            </a:r>
            <a:r>
              <a:rPr lang="en-US" sz="2400"/>
              <a:t> Decreases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Effect filter="fade" transition="in">
                                      <p:cBhvr>
                                        <p:cTn dur="500"/>
                                        <p:tgtEl>
                                          <p:spTgt spid="7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Effect filter="fade" transition="in">
                                      <p:cBhvr>
                                        <p:cTn dur="500"/>
                                        <p:tgtEl>
                                          <p:spTgt spid="7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Effect filter="fade" transition="in">
                                      <p:cBhvr>
                                        <p:cTn dur="500"/>
                                        <p:tgtEl>
                                          <p:spTgt spid="7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Effect filter="fade" transition="in">
                                      <p:cBhvr>
                                        <p:cTn dur="500"/>
                                        <p:tgtEl>
                                          <p:spTgt spid="7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Effect filter="fade" transition="in">
                                      <p:cBhvr>
                                        <p:cTn dur="500"/>
                                        <p:tgtEl>
                                          <p:spTgt spid="7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Effect filter="fade" transition="in">
                                      <p:cBhvr>
                                        <p:cTn dur="500"/>
                                        <p:tgtEl>
                                          <p:spTgt spid="7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Effect filter="fade" transition="in">
                                      <p:cBhvr>
                                        <p:cTn dur="500"/>
                                        <p:tgtEl>
                                          <p:spTgt spid="7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Effect filter="fade" transition="in">
                                      <p:cBhvr>
                                        <p:cTn dur="500"/>
                                        <p:tgtEl>
                                          <p:spTgt spid="7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4" name="Shape 734"/>
        <p:cNvGrpSpPr/>
        <p:nvPr/>
      </p:nvGrpSpPr>
      <p:grpSpPr>
        <a:xfrm>
          <a:off x="0" y="0"/>
          <a:ext cx="0" cy="0"/>
          <a:chOff x="0" y="0"/>
          <a:chExt cx="0" cy="0"/>
        </a:xfrm>
      </p:grpSpPr>
      <p:sp>
        <p:nvSpPr>
          <p:cNvPr id="735" name="Google Shape;735;p65"/>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36" name="Google Shape;736;p65"/>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37" name="Google Shape;737;p65"/>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 Steps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a:t>
            </a:r>
            <a:r>
              <a:rPr baseline="-25000" lang="en-US"/>
              <a:t>0</a:t>
            </a:r>
            <a:r>
              <a:rPr lang="en-US"/>
              <a:t> Testing Steps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a:t>
            </a:r>
            <a:r>
              <a:rPr baseline="-25000" lang="en-US"/>
              <a:t>0</a:t>
            </a:r>
            <a:r>
              <a:rPr lang="en-US"/>
              <a:t> Testing Steps</a:t>
            </a:r>
            <a:endParaRPr/>
          </a:p>
        </p:txBody>
      </p:sp>
      <p:sp>
        <p:nvSpPr>
          <p:cNvPr id="748" name="Google Shape;748;p67"/>
          <p:cNvSpPr txBox="1"/>
          <p:nvPr>
            <p:ph idx="1" type="body"/>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1820"/>
              <a:buFont typeface="Arial"/>
              <a:buChar char="●"/>
            </a:pPr>
            <a:r>
              <a:rPr b="1" lang="en-US"/>
              <a:t>State H</a:t>
            </a:r>
            <a:r>
              <a:rPr b="1" baseline="-25000" lang="en-US"/>
              <a:t>0</a:t>
            </a:r>
            <a:endParaRPr b="1"/>
          </a:p>
          <a:p>
            <a:pPr indent="-342900" lvl="0" marL="342900" rtl="0" algn="l">
              <a:spcBef>
                <a:spcPts val="1960"/>
              </a:spcBef>
              <a:spcAft>
                <a:spcPts val="0"/>
              </a:spcAft>
              <a:buClr>
                <a:schemeClr val="lt2"/>
              </a:buClr>
              <a:buSzPts val="1820"/>
              <a:buFont typeface="Arial"/>
              <a:buChar char="●"/>
            </a:pPr>
            <a:r>
              <a:rPr b="1" lang="en-US"/>
              <a:t>State H</a:t>
            </a:r>
            <a:r>
              <a:rPr b="1" baseline="-25000" lang="en-US"/>
              <a:t>a</a:t>
            </a:r>
            <a:endParaRPr b="1"/>
          </a:p>
          <a:p>
            <a:pPr indent="-342900" lvl="0" marL="342900" rtl="0" algn="l">
              <a:spcBef>
                <a:spcPts val="1960"/>
              </a:spcBef>
              <a:spcAft>
                <a:spcPts val="0"/>
              </a:spcAft>
              <a:buClr>
                <a:schemeClr val="lt2"/>
              </a:buClr>
              <a:buSzPts val="1820"/>
              <a:buFont typeface="Arial"/>
              <a:buChar char="●"/>
            </a:pPr>
            <a:r>
              <a:rPr b="1" lang="en-US"/>
              <a:t>Choose </a:t>
            </a:r>
            <a:r>
              <a:rPr b="1" lang="en-US">
                <a:latin typeface="Noto Sans Symbols"/>
                <a:ea typeface="Noto Sans Symbols"/>
                <a:cs typeface="Noto Sans Symbols"/>
                <a:sym typeface="Noto Sans Symbols"/>
              </a:rPr>
              <a:t>α</a:t>
            </a:r>
            <a:endParaRPr b="1"/>
          </a:p>
          <a:p>
            <a:pPr indent="-342900" lvl="0" marL="342900" rtl="0" algn="l">
              <a:spcBef>
                <a:spcPts val="1960"/>
              </a:spcBef>
              <a:spcAft>
                <a:spcPts val="0"/>
              </a:spcAft>
              <a:buClr>
                <a:schemeClr val="lt2"/>
              </a:buClr>
              <a:buSzPts val="1820"/>
              <a:buFont typeface="Arial"/>
              <a:buChar char="●"/>
            </a:pPr>
            <a:r>
              <a:rPr b="1" lang="en-US"/>
              <a:t>Choose </a:t>
            </a:r>
            <a:r>
              <a:rPr b="1" i="1" lang="en-US"/>
              <a:t>n</a:t>
            </a:r>
            <a:endParaRPr b="1"/>
          </a:p>
          <a:p>
            <a:pPr indent="-342900" lvl="0" marL="342900" rtl="0" algn="l">
              <a:spcBef>
                <a:spcPts val="1960"/>
              </a:spcBef>
              <a:spcAft>
                <a:spcPts val="0"/>
              </a:spcAft>
              <a:buClr>
                <a:schemeClr val="lt2"/>
              </a:buClr>
              <a:buSzPts val="1820"/>
              <a:buFont typeface="Arial"/>
              <a:buChar char="●"/>
            </a:pPr>
            <a:r>
              <a:rPr b="1" lang="en-US"/>
              <a:t>Choose test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a:t>
            </a:r>
            <a:r>
              <a:rPr baseline="-25000" lang="en-US"/>
              <a:t>0</a:t>
            </a:r>
            <a:r>
              <a:rPr lang="en-US"/>
              <a:t> Testing Steps</a:t>
            </a:r>
            <a:endParaRPr/>
          </a:p>
        </p:txBody>
      </p:sp>
      <p:sp>
        <p:nvSpPr>
          <p:cNvPr id="754" name="Google Shape;754;p68"/>
          <p:cNvSpPr txBox="1"/>
          <p:nvPr>
            <p:ph idx="1" type="body"/>
          </p:nvPr>
        </p:nvSpPr>
        <p:spPr>
          <a:xfrm>
            <a:off x="3733800" y="1835150"/>
            <a:ext cx="4800600" cy="41148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1820"/>
              <a:buFont typeface="Arial"/>
              <a:buChar char="●"/>
            </a:pPr>
            <a:r>
              <a:rPr b="1" lang="en-US"/>
              <a:t>Set up critical values</a:t>
            </a:r>
            <a:endParaRPr/>
          </a:p>
          <a:p>
            <a:pPr indent="-342900" lvl="0" marL="342900" rtl="0" algn="l">
              <a:spcBef>
                <a:spcPts val="1960"/>
              </a:spcBef>
              <a:spcAft>
                <a:spcPts val="0"/>
              </a:spcAft>
              <a:buClr>
                <a:schemeClr val="lt2"/>
              </a:buClr>
              <a:buSzPts val="1820"/>
              <a:buFont typeface="Arial"/>
              <a:buChar char="●"/>
            </a:pPr>
            <a:r>
              <a:rPr b="1" lang="en-US"/>
              <a:t>Collect data</a:t>
            </a:r>
            <a:endParaRPr/>
          </a:p>
          <a:p>
            <a:pPr indent="-342900" lvl="0" marL="342900" rtl="0" algn="l">
              <a:spcBef>
                <a:spcPts val="1960"/>
              </a:spcBef>
              <a:spcAft>
                <a:spcPts val="0"/>
              </a:spcAft>
              <a:buClr>
                <a:schemeClr val="lt2"/>
              </a:buClr>
              <a:buSzPts val="1820"/>
              <a:buFont typeface="Arial"/>
              <a:buChar char="●"/>
            </a:pPr>
            <a:r>
              <a:rPr b="1" lang="en-US"/>
              <a:t>Compute test statistic</a:t>
            </a:r>
            <a:endParaRPr/>
          </a:p>
          <a:p>
            <a:pPr indent="-342900" lvl="0" marL="342900" rtl="0" algn="l">
              <a:spcBef>
                <a:spcPts val="1960"/>
              </a:spcBef>
              <a:spcAft>
                <a:spcPts val="0"/>
              </a:spcAft>
              <a:buClr>
                <a:schemeClr val="lt2"/>
              </a:buClr>
              <a:buSzPts val="1820"/>
              <a:buFont typeface="Arial"/>
              <a:buChar char="●"/>
            </a:pPr>
            <a:r>
              <a:rPr b="1" lang="en-US"/>
              <a:t>Make statistical decision</a:t>
            </a:r>
            <a:endParaRPr/>
          </a:p>
          <a:p>
            <a:pPr indent="-342900" lvl="0" marL="342900" rtl="0" algn="l">
              <a:spcBef>
                <a:spcPts val="1960"/>
              </a:spcBef>
              <a:spcAft>
                <a:spcPts val="0"/>
              </a:spcAft>
              <a:buClr>
                <a:schemeClr val="lt2"/>
              </a:buClr>
              <a:buSzPts val="1820"/>
              <a:buFont typeface="Arial"/>
              <a:buChar char="●"/>
            </a:pPr>
            <a:r>
              <a:rPr b="1" lang="en-US"/>
              <a:t>Express decision</a:t>
            </a:r>
            <a:endParaRPr/>
          </a:p>
        </p:txBody>
      </p:sp>
      <p:sp>
        <p:nvSpPr>
          <p:cNvPr id="755" name="Google Shape;755;p68"/>
          <p:cNvSpPr/>
          <p:nvPr/>
        </p:nvSpPr>
        <p:spPr>
          <a:xfrm>
            <a:off x="609600" y="1828800"/>
            <a:ext cx="3848100" cy="41148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Clr>
                <a:schemeClr val="lt2"/>
              </a:buClr>
              <a:buSzPts val="1820"/>
              <a:buFont typeface="Arial"/>
              <a:buChar char="●"/>
            </a:pPr>
            <a:r>
              <a:rPr b="1" lang="en-US" sz="2800">
                <a:solidFill>
                  <a:schemeClr val="lt1"/>
                </a:solidFill>
                <a:latin typeface="Arial"/>
                <a:ea typeface="Arial"/>
                <a:cs typeface="Arial"/>
                <a:sym typeface="Arial"/>
              </a:rPr>
              <a:t>State H</a:t>
            </a:r>
            <a:r>
              <a:rPr b="1" baseline="-25000" lang="en-US" sz="2800">
                <a:solidFill>
                  <a:schemeClr val="lt1"/>
                </a:solidFill>
                <a:latin typeface="Arial"/>
                <a:ea typeface="Arial"/>
                <a:cs typeface="Arial"/>
                <a:sym typeface="Arial"/>
              </a:rPr>
              <a:t>0</a:t>
            </a:r>
            <a:endParaRPr b="1" sz="2800">
              <a:solidFill>
                <a:schemeClr val="lt1"/>
              </a:solidFill>
              <a:latin typeface="Arial"/>
              <a:ea typeface="Arial"/>
              <a:cs typeface="Arial"/>
              <a:sym typeface="Arial"/>
            </a:endParaRPr>
          </a:p>
          <a:p>
            <a:pPr indent="-342900" lvl="0" marL="342900" marR="0" rtl="0" algn="l">
              <a:spcBef>
                <a:spcPts val="1960"/>
              </a:spcBef>
              <a:spcAft>
                <a:spcPts val="0"/>
              </a:spcAft>
              <a:buClr>
                <a:schemeClr val="lt2"/>
              </a:buClr>
              <a:buSzPts val="1820"/>
              <a:buFont typeface="Arial"/>
              <a:buChar char="●"/>
            </a:pPr>
            <a:r>
              <a:rPr b="1" lang="en-US" sz="2800">
                <a:solidFill>
                  <a:schemeClr val="lt1"/>
                </a:solidFill>
                <a:latin typeface="Arial"/>
                <a:ea typeface="Arial"/>
                <a:cs typeface="Arial"/>
                <a:sym typeface="Arial"/>
              </a:rPr>
              <a:t>State H</a:t>
            </a:r>
            <a:r>
              <a:rPr b="1" baseline="-25000" lang="en-US" sz="2800">
                <a:solidFill>
                  <a:schemeClr val="lt1"/>
                </a:solidFill>
                <a:latin typeface="Arial"/>
                <a:ea typeface="Arial"/>
                <a:cs typeface="Arial"/>
                <a:sym typeface="Arial"/>
              </a:rPr>
              <a:t>a</a:t>
            </a:r>
            <a:endParaRPr b="1" sz="2800">
              <a:solidFill>
                <a:schemeClr val="lt1"/>
              </a:solidFill>
              <a:latin typeface="Arial"/>
              <a:ea typeface="Arial"/>
              <a:cs typeface="Arial"/>
              <a:sym typeface="Arial"/>
            </a:endParaRPr>
          </a:p>
          <a:p>
            <a:pPr indent="-342900" lvl="0" marL="342900" marR="0" rtl="0" algn="l">
              <a:spcBef>
                <a:spcPts val="1960"/>
              </a:spcBef>
              <a:spcAft>
                <a:spcPts val="0"/>
              </a:spcAft>
              <a:buClr>
                <a:schemeClr val="lt2"/>
              </a:buClr>
              <a:buSzPts val="1820"/>
              <a:buFont typeface="Arial"/>
              <a:buChar char="●"/>
            </a:pPr>
            <a:r>
              <a:rPr b="1" lang="en-US" sz="2800">
                <a:solidFill>
                  <a:schemeClr val="lt1"/>
                </a:solidFill>
                <a:latin typeface="Arial"/>
                <a:ea typeface="Arial"/>
                <a:cs typeface="Arial"/>
                <a:sym typeface="Arial"/>
              </a:rPr>
              <a:t>Choose </a:t>
            </a:r>
            <a:r>
              <a:rPr b="1" lang="en-US" sz="2800">
                <a:solidFill>
                  <a:schemeClr val="lt1"/>
                </a:solidFill>
                <a:latin typeface="Noto Sans Symbols"/>
                <a:ea typeface="Noto Sans Symbols"/>
                <a:cs typeface="Noto Sans Symbols"/>
                <a:sym typeface="Noto Sans Symbols"/>
              </a:rPr>
              <a:t>α</a:t>
            </a:r>
            <a:endParaRPr b="1" sz="2800">
              <a:solidFill>
                <a:schemeClr val="lt1"/>
              </a:solidFill>
              <a:latin typeface="Arial"/>
              <a:ea typeface="Arial"/>
              <a:cs typeface="Arial"/>
              <a:sym typeface="Arial"/>
            </a:endParaRPr>
          </a:p>
          <a:p>
            <a:pPr indent="-342900" lvl="0" marL="342900" marR="0" rtl="0" algn="l">
              <a:spcBef>
                <a:spcPts val="1960"/>
              </a:spcBef>
              <a:spcAft>
                <a:spcPts val="0"/>
              </a:spcAft>
              <a:buClr>
                <a:schemeClr val="lt2"/>
              </a:buClr>
              <a:buSzPts val="1820"/>
              <a:buFont typeface="Arial"/>
              <a:buChar char="●"/>
            </a:pPr>
            <a:r>
              <a:rPr b="1" lang="en-US" sz="2800">
                <a:solidFill>
                  <a:schemeClr val="lt1"/>
                </a:solidFill>
                <a:latin typeface="Arial"/>
                <a:ea typeface="Arial"/>
                <a:cs typeface="Arial"/>
                <a:sym typeface="Arial"/>
              </a:rPr>
              <a:t>Choose </a:t>
            </a:r>
            <a:r>
              <a:rPr b="1" i="1" lang="en-US" sz="2800">
                <a:solidFill>
                  <a:schemeClr val="lt1"/>
                </a:solidFill>
                <a:latin typeface="Arial"/>
                <a:ea typeface="Arial"/>
                <a:cs typeface="Arial"/>
                <a:sym typeface="Arial"/>
              </a:rPr>
              <a:t>n</a:t>
            </a:r>
            <a:endParaRPr b="1" sz="2800">
              <a:solidFill>
                <a:schemeClr val="lt1"/>
              </a:solidFill>
              <a:latin typeface="Arial"/>
              <a:ea typeface="Arial"/>
              <a:cs typeface="Arial"/>
              <a:sym typeface="Arial"/>
            </a:endParaRPr>
          </a:p>
          <a:p>
            <a:pPr indent="-342900" lvl="0" marL="342900" marR="0" rtl="0" algn="l">
              <a:spcBef>
                <a:spcPts val="1960"/>
              </a:spcBef>
              <a:spcAft>
                <a:spcPts val="0"/>
              </a:spcAft>
              <a:buClr>
                <a:schemeClr val="lt2"/>
              </a:buClr>
              <a:buSzPts val="1820"/>
              <a:buFont typeface="Arial"/>
              <a:buChar char="●"/>
            </a:pPr>
            <a:r>
              <a:rPr b="1" lang="en-US" sz="2800">
                <a:solidFill>
                  <a:schemeClr val="lt1"/>
                </a:solidFill>
                <a:latin typeface="Arial"/>
                <a:ea typeface="Arial"/>
                <a:cs typeface="Arial"/>
                <a:sym typeface="Arial"/>
              </a:rPr>
              <a:t>Choose test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 Population Tests</a:t>
            </a:r>
            <a:endParaRPr/>
          </a:p>
        </p:txBody>
      </p:sp>
      <p:graphicFrame>
        <p:nvGraphicFramePr>
          <p:cNvPr id="761" name="Google Shape;761;p69"/>
          <p:cNvGraphicFramePr/>
          <p:nvPr/>
        </p:nvGraphicFramePr>
        <p:xfrm>
          <a:off x="465138" y="1941513"/>
          <a:ext cx="8180387" cy="4338637"/>
        </p:xfrm>
        <a:graphic>
          <a:graphicData uri="http://schemas.openxmlformats.org/presentationml/2006/ole">
            <mc:AlternateContent>
              <mc:Choice Requires="v">
                <p:oleObj r:id="rId4" imgH="4338637" imgW="8180387" progId="" spid="_x0000_s1">
                  <p:embed/>
                </p:oleObj>
              </mc:Choice>
              <mc:Fallback>
                <p:oleObj r:id="rId5" imgH="4338637" imgW="8180387" progId="">
                  <p:embed/>
                  <p:pic>
                    <p:nvPicPr>
                      <p:cNvPr id="761" name="Google Shape;761;p69"/>
                      <p:cNvPicPr preferRelativeResize="0"/>
                      <p:nvPr/>
                    </p:nvPicPr>
                    <p:blipFill rotWithShape="1">
                      <a:blip r:embed="rId6">
                        <a:alphaModFix/>
                      </a:blip>
                      <a:srcRect b="0" l="0" r="0" t="0"/>
                      <a:stretch/>
                    </p:blipFill>
                    <p:spPr>
                      <a:xfrm>
                        <a:off x="465138" y="1941513"/>
                        <a:ext cx="8180387" cy="4338637"/>
                      </a:xfrm>
                      <a:prstGeom prst="rect">
                        <a:avLst/>
                      </a:prstGeom>
                      <a:noFill/>
                      <a:ln>
                        <a:noFill/>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7"/>
          <p:cNvSpPr/>
          <p:nvPr/>
        </p:nvSpPr>
        <p:spPr>
          <a:xfrm>
            <a:off x="306388" y="2763838"/>
            <a:ext cx="2671762" cy="2997200"/>
          </a:xfrm>
          <a:custGeom>
            <a:rect b="b" l="l" r="r" t="t"/>
            <a:pathLst>
              <a:path extrusionOk="0" h="1888" w="1683">
                <a:moveTo>
                  <a:pt x="478" y="82"/>
                </a:moveTo>
                <a:lnTo>
                  <a:pt x="418" y="103"/>
                </a:lnTo>
                <a:lnTo>
                  <a:pt x="362" y="129"/>
                </a:lnTo>
                <a:lnTo>
                  <a:pt x="309" y="161"/>
                </a:lnTo>
                <a:lnTo>
                  <a:pt x="256" y="196"/>
                </a:lnTo>
                <a:lnTo>
                  <a:pt x="210" y="236"/>
                </a:lnTo>
                <a:lnTo>
                  <a:pt x="166" y="280"/>
                </a:lnTo>
                <a:lnTo>
                  <a:pt x="128" y="326"/>
                </a:lnTo>
                <a:lnTo>
                  <a:pt x="93" y="378"/>
                </a:lnTo>
                <a:lnTo>
                  <a:pt x="64" y="430"/>
                </a:lnTo>
                <a:lnTo>
                  <a:pt x="39" y="485"/>
                </a:lnTo>
                <a:lnTo>
                  <a:pt x="20" y="543"/>
                </a:lnTo>
                <a:lnTo>
                  <a:pt x="7" y="601"/>
                </a:lnTo>
                <a:lnTo>
                  <a:pt x="0" y="659"/>
                </a:lnTo>
                <a:lnTo>
                  <a:pt x="0" y="719"/>
                </a:lnTo>
                <a:lnTo>
                  <a:pt x="3" y="776"/>
                </a:lnTo>
                <a:lnTo>
                  <a:pt x="13" y="834"/>
                </a:lnTo>
                <a:lnTo>
                  <a:pt x="31" y="893"/>
                </a:lnTo>
                <a:lnTo>
                  <a:pt x="53" y="957"/>
                </a:lnTo>
                <a:lnTo>
                  <a:pt x="73" y="1024"/>
                </a:lnTo>
                <a:lnTo>
                  <a:pt x="95" y="1087"/>
                </a:lnTo>
                <a:lnTo>
                  <a:pt x="114" y="1150"/>
                </a:lnTo>
                <a:lnTo>
                  <a:pt x="134" y="1209"/>
                </a:lnTo>
                <a:lnTo>
                  <a:pt x="152" y="1266"/>
                </a:lnTo>
                <a:lnTo>
                  <a:pt x="166" y="1321"/>
                </a:lnTo>
                <a:lnTo>
                  <a:pt x="182" y="1371"/>
                </a:lnTo>
                <a:lnTo>
                  <a:pt x="195" y="1414"/>
                </a:lnTo>
                <a:lnTo>
                  <a:pt x="207" y="1455"/>
                </a:lnTo>
                <a:lnTo>
                  <a:pt x="216" y="1488"/>
                </a:lnTo>
                <a:lnTo>
                  <a:pt x="222" y="1519"/>
                </a:lnTo>
                <a:lnTo>
                  <a:pt x="227" y="1541"/>
                </a:lnTo>
                <a:lnTo>
                  <a:pt x="231" y="1559"/>
                </a:lnTo>
                <a:lnTo>
                  <a:pt x="232" y="1568"/>
                </a:lnTo>
                <a:lnTo>
                  <a:pt x="230" y="1575"/>
                </a:lnTo>
                <a:lnTo>
                  <a:pt x="247" y="1616"/>
                </a:lnTo>
                <a:lnTo>
                  <a:pt x="269" y="1657"/>
                </a:lnTo>
                <a:lnTo>
                  <a:pt x="294" y="1694"/>
                </a:lnTo>
                <a:lnTo>
                  <a:pt x="327" y="1728"/>
                </a:lnTo>
                <a:lnTo>
                  <a:pt x="365" y="1763"/>
                </a:lnTo>
                <a:lnTo>
                  <a:pt x="408" y="1793"/>
                </a:lnTo>
                <a:lnTo>
                  <a:pt x="452" y="1817"/>
                </a:lnTo>
                <a:lnTo>
                  <a:pt x="498" y="1838"/>
                </a:lnTo>
                <a:lnTo>
                  <a:pt x="550" y="1858"/>
                </a:lnTo>
                <a:lnTo>
                  <a:pt x="603" y="1872"/>
                </a:lnTo>
                <a:lnTo>
                  <a:pt x="660" y="1881"/>
                </a:lnTo>
                <a:lnTo>
                  <a:pt x="716" y="1887"/>
                </a:lnTo>
                <a:lnTo>
                  <a:pt x="775" y="1885"/>
                </a:lnTo>
                <a:lnTo>
                  <a:pt x="835" y="1884"/>
                </a:lnTo>
                <a:lnTo>
                  <a:pt x="894" y="1876"/>
                </a:lnTo>
                <a:lnTo>
                  <a:pt x="952" y="1865"/>
                </a:lnTo>
                <a:lnTo>
                  <a:pt x="1011" y="1849"/>
                </a:lnTo>
                <a:lnTo>
                  <a:pt x="1071" y="1827"/>
                </a:lnTo>
                <a:lnTo>
                  <a:pt x="1132" y="1803"/>
                </a:lnTo>
                <a:lnTo>
                  <a:pt x="1187" y="1777"/>
                </a:lnTo>
                <a:lnTo>
                  <a:pt x="1243" y="1747"/>
                </a:lnTo>
                <a:lnTo>
                  <a:pt x="1296" y="1719"/>
                </a:lnTo>
                <a:lnTo>
                  <a:pt x="1346" y="1683"/>
                </a:lnTo>
                <a:lnTo>
                  <a:pt x="1391" y="1648"/>
                </a:lnTo>
                <a:lnTo>
                  <a:pt x="1434" y="1611"/>
                </a:lnTo>
                <a:lnTo>
                  <a:pt x="1472" y="1573"/>
                </a:lnTo>
                <a:lnTo>
                  <a:pt x="1503" y="1535"/>
                </a:lnTo>
                <a:lnTo>
                  <a:pt x="1532" y="1495"/>
                </a:lnTo>
                <a:lnTo>
                  <a:pt x="1554" y="1455"/>
                </a:lnTo>
                <a:lnTo>
                  <a:pt x="1571" y="1414"/>
                </a:lnTo>
                <a:lnTo>
                  <a:pt x="1585" y="1374"/>
                </a:lnTo>
                <a:lnTo>
                  <a:pt x="1590" y="1335"/>
                </a:lnTo>
                <a:lnTo>
                  <a:pt x="1591" y="1297"/>
                </a:lnTo>
                <a:lnTo>
                  <a:pt x="1589" y="1260"/>
                </a:lnTo>
                <a:lnTo>
                  <a:pt x="1581" y="1224"/>
                </a:lnTo>
                <a:lnTo>
                  <a:pt x="1563" y="1165"/>
                </a:lnTo>
                <a:lnTo>
                  <a:pt x="1549" y="1108"/>
                </a:lnTo>
                <a:lnTo>
                  <a:pt x="1538" y="1051"/>
                </a:lnTo>
                <a:lnTo>
                  <a:pt x="1531" y="996"/>
                </a:lnTo>
                <a:lnTo>
                  <a:pt x="1528" y="944"/>
                </a:lnTo>
                <a:lnTo>
                  <a:pt x="1530" y="894"/>
                </a:lnTo>
                <a:lnTo>
                  <a:pt x="1534" y="849"/>
                </a:lnTo>
                <a:lnTo>
                  <a:pt x="1543" y="807"/>
                </a:lnTo>
                <a:lnTo>
                  <a:pt x="1557" y="771"/>
                </a:lnTo>
                <a:lnTo>
                  <a:pt x="1572" y="738"/>
                </a:lnTo>
                <a:lnTo>
                  <a:pt x="1592" y="713"/>
                </a:lnTo>
                <a:lnTo>
                  <a:pt x="1613" y="694"/>
                </a:lnTo>
                <a:lnTo>
                  <a:pt x="1639" y="684"/>
                </a:lnTo>
                <a:lnTo>
                  <a:pt x="1652" y="675"/>
                </a:lnTo>
                <a:lnTo>
                  <a:pt x="1665" y="661"/>
                </a:lnTo>
                <a:lnTo>
                  <a:pt x="1674" y="640"/>
                </a:lnTo>
                <a:lnTo>
                  <a:pt x="1679" y="613"/>
                </a:lnTo>
                <a:lnTo>
                  <a:pt x="1681" y="582"/>
                </a:lnTo>
                <a:lnTo>
                  <a:pt x="1682" y="542"/>
                </a:lnTo>
                <a:lnTo>
                  <a:pt x="1678" y="500"/>
                </a:lnTo>
                <a:lnTo>
                  <a:pt x="1671" y="457"/>
                </a:lnTo>
                <a:lnTo>
                  <a:pt x="1663" y="409"/>
                </a:lnTo>
                <a:lnTo>
                  <a:pt x="1648" y="362"/>
                </a:lnTo>
                <a:lnTo>
                  <a:pt x="1634" y="311"/>
                </a:lnTo>
                <a:lnTo>
                  <a:pt x="1617" y="274"/>
                </a:lnTo>
                <a:lnTo>
                  <a:pt x="1597" y="236"/>
                </a:lnTo>
                <a:lnTo>
                  <a:pt x="1568" y="201"/>
                </a:lnTo>
                <a:lnTo>
                  <a:pt x="1538" y="168"/>
                </a:lnTo>
                <a:lnTo>
                  <a:pt x="1501" y="137"/>
                </a:lnTo>
                <a:lnTo>
                  <a:pt x="1459" y="110"/>
                </a:lnTo>
                <a:lnTo>
                  <a:pt x="1413" y="85"/>
                </a:lnTo>
                <a:lnTo>
                  <a:pt x="1362" y="65"/>
                </a:lnTo>
                <a:lnTo>
                  <a:pt x="1308" y="44"/>
                </a:lnTo>
                <a:lnTo>
                  <a:pt x="1251" y="29"/>
                </a:lnTo>
                <a:lnTo>
                  <a:pt x="1189" y="18"/>
                </a:lnTo>
                <a:lnTo>
                  <a:pt x="1125" y="7"/>
                </a:lnTo>
                <a:lnTo>
                  <a:pt x="1057" y="2"/>
                </a:lnTo>
                <a:lnTo>
                  <a:pt x="990" y="0"/>
                </a:lnTo>
                <a:lnTo>
                  <a:pt x="919" y="4"/>
                </a:lnTo>
                <a:lnTo>
                  <a:pt x="845" y="7"/>
                </a:lnTo>
                <a:lnTo>
                  <a:pt x="774" y="15"/>
                </a:lnTo>
                <a:lnTo>
                  <a:pt x="700" y="29"/>
                </a:lnTo>
                <a:lnTo>
                  <a:pt x="624" y="42"/>
                </a:lnTo>
                <a:lnTo>
                  <a:pt x="551" y="61"/>
                </a:lnTo>
                <a:lnTo>
                  <a:pt x="478" y="82"/>
                </a:lnTo>
              </a:path>
            </a:pathLst>
          </a:custGeom>
          <a:solidFill>
            <a:srgbClr val="FCFEB9"/>
          </a:solidFill>
          <a:ln cap="rnd"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69" name="Google Shape;169;p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170" name="Google Shape;170;p7"/>
          <p:cNvSpPr/>
          <p:nvPr/>
        </p:nvSpPr>
        <p:spPr>
          <a:xfrm>
            <a:off x="619125" y="2193925"/>
            <a:ext cx="2054225" cy="515938"/>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Population</a:t>
            </a:r>
            <a:endParaRPr/>
          </a:p>
        </p:txBody>
      </p:sp>
      <p:sp>
        <p:nvSpPr>
          <p:cNvPr id="171" name="Google Shape;171;p7"/>
          <p:cNvSpPr/>
          <p:nvPr/>
        </p:nvSpPr>
        <p:spPr>
          <a:xfrm>
            <a:off x="3976688" y="1160463"/>
            <a:ext cx="2449512" cy="1590675"/>
          </a:xfrm>
          <a:prstGeom prst="wedgeRoundRectCallout">
            <a:avLst>
              <a:gd fmla="val -44833"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72" name="Google Shape;172;p7"/>
          <p:cNvSpPr/>
          <p:nvPr/>
        </p:nvSpPr>
        <p:spPr>
          <a:xfrm>
            <a:off x="4095750" y="1177925"/>
            <a:ext cx="2490788" cy="15494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 believe the population mean age is 50 (hypothesis).</a:t>
            </a:r>
            <a:endParaRPr/>
          </a:p>
        </p:txBody>
      </p:sp>
      <p:graphicFrame>
        <p:nvGraphicFramePr>
          <p:cNvPr id="173" name="Google Shape;173;p7"/>
          <p:cNvGraphicFramePr/>
          <p:nvPr/>
        </p:nvGraphicFramePr>
        <p:xfrm>
          <a:off x="2655888" y="2279650"/>
          <a:ext cx="2052637" cy="2168525"/>
        </p:xfrm>
        <a:graphic>
          <a:graphicData uri="http://schemas.openxmlformats.org/presentationml/2006/ole">
            <mc:AlternateContent>
              <mc:Choice Requires="v">
                <p:oleObj r:id="rId4" imgH="2168525" imgW="2052637" progId="" spid="_x0000_s1">
                  <p:embed/>
                </p:oleObj>
              </mc:Choice>
              <mc:Fallback>
                <p:oleObj r:id="rId5" imgH="2168525" imgW="2052637" progId="">
                  <p:embed/>
                  <p:pic>
                    <p:nvPicPr>
                      <p:cNvPr id="173" name="Google Shape;173;p7"/>
                      <p:cNvPicPr preferRelativeResize="0"/>
                      <p:nvPr/>
                    </p:nvPicPr>
                    <p:blipFill rotWithShape="1">
                      <a:blip r:embed="rId6">
                        <a:alphaModFix/>
                      </a:blip>
                      <a:srcRect b="0" l="0" r="0" t="0"/>
                      <a:stretch/>
                    </p:blipFill>
                    <p:spPr>
                      <a:xfrm>
                        <a:off x="2655888" y="2279650"/>
                        <a:ext cx="2052637" cy="2168525"/>
                      </a:xfrm>
                      <a:prstGeom prst="rect">
                        <a:avLst/>
                      </a:prstGeom>
                      <a:noFill/>
                      <a:ln>
                        <a:noFill/>
                      </a:ln>
                    </p:spPr>
                  </p:pic>
                </p:oleObj>
              </mc:Fallback>
            </mc:AlternateContent>
          </a:graphicData>
        </a:graphic>
      </p:graphicFrame>
      <p:sp>
        <p:nvSpPr>
          <p:cNvPr id="174" name="Google Shape;174;p7"/>
          <p:cNvSpPr/>
          <p:nvPr/>
        </p:nvSpPr>
        <p:spPr>
          <a:xfrm>
            <a:off x="7048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75" name="Google Shape;175;p7"/>
          <p:cNvSpPr/>
          <p:nvPr/>
        </p:nvSpPr>
        <p:spPr>
          <a:xfrm>
            <a:off x="1893888" y="347186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76" name="Google Shape;176;p7"/>
          <p:cNvSpPr/>
          <p:nvPr/>
        </p:nvSpPr>
        <p:spPr>
          <a:xfrm>
            <a:off x="885825" y="48783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77" name="Google Shape;177;p7"/>
          <p:cNvSpPr/>
          <p:nvPr/>
        </p:nvSpPr>
        <p:spPr>
          <a:xfrm>
            <a:off x="781050" y="39639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78" name="Google Shape;178;p7"/>
          <p:cNvSpPr/>
          <p:nvPr/>
        </p:nvSpPr>
        <p:spPr>
          <a:xfrm>
            <a:off x="16954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79" name="Google Shape;179;p7"/>
          <p:cNvSpPr/>
          <p:nvPr/>
        </p:nvSpPr>
        <p:spPr>
          <a:xfrm>
            <a:off x="1947863" y="4629150"/>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80" name="Google Shape;180;p7"/>
          <p:cNvSpPr/>
          <p:nvPr/>
        </p:nvSpPr>
        <p:spPr>
          <a:xfrm>
            <a:off x="1490663" y="402431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9" name="Shape 769"/>
        <p:cNvGrpSpPr/>
        <p:nvPr/>
      </p:nvGrpSpPr>
      <p:grpSpPr>
        <a:xfrm>
          <a:off x="0" y="0"/>
          <a:ext cx="0" cy="0"/>
          <a:chOff x="0" y="0"/>
          <a:chExt cx="0" cy="0"/>
        </a:xfrm>
      </p:grpSpPr>
      <p:sp>
        <p:nvSpPr>
          <p:cNvPr id="770" name="Google Shape;770;p70"/>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71" name="Google Shape;771;p70"/>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772" name="Google Shape;772;p70"/>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of Mean (</a:t>
            </a:r>
            <a:r>
              <a:rPr lang="en-US">
                <a:latin typeface="Noto Sans Symbols"/>
                <a:ea typeface="Noto Sans Symbols"/>
                <a:cs typeface="Noto Sans Symbols"/>
                <a:sym typeface="Noto Sans Symbols"/>
              </a:rPr>
              <a:t>σ</a:t>
            </a:r>
            <a:r>
              <a:rPr lang="en-US"/>
              <a:t> Known)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 Population Tests</a:t>
            </a:r>
            <a:endParaRPr/>
          </a:p>
        </p:txBody>
      </p:sp>
      <p:graphicFrame>
        <p:nvGraphicFramePr>
          <p:cNvPr id="778" name="Google Shape;778;p71"/>
          <p:cNvGraphicFramePr/>
          <p:nvPr/>
        </p:nvGraphicFramePr>
        <p:xfrm>
          <a:off x="465138" y="1941513"/>
          <a:ext cx="8180387" cy="4338637"/>
        </p:xfrm>
        <a:graphic>
          <a:graphicData uri="http://schemas.openxmlformats.org/presentationml/2006/ole">
            <mc:AlternateContent>
              <mc:Choice Requires="v">
                <p:oleObj r:id="rId4" imgH="4338637" imgW="8180387" progId="" spid="_x0000_s1">
                  <p:embed/>
                </p:oleObj>
              </mc:Choice>
              <mc:Fallback>
                <p:oleObj r:id="rId5" imgH="4338637" imgW="8180387" progId="">
                  <p:embed/>
                  <p:pic>
                    <p:nvPicPr>
                      <p:cNvPr id="778" name="Google Shape;778;p71"/>
                      <p:cNvPicPr preferRelativeResize="0"/>
                      <p:nvPr/>
                    </p:nvPicPr>
                    <p:blipFill rotWithShape="1">
                      <a:blip r:embed="rId6">
                        <a:alphaModFix/>
                      </a:blip>
                      <a:srcRect b="0" l="0" r="0" t="0"/>
                      <a:stretch/>
                    </p:blipFill>
                    <p:spPr>
                      <a:xfrm>
                        <a:off x="465138" y="1941513"/>
                        <a:ext cx="8180387" cy="4338637"/>
                      </a:xfrm>
                      <a:prstGeom prst="rect">
                        <a:avLst/>
                      </a:prstGeom>
                      <a:noFill/>
                      <a:ln>
                        <a:noFill/>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for Mean (</a:t>
            </a:r>
            <a:r>
              <a:rPr lang="en-US">
                <a:latin typeface="Noto Sans Symbols"/>
                <a:ea typeface="Noto Sans Symbols"/>
                <a:cs typeface="Noto Sans Symbols"/>
                <a:sym typeface="Noto Sans Symbols"/>
              </a:rPr>
              <a:t>σ</a:t>
            </a:r>
            <a:r>
              <a:rPr lang="en-US"/>
              <a:t> Known)</a:t>
            </a:r>
            <a:endParaRPr/>
          </a:p>
        </p:txBody>
      </p:sp>
      <p:sp>
        <p:nvSpPr>
          <p:cNvPr id="784" name="Google Shape;784;p72"/>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Assumptions</a:t>
            </a:r>
            <a:endParaRPr/>
          </a:p>
          <a:p>
            <a:pPr indent="-285750" lvl="1" marL="971550" rtl="0" algn="l">
              <a:spcBef>
                <a:spcPts val="560"/>
              </a:spcBef>
              <a:spcAft>
                <a:spcPts val="0"/>
              </a:spcAft>
              <a:buSzPts val="1820"/>
              <a:buChar char="■"/>
            </a:pPr>
            <a:r>
              <a:rPr lang="en-US"/>
              <a:t>Population Is Normally Distributed</a:t>
            </a:r>
            <a:endParaRPr/>
          </a:p>
          <a:p>
            <a:pPr indent="-285750" lvl="1" marL="971550" rtl="0" algn="l">
              <a:spcBef>
                <a:spcPts val="560"/>
              </a:spcBef>
              <a:spcAft>
                <a:spcPts val="0"/>
              </a:spcAft>
              <a:buSzPts val="1820"/>
              <a:buChar char="■"/>
            </a:pPr>
            <a:r>
              <a:rPr lang="en-US"/>
              <a:t>If Not Normal, Can Be Approximated by Normal Distribution (</a:t>
            </a:r>
            <a:r>
              <a:rPr i="1" lang="en-US"/>
              <a:t>n</a:t>
            </a:r>
            <a:r>
              <a:rPr lang="en-US"/>
              <a:t> </a:t>
            </a:r>
            <a:r>
              <a:rPr lang="en-US">
                <a:latin typeface="Noto Sans Symbols"/>
                <a:ea typeface="Noto Sans Symbols"/>
                <a:cs typeface="Noto Sans Symbols"/>
                <a:sym typeface="Noto Sans Symbols"/>
              </a:rPr>
              <a:t>≥</a:t>
            </a:r>
            <a:r>
              <a:rPr lang="en-US"/>
              <a:t> 30)</a:t>
            </a:r>
            <a:endParaRPr/>
          </a:p>
          <a:p>
            <a:pPr indent="-571500" lvl="0" marL="571500" rtl="0" algn="l">
              <a:spcBef>
                <a:spcPts val="640"/>
              </a:spcBef>
              <a:spcAft>
                <a:spcPts val="0"/>
              </a:spcAft>
              <a:buNone/>
            </a:pPr>
            <a:r>
              <a:rPr lang="en-US"/>
              <a:t>2.	Alternative Hypothesis Has </a:t>
            </a:r>
            <a:r>
              <a:rPr lang="en-US">
                <a:latin typeface="Noto Sans Symbols"/>
                <a:ea typeface="Noto Sans Symbols"/>
                <a:cs typeface="Noto Sans Symbols"/>
                <a:sym typeface="Noto Sans Symbols"/>
              </a:rPr>
              <a:t>≠</a:t>
            </a:r>
            <a:r>
              <a:rPr lang="en-US"/>
              <a:t> 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animEffect filter="fade" transition="in">
                                      <p:cBhvr>
                                        <p:cTn dur="500"/>
                                        <p:tgtEl>
                                          <p:spTgt spid="7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animEffect filter="fade" transition="in">
                                      <p:cBhvr>
                                        <p:cTn dur="500"/>
                                        <p:tgtEl>
                                          <p:spTgt spid="7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animEffect filter="fade" transition="in">
                                      <p:cBhvr>
                                        <p:cTn dur="500"/>
                                        <p:tgtEl>
                                          <p:spTgt spid="7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3" st="3"/>
                                            </p:txEl>
                                          </p:spTgt>
                                        </p:tgtEl>
                                        <p:attrNameLst>
                                          <p:attrName>style.visibility</p:attrName>
                                        </p:attrNameLst>
                                      </p:cBhvr>
                                      <p:to>
                                        <p:strVal val="visible"/>
                                      </p:to>
                                    </p:set>
                                    <p:animEffect filter="fade" transition="in">
                                      <p:cBhvr>
                                        <p:cTn dur="500"/>
                                        <p:tgtEl>
                                          <p:spTgt spid="7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a:t>
            </a:r>
            <a:br>
              <a:rPr lang="en-US"/>
            </a:br>
            <a:r>
              <a:rPr lang="en-US"/>
              <a:t>for Mean (</a:t>
            </a:r>
            <a:r>
              <a:rPr lang="en-US">
                <a:latin typeface="Noto Sans Symbols"/>
                <a:ea typeface="Noto Sans Symbols"/>
                <a:cs typeface="Noto Sans Symbols"/>
                <a:sym typeface="Noto Sans Symbols"/>
              </a:rPr>
              <a:t>σ</a:t>
            </a:r>
            <a:r>
              <a:rPr lang="en-US"/>
              <a:t> Known)</a:t>
            </a:r>
            <a:endParaRPr/>
          </a:p>
        </p:txBody>
      </p:sp>
      <p:sp>
        <p:nvSpPr>
          <p:cNvPr id="790" name="Google Shape;790;p73"/>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solidFill>
                  <a:schemeClr val="folHlink"/>
                </a:solidFill>
              </a:rPr>
              <a:t>1.	Assumptions</a:t>
            </a:r>
            <a:endParaRPr/>
          </a:p>
          <a:p>
            <a:pPr indent="-285750" lvl="1" marL="971550" rtl="0" algn="l">
              <a:spcBef>
                <a:spcPts val="560"/>
              </a:spcBef>
              <a:spcAft>
                <a:spcPts val="0"/>
              </a:spcAft>
              <a:buClr>
                <a:schemeClr val="folHlink"/>
              </a:buClr>
              <a:buSzPts val="1820"/>
              <a:buChar char="■"/>
            </a:pPr>
            <a:r>
              <a:rPr lang="en-US">
                <a:solidFill>
                  <a:schemeClr val="folHlink"/>
                </a:solidFill>
              </a:rPr>
              <a:t>Population Is Normally Distributed</a:t>
            </a:r>
            <a:endParaRPr/>
          </a:p>
          <a:p>
            <a:pPr indent="-285750" lvl="1" marL="971550" rtl="0" algn="l">
              <a:spcBef>
                <a:spcPts val="560"/>
              </a:spcBef>
              <a:spcAft>
                <a:spcPts val="0"/>
              </a:spcAft>
              <a:buClr>
                <a:schemeClr val="folHlink"/>
              </a:buClr>
              <a:buSzPts val="1820"/>
              <a:buChar char="■"/>
            </a:pPr>
            <a:r>
              <a:rPr lang="en-US">
                <a:solidFill>
                  <a:schemeClr val="folHlink"/>
                </a:solidFill>
              </a:rPr>
              <a:t>If Not Normal, Can Be Approximated by Normal Distribution (</a:t>
            </a:r>
            <a:r>
              <a:rPr i="1" lang="en-US">
                <a:solidFill>
                  <a:schemeClr val="folHlink"/>
                </a:solidFill>
              </a:rPr>
              <a:t>n</a:t>
            </a:r>
            <a:r>
              <a:rPr lang="en-US">
                <a:solidFill>
                  <a:schemeClr val="folHlink"/>
                </a:solidFill>
              </a:rPr>
              <a:t> </a:t>
            </a:r>
            <a:r>
              <a:rPr lang="en-US">
                <a:solidFill>
                  <a:schemeClr val="folHlink"/>
                </a:solidFill>
                <a:latin typeface="Noto Sans Symbols"/>
                <a:ea typeface="Noto Sans Symbols"/>
                <a:cs typeface="Noto Sans Symbols"/>
                <a:sym typeface="Noto Sans Symbols"/>
              </a:rPr>
              <a:t>≥</a:t>
            </a:r>
            <a:r>
              <a:rPr lang="en-US">
                <a:solidFill>
                  <a:schemeClr val="folHlink"/>
                </a:solidFill>
              </a:rPr>
              <a:t> 30)</a:t>
            </a:r>
            <a:endParaRPr/>
          </a:p>
          <a:p>
            <a:pPr indent="-571500" lvl="0" marL="571500" rtl="0" algn="l">
              <a:spcBef>
                <a:spcPts val="640"/>
              </a:spcBef>
              <a:spcAft>
                <a:spcPts val="0"/>
              </a:spcAft>
              <a:buNone/>
            </a:pPr>
            <a:r>
              <a:rPr lang="en-US">
                <a:solidFill>
                  <a:schemeClr val="folHlink"/>
                </a:solidFill>
              </a:rPr>
              <a:t>2.	Alternative Hypothesis Has </a:t>
            </a:r>
            <a:r>
              <a:rPr lang="en-US">
                <a:solidFill>
                  <a:schemeClr val="folHlink"/>
                </a:solidFill>
                <a:latin typeface="Noto Sans Symbols"/>
                <a:ea typeface="Noto Sans Symbols"/>
                <a:cs typeface="Noto Sans Symbols"/>
                <a:sym typeface="Noto Sans Symbols"/>
              </a:rPr>
              <a:t>≠</a:t>
            </a:r>
            <a:r>
              <a:rPr lang="en-US">
                <a:solidFill>
                  <a:schemeClr val="folHlink"/>
                </a:solidFill>
              </a:rPr>
              <a:t> Sign</a:t>
            </a:r>
            <a:endParaRPr/>
          </a:p>
          <a:p>
            <a:pPr indent="-571500" lvl="0" marL="571500" rtl="0" algn="l">
              <a:spcBef>
                <a:spcPts val="640"/>
              </a:spcBef>
              <a:spcAft>
                <a:spcPts val="0"/>
              </a:spcAft>
              <a:buNone/>
            </a:pPr>
            <a:r>
              <a:rPr lang="en-US"/>
              <a:t>3.	Z-Test Statistic</a:t>
            </a:r>
            <a:endParaRPr/>
          </a:p>
        </p:txBody>
      </p:sp>
      <p:graphicFrame>
        <p:nvGraphicFramePr>
          <p:cNvPr id="791" name="Google Shape;791;p73"/>
          <p:cNvGraphicFramePr/>
          <p:nvPr/>
        </p:nvGraphicFramePr>
        <p:xfrm>
          <a:off x="1733550" y="5105400"/>
          <a:ext cx="3211513" cy="1349375"/>
        </p:xfrm>
        <a:graphic>
          <a:graphicData uri="http://schemas.openxmlformats.org/presentationml/2006/ole">
            <mc:AlternateContent>
              <mc:Choice Requires="v">
                <p:oleObj r:id="rId4" imgH="1349375" imgW="3211513" progId="" spid="_x0000_s1">
                  <p:embed/>
                </p:oleObj>
              </mc:Choice>
              <mc:Fallback>
                <p:oleObj r:id="rId5" imgH="1349375" imgW="3211513" progId="">
                  <p:embed/>
                  <p:pic>
                    <p:nvPicPr>
                      <p:cNvPr id="791" name="Google Shape;791;p73"/>
                      <p:cNvPicPr preferRelativeResize="0"/>
                      <p:nvPr/>
                    </p:nvPicPr>
                    <p:blipFill rotWithShape="1">
                      <a:blip r:embed="rId6">
                        <a:alphaModFix/>
                      </a:blip>
                      <a:srcRect b="0" l="0" r="0" t="0"/>
                      <a:stretch/>
                    </p:blipFill>
                    <p:spPr>
                      <a:xfrm>
                        <a:off x="1733550" y="5105400"/>
                        <a:ext cx="3211513" cy="1349375"/>
                      </a:xfrm>
                      <a:prstGeom prst="rect">
                        <a:avLst/>
                      </a:prstGeom>
                      <a:noFill/>
                      <a:ln>
                        <a:noFill/>
                      </a:ln>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4"/>
          <p:cNvSpPr txBox="1"/>
          <p:nvPr>
            <p:ph type="title"/>
          </p:nvPr>
        </p:nvSpPr>
        <p:spPr>
          <a:xfrm>
            <a:off x="1676400" y="152400"/>
            <a:ext cx="72390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a:t>
            </a:r>
            <a:br>
              <a:rPr lang="en-US"/>
            </a:br>
            <a:r>
              <a:rPr lang="en-US"/>
              <a:t> Example </a:t>
            </a:r>
            <a:endParaRPr/>
          </a:p>
        </p:txBody>
      </p:sp>
      <p:sp>
        <p:nvSpPr>
          <p:cNvPr id="797" name="Google Shape;797;p74"/>
          <p:cNvSpPr txBox="1"/>
          <p:nvPr>
            <p:ph idx="1" type="body"/>
          </p:nvPr>
        </p:nvSpPr>
        <p:spPr>
          <a:xfrm>
            <a:off x="609600" y="1828800"/>
            <a:ext cx="4267200" cy="4114800"/>
          </a:xfrm>
          <a:prstGeom prst="rect">
            <a:avLst/>
          </a:prstGeom>
          <a:noFill/>
          <a:ln>
            <a:noFill/>
          </a:ln>
        </p:spPr>
        <p:txBody>
          <a:bodyPr anchorCtr="0" anchor="t" bIns="44450" lIns="90475" spcFirstLastPara="1" rIns="90475" wrap="square" tIns="44450">
            <a:noAutofit/>
          </a:bodyPr>
          <a:lstStyle/>
          <a:p>
            <a:pPr indent="0" lvl="0" marL="0" rtl="0" algn="l">
              <a:lnSpc>
                <a:spcPct val="110000"/>
              </a:lnSpc>
              <a:spcBef>
                <a:spcPts val="0"/>
              </a:spcBef>
              <a:spcAft>
                <a:spcPts val="0"/>
              </a:spcAft>
              <a:buNone/>
            </a:pPr>
            <a:r>
              <a:rPr lang="en-US" sz="2800"/>
              <a:t>Does an average box of cereal contain </a:t>
            </a:r>
            <a:r>
              <a:rPr b="1" lang="en-US" sz="2800">
                <a:solidFill>
                  <a:srgbClr val="FCFEB9"/>
                </a:solidFill>
              </a:rPr>
              <a:t>368</a:t>
            </a:r>
            <a:r>
              <a:rPr lang="en-US" sz="2800"/>
              <a:t> grams of cereal?  A random sample of </a:t>
            </a:r>
            <a:r>
              <a:rPr b="1" lang="en-US" sz="2800">
                <a:solidFill>
                  <a:srgbClr val="FCFEB9"/>
                </a:solidFill>
              </a:rPr>
              <a:t>25</a:t>
            </a:r>
            <a:r>
              <a:rPr lang="en-US" sz="2800"/>
              <a:t> boxes showed</a:t>
            </a:r>
            <a:r>
              <a:rPr b="1" lang="en-US" sz="2800">
                <a:solidFill>
                  <a:srgbClr val="FCFEB9"/>
                </a:solidFill>
                <a:latin typeface="Noto Sans Symbols"/>
                <a:ea typeface="Noto Sans Symbols"/>
                <a:cs typeface="Noto Sans Symbols"/>
                <a:sym typeface="Noto Sans Symbols"/>
              </a:rPr>
              <a:t></a:t>
            </a:r>
            <a:r>
              <a:rPr b="1" lang="en-US" sz="2800">
                <a:solidFill>
                  <a:srgbClr val="FCFEB9"/>
                </a:solidFill>
              </a:rPr>
              <a:t>X = 372.5</a:t>
            </a:r>
            <a:r>
              <a:rPr lang="en-US" sz="2800"/>
              <a:t>.  The company has specified </a:t>
            </a:r>
            <a:r>
              <a:rPr b="1" lang="en-US" sz="2800">
                <a:solidFill>
                  <a:srgbClr val="FCFEB9"/>
                </a:solidFill>
                <a:latin typeface="Noto Sans Symbols"/>
                <a:ea typeface="Noto Sans Symbols"/>
                <a:cs typeface="Noto Sans Symbols"/>
                <a:sym typeface="Noto Sans Symbols"/>
              </a:rPr>
              <a:t>σ</a:t>
            </a:r>
            <a:r>
              <a:rPr lang="en-US" sz="2800"/>
              <a:t> to be </a:t>
            </a:r>
            <a:r>
              <a:rPr b="1" lang="en-US" sz="2800">
                <a:solidFill>
                  <a:srgbClr val="FCFEB9"/>
                </a:solidFill>
              </a:rPr>
              <a:t>25</a:t>
            </a:r>
            <a:r>
              <a:rPr lang="en-US" sz="2800"/>
              <a:t> grams.  Test at the </a:t>
            </a:r>
            <a:r>
              <a:rPr b="1" lang="en-US" sz="2800">
                <a:solidFill>
                  <a:srgbClr val="FCFEB9"/>
                </a:solidFill>
              </a:rPr>
              <a:t>.05</a:t>
            </a:r>
            <a:r>
              <a:rPr lang="en-US" sz="2800"/>
              <a:t> level.</a:t>
            </a:r>
            <a:endParaRPr/>
          </a:p>
        </p:txBody>
      </p:sp>
      <p:sp>
        <p:nvSpPr>
          <p:cNvPr id="798" name="Google Shape;798;p74"/>
          <p:cNvSpPr/>
          <p:nvPr/>
        </p:nvSpPr>
        <p:spPr>
          <a:xfrm>
            <a:off x="5441950" y="2368550"/>
            <a:ext cx="2806700" cy="3340100"/>
          </a:xfrm>
          <a:prstGeom prst="cube">
            <a:avLst>
              <a:gd fmla="val 12690" name="adj"/>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aphicFrame>
        <p:nvGraphicFramePr>
          <p:cNvPr id="799" name="Google Shape;799;p74"/>
          <p:cNvGraphicFramePr/>
          <p:nvPr/>
        </p:nvGraphicFramePr>
        <p:xfrm>
          <a:off x="5578475" y="2741613"/>
          <a:ext cx="2209800" cy="1474787"/>
        </p:xfrm>
        <a:graphic>
          <a:graphicData uri="http://schemas.openxmlformats.org/presentationml/2006/ole">
            <mc:AlternateContent>
              <mc:Choice Requires="v">
                <p:oleObj r:id="rId4" imgH="1474787" imgW="2209800" progId="" spid="_x0000_s1">
                  <p:embed/>
                </p:oleObj>
              </mc:Choice>
              <mc:Fallback>
                <p:oleObj r:id="rId5" imgH="1474787" imgW="2209800" progId="">
                  <p:embed/>
                  <p:pic>
                    <p:nvPicPr>
                      <p:cNvPr id="799" name="Google Shape;799;p74"/>
                      <p:cNvPicPr preferRelativeResize="0"/>
                      <p:nvPr/>
                    </p:nvPicPr>
                    <p:blipFill rotWithShape="1">
                      <a:blip r:embed="rId6">
                        <a:alphaModFix/>
                      </a:blip>
                      <a:srcRect b="0" l="0" r="0" t="0"/>
                      <a:stretch/>
                    </p:blipFill>
                    <p:spPr>
                      <a:xfrm>
                        <a:off x="5578475" y="2741613"/>
                        <a:ext cx="2209800" cy="1474787"/>
                      </a:xfrm>
                      <a:prstGeom prst="rect">
                        <a:avLst/>
                      </a:prstGeom>
                      <a:noFill/>
                      <a:ln>
                        <a:noFill/>
                      </a:ln>
                    </p:spPr>
                  </p:pic>
                </p:oleObj>
              </mc:Fallback>
            </mc:AlternateContent>
          </a:graphicData>
        </a:graphic>
      </p:graphicFrame>
      <p:sp>
        <p:nvSpPr>
          <p:cNvPr id="800" name="Google Shape;800;p74"/>
          <p:cNvSpPr/>
          <p:nvPr/>
        </p:nvSpPr>
        <p:spPr>
          <a:xfrm>
            <a:off x="6118225" y="3533775"/>
            <a:ext cx="1130300" cy="1130300"/>
          </a:xfrm>
          <a:prstGeom prst="star16">
            <a:avLst>
              <a:gd fmla="val 37500"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01" name="Google Shape;801;p74"/>
          <p:cNvSpPr/>
          <p:nvPr/>
        </p:nvSpPr>
        <p:spPr>
          <a:xfrm>
            <a:off x="6122988" y="5183188"/>
            <a:ext cx="1368425" cy="45402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lang="en-US" sz="2400">
                <a:solidFill>
                  <a:srgbClr val="FCFEB9"/>
                </a:solidFill>
                <a:latin typeface="Arial"/>
                <a:ea typeface="Arial"/>
                <a:cs typeface="Arial"/>
                <a:sym typeface="Arial"/>
              </a:rPr>
              <a:t>368 gm.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07" name="Google Shape;807;p75"/>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08" name="Google Shape;808;p75"/>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14" name="Google Shape;814;p76"/>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endParaRPr b="1" sz="2800"/>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15" name="Google Shape;815;p76"/>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21" name="Google Shape;821;p77"/>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25</a:t>
            </a:r>
            <a:endParaRPr/>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22" name="Google Shape;822;p77"/>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28" name="Google Shape;828;p78"/>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25</a:t>
            </a:r>
            <a:endParaRPr/>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29" name="Google Shape;829;p78"/>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830" name="Google Shape;830;p78"/>
          <p:cNvGraphicFramePr/>
          <p:nvPr/>
        </p:nvGraphicFramePr>
        <p:xfrm>
          <a:off x="546100" y="451008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830" name="Google Shape;830;p78"/>
                      <p:cNvPicPr preferRelativeResize="0"/>
                      <p:nvPr/>
                    </p:nvPicPr>
                    <p:blipFill rotWithShape="1">
                      <a:blip r:embed="rId6">
                        <a:alphaModFix/>
                      </a:blip>
                      <a:srcRect b="0" l="0" r="0" t="0"/>
                      <a:stretch/>
                    </p:blipFill>
                    <p:spPr>
                      <a:xfrm>
                        <a:off x="546100" y="4510088"/>
                        <a:ext cx="3332163" cy="1870075"/>
                      </a:xfrm>
                      <a:prstGeom prst="rect">
                        <a:avLst/>
                      </a:prstGeom>
                      <a:noFill/>
                      <a:ln>
                        <a:noFill/>
                      </a:ln>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36" name="Google Shape;836;p79"/>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25</a:t>
            </a:r>
            <a:endParaRPr/>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37" name="Google Shape;837;p79"/>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838" name="Google Shape;838;p79"/>
          <p:cNvGraphicFramePr/>
          <p:nvPr/>
        </p:nvGraphicFramePr>
        <p:xfrm>
          <a:off x="546100" y="451008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838" name="Google Shape;838;p79"/>
                      <p:cNvPicPr preferRelativeResize="0"/>
                      <p:nvPr/>
                    </p:nvPicPr>
                    <p:blipFill rotWithShape="1">
                      <a:blip r:embed="rId6">
                        <a:alphaModFix/>
                      </a:blip>
                      <a:srcRect b="0" l="0" r="0" t="0"/>
                      <a:stretch/>
                    </p:blipFill>
                    <p:spPr>
                      <a:xfrm>
                        <a:off x="546100" y="4510088"/>
                        <a:ext cx="3332163" cy="1870075"/>
                      </a:xfrm>
                      <a:prstGeom prst="rect">
                        <a:avLst/>
                      </a:prstGeom>
                      <a:noFill/>
                      <a:ln>
                        <a:noFill/>
                      </a:ln>
                    </p:spPr>
                  </p:pic>
                </p:oleObj>
              </mc:Fallback>
            </mc:AlternateContent>
          </a:graphicData>
        </a:graphic>
      </p:graphicFrame>
      <p:graphicFrame>
        <p:nvGraphicFramePr>
          <p:cNvPr id="839" name="Google Shape;839;p79"/>
          <p:cNvGraphicFramePr/>
          <p:nvPr/>
        </p:nvGraphicFramePr>
        <p:xfrm>
          <a:off x="3494088" y="235267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839" name="Google Shape;839;p79"/>
                      <p:cNvPicPr preferRelativeResize="0"/>
                      <p:nvPr/>
                    </p:nvPicPr>
                    <p:blipFill rotWithShape="1">
                      <a:blip r:embed="rId9">
                        <a:alphaModFix/>
                      </a:blip>
                      <a:srcRect b="0" l="0" r="0" t="0"/>
                      <a:stretch/>
                    </p:blipFill>
                    <p:spPr>
                      <a:xfrm>
                        <a:off x="3494088" y="2352675"/>
                        <a:ext cx="5176837" cy="1349375"/>
                      </a:xfrm>
                      <a:prstGeom prst="rect">
                        <a:avLst/>
                      </a:prstGeom>
                      <a:noFill/>
                      <a:ln>
                        <a:noFill/>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p:nvPr/>
        </p:nvSpPr>
        <p:spPr>
          <a:xfrm>
            <a:off x="306388" y="2763838"/>
            <a:ext cx="2671762" cy="2997200"/>
          </a:xfrm>
          <a:custGeom>
            <a:rect b="b" l="l" r="r" t="t"/>
            <a:pathLst>
              <a:path extrusionOk="0" h="1888" w="1683">
                <a:moveTo>
                  <a:pt x="478" y="82"/>
                </a:moveTo>
                <a:lnTo>
                  <a:pt x="418" y="103"/>
                </a:lnTo>
                <a:lnTo>
                  <a:pt x="362" y="129"/>
                </a:lnTo>
                <a:lnTo>
                  <a:pt x="309" y="161"/>
                </a:lnTo>
                <a:lnTo>
                  <a:pt x="256" y="196"/>
                </a:lnTo>
                <a:lnTo>
                  <a:pt x="210" y="236"/>
                </a:lnTo>
                <a:lnTo>
                  <a:pt x="166" y="280"/>
                </a:lnTo>
                <a:lnTo>
                  <a:pt x="128" y="326"/>
                </a:lnTo>
                <a:lnTo>
                  <a:pt x="93" y="378"/>
                </a:lnTo>
                <a:lnTo>
                  <a:pt x="64" y="430"/>
                </a:lnTo>
                <a:lnTo>
                  <a:pt x="39" y="485"/>
                </a:lnTo>
                <a:lnTo>
                  <a:pt x="20" y="543"/>
                </a:lnTo>
                <a:lnTo>
                  <a:pt x="7" y="601"/>
                </a:lnTo>
                <a:lnTo>
                  <a:pt x="0" y="659"/>
                </a:lnTo>
                <a:lnTo>
                  <a:pt x="0" y="719"/>
                </a:lnTo>
                <a:lnTo>
                  <a:pt x="3" y="776"/>
                </a:lnTo>
                <a:lnTo>
                  <a:pt x="13" y="834"/>
                </a:lnTo>
                <a:lnTo>
                  <a:pt x="31" y="893"/>
                </a:lnTo>
                <a:lnTo>
                  <a:pt x="53" y="957"/>
                </a:lnTo>
                <a:lnTo>
                  <a:pt x="73" y="1024"/>
                </a:lnTo>
                <a:lnTo>
                  <a:pt x="95" y="1087"/>
                </a:lnTo>
                <a:lnTo>
                  <a:pt x="114" y="1150"/>
                </a:lnTo>
                <a:lnTo>
                  <a:pt x="134" y="1209"/>
                </a:lnTo>
                <a:lnTo>
                  <a:pt x="152" y="1266"/>
                </a:lnTo>
                <a:lnTo>
                  <a:pt x="166" y="1321"/>
                </a:lnTo>
                <a:lnTo>
                  <a:pt x="182" y="1371"/>
                </a:lnTo>
                <a:lnTo>
                  <a:pt x="195" y="1414"/>
                </a:lnTo>
                <a:lnTo>
                  <a:pt x="207" y="1455"/>
                </a:lnTo>
                <a:lnTo>
                  <a:pt x="216" y="1488"/>
                </a:lnTo>
                <a:lnTo>
                  <a:pt x="222" y="1519"/>
                </a:lnTo>
                <a:lnTo>
                  <a:pt x="227" y="1541"/>
                </a:lnTo>
                <a:lnTo>
                  <a:pt x="231" y="1559"/>
                </a:lnTo>
                <a:lnTo>
                  <a:pt x="232" y="1568"/>
                </a:lnTo>
                <a:lnTo>
                  <a:pt x="230" y="1575"/>
                </a:lnTo>
                <a:lnTo>
                  <a:pt x="247" y="1616"/>
                </a:lnTo>
                <a:lnTo>
                  <a:pt x="269" y="1657"/>
                </a:lnTo>
                <a:lnTo>
                  <a:pt x="294" y="1694"/>
                </a:lnTo>
                <a:lnTo>
                  <a:pt x="327" y="1728"/>
                </a:lnTo>
                <a:lnTo>
                  <a:pt x="365" y="1763"/>
                </a:lnTo>
                <a:lnTo>
                  <a:pt x="408" y="1793"/>
                </a:lnTo>
                <a:lnTo>
                  <a:pt x="452" y="1817"/>
                </a:lnTo>
                <a:lnTo>
                  <a:pt x="498" y="1838"/>
                </a:lnTo>
                <a:lnTo>
                  <a:pt x="550" y="1858"/>
                </a:lnTo>
                <a:lnTo>
                  <a:pt x="603" y="1872"/>
                </a:lnTo>
                <a:lnTo>
                  <a:pt x="660" y="1881"/>
                </a:lnTo>
                <a:lnTo>
                  <a:pt x="716" y="1887"/>
                </a:lnTo>
                <a:lnTo>
                  <a:pt x="775" y="1885"/>
                </a:lnTo>
                <a:lnTo>
                  <a:pt x="835" y="1884"/>
                </a:lnTo>
                <a:lnTo>
                  <a:pt x="894" y="1876"/>
                </a:lnTo>
                <a:lnTo>
                  <a:pt x="952" y="1865"/>
                </a:lnTo>
                <a:lnTo>
                  <a:pt x="1011" y="1849"/>
                </a:lnTo>
                <a:lnTo>
                  <a:pt x="1071" y="1827"/>
                </a:lnTo>
                <a:lnTo>
                  <a:pt x="1132" y="1803"/>
                </a:lnTo>
                <a:lnTo>
                  <a:pt x="1187" y="1777"/>
                </a:lnTo>
                <a:lnTo>
                  <a:pt x="1243" y="1747"/>
                </a:lnTo>
                <a:lnTo>
                  <a:pt x="1296" y="1719"/>
                </a:lnTo>
                <a:lnTo>
                  <a:pt x="1346" y="1683"/>
                </a:lnTo>
                <a:lnTo>
                  <a:pt x="1391" y="1648"/>
                </a:lnTo>
                <a:lnTo>
                  <a:pt x="1434" y="1611"/>
                </a:lnTo>
                <a:lnTo>
                  <a:pt x="1472" y="1573"/>
                </a:lnTo>
                <a:lnTo>
                  <a:pt x="1503" y="1535"/>
                </a:lnTo>
                <a:lnTo>
                  <a:pt x="1532" y="1495"/>
                </a:lnTo>
                <a:lnTo>
                  <a:pt x="1554" y="1455"/>
                </a:lnTo>
                <a:lnTo>
                  <a:pt x="1571" y="1414"/>
                </a:lnTo>
                <a:lnTo>
                  <a:pt x="1585" y="1374"/>
                </a:lnTo>
                <a:lnTo>
                  <a:pt x="1590" y="1335"/>
                </a:lnTo>
                <a:lnTo>
                  <a:pt x="1591" y="1297"/>
                </a:lnTo>
                <a:lnTo>
                  <a:pt x="1589" y="1260"/>
                </a:lnTo>
                <a:lnTo>
                  <a:pt x="1581" y="1224"/>
                </a:lnTo>
                <a:lnTo>
                  <a:pt x="1563" y="1165"/>
                </a:lnTo>
                <a:lnTo>
                  <a:pt x="1549" y="1108"/>
                </a:lnTo>
                <a:lnTo>
                  <a:pt x="1538" y="1051"/>
                </a:lnTo>
                <a:lnTo>
                  <a:pt x="1531" y="996"/>
                </a:lnTo>
                <a:lnTo>
                  <a:pt x="1528" y="944"/>
                </a:lnTo>
                <a:lnTo>
                  <a:pt x="1530" y="894"/>
                </a:lnTo>
                <a:lnTo>
                  <a:pt x="1534" y="849"/>
                </a:lnTo>
                <a:lnTo>
                  <a:pt x="1543" y="807"/>
                </a:lnTo>
                <a:lnTo>
                  <a:pt x="1557" y="771"/>
                </a:lnTo>
                <a:lnTo>
                  <a:pt x="1572" y="738"/>
                </a:lnTo>
                <a:lnTo>
                  <a:pt x="1592" y="713"/>
                </a:lnTo>
                <a:lnTo>
                  <a:pt x="1613" y="694"/>
                </a:lnTo>
                <a:lnTo>
                  <a:pt x="1639" y="684"/>
                </a:lnTo>
                <a:lnTo>
                  <a:pt x="1652" y="675"/>
                </a:lnTo>
                <a:lnTo>
                  <a:pt x="1665" y="661"/>
                </a:lnTo>
                <a:lnTo>
                  <a:pt x="1674" y="640"/>
                </a:lnTo>
                <a:lnTo>
                  <a:pt x="1679" y="613"/>
                </a:lnTo>
                <a:lnTo>
                  <a:pt x="1681" y="582"/>
                </a:lnTo>
                <a:lnTo>
                  <a:pt x="1682" y="542"/>
                </a:lnTo>
                <a:lnTo>
                  <a:pt x="1678" y="500"/>
                </a:lnTo>
                <a:lnTo>
                  <a:pt x="1671" y="457"/>
                </a:lnTo>
                <a:lnTo>
                  <a:pt x="1663" y="409"/>
                </a:lnTo>
                <a:lnTo>
                  <a:pt x="1648" y="362"/>
                </a:lnTo>
                <a:lnTo>
                  <a:pt x="1634" y="311"/>
                </a:lnTo>
                <a:lnTo>
                  <a:pt x="1617" y="274"/>
                </a:lnTo>
                <a:lnTo>
                  <a:pt x="1597" y="236"/>
                </a:lnTo>
                <a:lnTo>
                  <a:pt x="1568" y="201"/>
                </a:lnTo>
                <a:lnTo>
                  <a:pt x="1538" y="168"/>
                </a:lnTo>
                <a:lnTo>
                  <a:pt x="1501" y="137"/>
                </a:lnTo>
                <a:lnTo>
                  <a:pt x="1459" y="110"/>
                </a:lnTo>
                <a:lnTo>
                  <a:pt x="1413" y="85"/>
                </a:lnTo>
                <a:lnTo>
                  <a:pt x="1362" y="65"/>
                </a:lnTo>
                <a:lnTo>
                  <a:pt x="1308" y="44"/>
                </a:lnTo>
                <a:lnTo>
                  <a:pt x="1251" y="29"/>
                </a:lnTo>
                <a:lnTo>
                  <a:pt x="1189" y="18"/>
                </a:lnTo>
                <a:lnTo>
                  <a:pt x="1125" y="7"/>
                </a:lnTo>
                <a:lnTo>
                  <a:pt x="1057" y="2"/>
                </a:lnTo>
                <a:lnTo>
                  <a:pt x="990" y="0"/>
                </a:lnTo>
                <a:lnTo>
                  <a:pt x="919" y="4"/>
                </a:lnTo>
                <a:lnTo>
                  <a:pt x="845" y="7"/>
                </a:lnTo>
                <a:lnTo>
                  <a:pt x="774" y="15"/>
                </a:lnTo>
                <a:lnTo>
                  <a:pt x="700" y="29"/>
                </a:lnTo>
                <a:lnTo>
                  <a:pt x="624" y="42"/>
                </a:lnTo>
                <a:lnTo>
                  <a:pt x="551" y="61"/>
                </a:lnTo>
                <a:lnTo>
                  <a:pt x="478" y="82"/>
                </a:lnTo>
              </a:path>
            </a:pathLst>
          </a:custGeom>
          <a:solidFill>
            <a:srgbClr val="FCFEB9"/>
          </a:solidFill>
          <a:ln cap="rnd"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86" name="Google Shape;186;p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187" name="Google Shape;187;p8"/>
          <p:cNvSpPr/>
          <p:nvPr/>
        </p:nvSpPr>
        <p:spPr>
          <a:xfrm>
            <a:off x="619125" y="2193925"/>
            <a:ext cx="2054225" cy="515938"/>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Population</a:t>
            </a:r>
            <a:endParaRPr/>
          </a:p>
        </p:txBody>
      </p:sp>
      <p:sp>
        <p:nvSpPr>
          <p:cNvPr id="188" name="Google Shape;188;p8"/>
          <p:cNvSpPr/>
          <p:nvPr/>
        </p:nvSpPr>
        <p:spPr>
          <a:xfrm>
            <a:off x="3976688" y="1160463"/>
            <a:ext cx="2449512" cy="1590675"/>
          </a:xfrm>
          <a:prstGeom prst="wedgeRoundRectCallout">
            <a:avLst>
              <a:gd fmla="val -44833"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89" name="Google Shape;189;p8"/>
          <p:cNvSpPr/>
          <p:nvPr/>
        </p:nvSpPr>
        <p:spPr>
          <a:xfrm>
            <a:off x="4095750" y="1177925"/>
            <a:ext cx="2490788" cy="15494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 believe the population mean age is 50 (hypothesis).</a:t>
            </a:r>
            <a:endParaRPr/>
          </a:p>
        </p:txBody>
      </p:sp>
      <p:sp>
        <p:nvSpPr>
          <p:cNvPr id="190" name="Google Shape;190;p8"/>
          <p:cNvSpPr/>
          <p:nvPr/>
        </p:nvSpPr>
        <p:spPr>
          <a:xfrm>
            <a:off x="3870325" y="5527675"/>
            <a:ext cx="1587500" cy="977900"/>
          </a:xfrm>
          <a:prstGeom prst="ellipse">
            <a:avLst/>
          </a:prstGeom>
          <a:solidFill>
            <a:schemeClr val="accent1"/>
          </a:solidFill>
          <a:ln cap="flat"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1" name="Google Shape;191;p8"/>
          <p:cNvSpPr/>
          <p:nvPr/>
        </p:nvSpPr>
        <p:spPr>
          <a:xfrm>
            <a:off x="611188" y="3840163"/>
            <a:ext cx="1587500" cy="977900"/>
          </a:xfrm>
          <a:prstGeom prst="ellipse">
            <a:avLst/>
          </a:prstGeom>
          <a:solidFill>
            <a:schemeClr val="accent1"/>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2" name="Google Shape;192;p8"/>
          <p:cNvSpPr/>
          <p:nvPr/>
        </p:nvSpPr>
        <p:spPr>
          <a:xfrm>
            <a:off x="3509963" y="5603875"/>
            <a:ext cx="2255837" cy="857250"/>
          </a:xfrm>
          <a:prstGeom prst="rect">
            <a:avLst/>
          </a:prstGeom>
          <a:noFill/>
          <a:ln>
            <a:noFill/>
          </a:ln>
        </p:spPr>
        <p:txBody>
          <a:bodyPr anchorCtr="0" anchor="t" bIns="44450" lIns="90475" spcFirstLastPara="1" rIns="90475" wrap="square" tIns="44450">
            <a:spAutoFit/>
          </a:bodyPr>
          <a:lstStyle/>
          <a:p>
            <a:pPr indent="0" lvl="0" marL="0" marR="0" rtl="0" algn="ctr">
              <a:lnSpc>
                <a:spcPct val="105000"/>
              </a:lnSpc>
              <a:spcBef>
                <a:spcPts val="0"/>
              </a:spcBef>
              <a:spcAft>
                <a:spcPts val="0"/>
              </a:spcAft>
              <a:buNone/>
            </a:pPr>
            <a:r>
              <a:rPr b="1" lang="en-US" sz="2400">
                <a:solidFill>
                  <a:schemeClr val="lt1"/>
                </a:solidFill>
                <a:latin typeface="Arial"/>
                <a:ea typeface="Arial"/>
                <a:cs typeface="Arial"/>
                <a:sym typeface="Arial"/>
              </a:rPr>
              <a:t>Mean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i="1" lang="en-US" sz="2400">
                <a:solidFill>
                  <a:schemeClr val="lt1"/>
                </a:solidFill>
                <a:latin typeface="Noto Sans Symbols"/>
                <a:ea typeface="Noto Sans Symbols"/>
                <a:cs typeface="Noto Sans Symbols"/>
                <a:sym typeface="Noto Sans Symbols"/>
              </a:rPr>
              <a:t></a:t>
            </a:r>
            <a:r>
              <a:rPr b="1" i="1" lang="en-US" sz="2400">
                <a:solidFill>
                  <a:schemeClr val="lt1"/>
                </a:solidFill>
                <a:latin typeface="Arial"/>
                <a:ea typeface="Arial"/>
                <a:cs typeface="Arial"/>
                <a:sym typeface="Arial"/>
              </a:rPr>
              <a:t>X </a:t>
            </a:r>
            <a:r>
              <a:rPr b="1" lang="en-US" sz="2400">
                <a:solidFill>
                  <a:schemeClr val="lt1"/>
                </a:solidFill>
                <a:latin typeface="Arial"/>
                <a:ea typeface="Arial"/>
                <a:cs typeface="Arial"/>
                <a:sym typeface="Arial"/>
              </a:rPr>
              <a:t>= 20</a:t>
            </a:r>
            <a:endParaRPr/>
          </a:p>
        </p:txBody>
      </p:sp>
      <p:graphicFrame>
        <p:nvGraphicFramePr>
          <p:cNvPr id="193" name="Google Shape;193;p8"/>
          <p:cNvGraphicFramePr/>
          <p:nvPr/>
        </p:nvGraphicFramePr>
        <p:xfrm>
          <a:off x="2655888" y="2279650"/>
          <a:ext cx="2052637" cy="2168525"/>
        </p:xfrm>
        <a:graphic>
          <a:graphicData uri="http://schemas.openxmlformats.org/presentationml/2006/ole">
            <mc:AlternateContent>
              <mc:Choice Requires="v">
                <p:oleObj r:id="rId4" imgH="2168525" imgW="2052637" progId="" spid="_x0000_s1">
                  <p:embed/>
                </p:oleObj>
              </mc:Choice>
              <mc:Fallback>
                <p:oleObj r:id="rId5" imgH="2168525" imgW="2052637" progId="">
                  <p:embed/>
                  <p:pic>
                    <p:nvPicPr>
                      <p:cNvPr id="193" name="Google Shape;193;p8"/>
                      <p:cNvPicPr preferRelativeResize="0"/>
                      <p:nvPr/>
                    </p:nvPicPr>
                    <p:blipFill rotWithShape="1">
                      <a:blip r:embed="rId6">
                        <a:alphaModFix/>
                      </a:blip>
                      <a:srcRect b="0" l="0" r="0" t="0"/>
                      <a:stretch/>
                    </p:blipFill>
                    <p:spPr>
                      <a:xfrm>
                        <a:off x="2655888" y="2279650"/>
                        <a:ext cx="2052637" cy="2168525"/>
                      </a:xfrm>
                      <a:prstGeom prst="rect">
                        <a:avLst/>
                      </a:prstGeom>
                      <a:noFill/>
                      <a:ln>
                        <a:noFill/>
                      </a:ln>
                    </p:spPr>
                  </p:pic>
                </p:oleObj>
              </mc:Fallback>
            </mc:AlternateContent>
          </a:graphicData>
        </a:graphic>
      </p:graphicFrame>
      <p:grpSp>
        <p:nvGrpSpPr>
          <p:cNvPr id="194" name="Google Shape;194;p8"/>
          <p:cNvGrpSpPr/>
          <p:nvPr/>
        </p:nvGrpSpPr>
        <p:grpSpPr>
          <a:xfrm>
            <a:off x="1484313" y="4902200"/>
            <a:ext cx="2259012" cy="1562100"/>
            <a:chOff x="935" y="3088"/>
            <a:chExt cx="1423" cy="984"/>
          </a:xfrm>
        </p:grpSpPr>
        <p:sp>
          <p:nvSpPr>
            <p:cNvPr id="195" name="Google Shape;195;p8"/>
            <p:cNvSpPr/>
            <p:nvPr/>
          </p:nvSpPr>
          <p:spPr>
            <a:xfrm>
              <a:off x="935" y="3088"/>
              <a:ext cx="1423" cy="975"/>
            </a:xfrm>
            <a:custGeom>
              <a:rect b="b" l="l" r="r" t="t"/>
              <a:pathLst>
                <a:path extrusionOk="0" h="975" w="1423">
                  <a:moveTo>
                    <a:pt x="0" y="0"/>
                  </a:moveTo>
                  <a:lnTo>
                    <a:pt x="0" y="62"/>
                  </a:lnTo>
                  <a:lnTo>
                    <a:pt x="25" y="109"/>
                  </a:lnTo>
                  <a:lnTo>
                    <a:pt x="45" y="147"/>
                  </a:lnTo>
                  <a:lnTo>
                    <a:pt x="74" y="193"/>
                  </a:lnTo>
                  <a:lnTo>
                    <a:pt x="110" y="244"/>
                  </a:lnTo>
                  <a:lnTo>
                    <a:pt x="143" y="279"/>
                  </a:lnTo>
                  <a:lnTo>
                    <a:pt x="187" y="331"/>
                  </a:lnTo>
                  <a:lnTo>
                    <a:pt x="232" y="381"/>
                  </a:lnTo>
                  <a:lnTo>
                    <a:pt x="276" y="427"/>
                  </a:lnTo>
                  <a:lnTo>
                    <a:pt x="335" y="482"/>
                  </a:lnTo>
                  <a:lnTo>
                    <a:pt x="379" y="518"/>
                  </a:lnTo>
                  <a:lnTo>
                    <a:pt x="442" y="564"/>
                  </a:lnTo>
                  <a:lnTo>
                    <a:pt x="511" y="614"/>
                  </a:lnTo>
                  <a:lnTo>
                    <a:pt x="581" y="659"/>
                  </a:lnTo>
                  <a:lnTo>
                    <a:pt x="634" y="691"/>
                  </a:lnTo>
                  <a:lnTo>
                    <a:pt x="710" y="723"/>
                  </a:lnTo>
                  <a:lnTo>
                    <a:pt x="773" y="746"/>
                  </a:lnTo>
                  <a:lnTo>
                    <a:pt x="840" y="764"/>
                  </a:lnTo>
                  <a:lnTo>
                    <a:pt x="911" y="777"/>
                  </a:lnTo>
                  <a:lnTo>
                    <a:pt x="953" y="779"/>
                  </a:lnTo>
                  <a:lnTo>
                    <a:pt x="1003" y="777"/>
                  </a:lnTo>
                  <a:lnTo>
                    <a:pt x="1041" y="773"/>
                  </a:lnTo>
                  <a:lnTo>
                    <a:pt x="1078" y="768"/>
                  </a:lnTo>
                  <a:lnTo>
                    <a:pt x="1107" y="759"/>
                  </a:lnTo>
                  <a:lnTo>
                    <a:pt x="1107" y="974"/>
                  </a:lnTo>
                  <a:lnTo>
                    <a:pt x="1145" y="920"/>
                  </a:lnTo>
                  <a:lnTo>
                    <a:pt x="1192" y="857"/>
                  </a:lnTo>
                  <a:lnTo>
                    <a:pt x="1241" y="795"/>
                  </a:lnTo>
                  <a:lnTo>
                    <a:pt x="1299" y="737"/>
                  </a:lnTo>
                  <a:lnTo>
                    <a:pt x="1344" y="704"/>
                  </a:lnTo>
                  <a:lnTo>
                    <a:pt x="1422" y="670"/>
                  </a:lnTo>
                  <a:lnTo>
                    <a:pt x="1421" y="623"/>
                  </a:lnTo>
                  <a:lnTo>
                    <a:pt x="1358" y="591"/>
                  </a:lnTo>
                  <a:lnTo>
                    <a:pt x="1291" y="556"/>
                  </a:lnTo>
                  <a:lnTo>
                    <a:pt x="1224" y="504"/>
                  </a:lnTo>
                  <a:lnTo>
                    <a:pt x="1170" y="454"/>
                  </a:lnTo>
                  <a:lnTo>
                    <a:pt x="1139" y="422"/>
                  </a:lnTo>
                  <a:lnTo>
                    <a:pt x="1105" y="370"/>
                  </a:lnTo>
                  <a:lnTo>
                    <a:pt x="1105" y="553"/>
                  </a:lnTo>
                  <a:lnTo>
                    <a:pt x="1041" y="564"/>
                  </a:lnTo>
                  <a:lnTo>
                    <a:pt x="983" y="568"/>
                  </a:lnTo>
                  <a:lnTo>
                    <a:pt x="915" y="564"/>
                  </a:lnTo>
                  <a:lnTo>
                    <a:pt x="849" y="555"/>
                  </a:lnTo>
                  <a:lnTo>
                    <a:pt x="773" y="536"/>
                  </a:lnTo>
                  <a:lnTo>
                    <a:pt x="705" y="518"/>
                  </a:lnTo>
                  <a:lnTo>
                    <a:pt x="610" y="484"/>
                  </a:lnTo>
                  <a:lnTo>
                    <a:pt x="531" y="450"/>
                  </a:lnTo>
                  <a:lnTo>
                    <a:pt x="462" y="413"/>
                  </a:lnTo>
                  <a:lnTo>
                    <a:pt x="388" y="368"/>
                  </a:lnTo>
                  <a:lnTo>
                    <a:pt x="353" y="346"/>
                  </a:lnTo>
                  <a:lnTo>
                    <a:pt x="321" y="327"/>
                  </a:lnTo>
                  <a:lnTo>
                    <a:pt x="294" y="307"/>
                  </a:lnTo>
                  <a:lnTo>
                    <a:pt x="268" y="286"/>
                  </a:lnTo>
                  <a:lnTo>
                    <a:pt x="218" y="249"/>
                  </a:lnTo>
                  <a:lnTo>
                    <a:pt x="185" y="219"/>
                  </a:lnTo>
                  <a:lnTo>
                    <a:pt x="160" y="195"/>
                  </a:lnTo>
                  <a:lnTo>
                    <a:pt x="135" y="171"/>
                  </a:lnTo>
                  <a:lnTo>
                    <a:pt x="111" y="145"/>
                  </a:lnTo>
                  <a:lnTo>
                    <a:pt x="90" y="122"/>
                  </a:lnTo>
                  <a:lnTo>
                    <a:pt x="67" y="95"/>
                  </a:lnTo>
                  <a:lnTo>
                    <a:pt x="43" y="63"/>
                  </a:lnTo>
                  <a:lnTo>
                    <a:pt x="19" y="32"/>
                  </a:lnTo>
                  <a:lnTo>
                    <a:pt x="0" y="0"/>
                  </a:lnTo>
                </a:path>
              </a:pathLst>
            </a:custGeom>
            <a:solidFill>
              <a:srgbClr val="0080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96" name="Google Shape;196;p8"/>
            <p:cNvSpPr/>
            <p:nvPr/>
          </p:nvSpPr>
          <p:spPr>
            <a:xfrm>
              <a:off x="937" y="3148"/>
              <a:ext cx="1421" cy="924"/>
            </a:xfrm>
            <a:custGeom>
              <a:rect b="b" l="l" r="r" t="t"/>
              <a:pathLst>
                <a:path extrusionOk="0" h="924" w="1421">
                  <a:moveTo>
                    <a:pt x="0" y="0"/>
                  </a:moveTo>
                  <a:lnTo>
                    <a:pt x="19" y="52"/>
                  </a:lnTo>
                  <a:lnTo>
                    <a:pt x="36" y="94"/>
                  </a:lnTo>
                  <a:lnTo>
                    <a:pt x="54" y="129"/>
                  </a:lnTo>
                  <a:lnTo>
                    <a:pt x="76" y="169"/>
                  </a:lnTo>
                  <a:lnTo>
                    <a:pt x="108" y="224"/>
                  </a:lnTo>
                  <a:lnTo>
                    <a:pt x="143" y="274"/>
                  </a:lnTo>
                  <a:lnTo>
                    <a:pt x="187" y="325"/>
                  </a:lnTo>
                  <a:lnTo>
                    <a:pt x="232" y="374"/>
                  </a:lnTo>
                  <a:lnTo>
                    <a:pt x="277" y="419"/>
                  </a:lnTo>
                  <a:lnTo>
                    <a:pt x="335" y="473"/>
                  </a:lnTo>
                  <a:lnTo>
                    <a:pt x="379" y="508"/>
                  </a:lnTo>
                  <a:lnTo>
                    <a:pt x="442" y="553"/>
                  </a:lnTo>
                  <a:lnTo>
                    <a:pt x="511" y="602"/>
                  </a:lnTo>
                  <a:lnTo>
                    <a:pt x="581" y="647"/>
                  </a:lnTo>
                  <a:lnTo>
                    <a:pt x="634" y="678"/>
                  </a:lnTo>
                  <a:lnTo>
                    <a:pt x="710" y="709"/>
                  </a:lnTo>
                  <a:lnTo>
                    <a:pt x="773" y="731"/>
                  </a:lnTo>
                  <a:lnTo>
                    <a:pt x="840" y="749"/>
                  </a:lnTo>
                  <a:lnTo>
                    <a:pt x="911" y="763"/>
                  </a:lnTo>
                  <a:lnTo>
                    <a:pt x="953" y="765"/>
                  </a:lnTo>
                  <a:lnTo>
                    <a:pt x="1003" y="763"/>
                  </a:lnTo>
                  <a:lnTo>
                    <a:pt x="1041" y="758"/>
                  </a:lnTo>
                  <a:lnTo>
                    <a:pt x="1077" y="754"/>
                  </a:lnTo>
                  <a:lnTo>
                    <a:pt x="1107" y="745"/>
                  </a:lnTo>
                  <a:lnTo>
                    <a:pt x="1107" y="923"/>
                  </a:lnTo>
                  <a:lnTo>
                    <a:pt x="1147" y="867"/>
                  </a:lnTo>
                  <a:lnTo>
                    <a:pt x="1188" y="816"/>
                  </a:lnTo>
                  <a:lnTo>
                    <a:pt x="1242" y="749"/>
                  </a:lnTo>
                  <a:lnTo>
                    <a:pt x="1300" y="696"/>
                  </a:lnTo>
                  <a:lnTo>
                    <a:pt x="1353" y="652"/>
                  </a:lnTo>
                  <a:lnTo>
                    <a:pt x="1420" y="611"/>
                  </a:lnTo>
                  <a:lnTo>
                    <a:pt x="1357" y="580"/>
                  </a:lnTo>
                  <a:lnTo>
                    <a:pt x="1292" y="544"/>
                  </a:lnTo>
                  <a:lnTo>
                    <a:pt x="1224" y="495"/>
                  </a:lnTo>
                  <a:lnTo>
                    <a:pt x="1170" y="446"/>
                  </a:lnTo>
                  <a:lnTo>
                    <a:pt x="1139" y="415"/>
                  </a:lnTo>
                  <a:lnTo>
                    <a:pt x="1105" y="363"/>
                  </a:lnTo>
                  <a:lnTo>
                    <a:pt x="1105" y="542"/>
                  </a:lnTo>
                  <a:lnTo>
                    <a:pt x="1041" y="553"/>
                  </a:lnTo>
                  <a:lnTo>
                    <a:pt x="983" y="558"/>
                  </a:lnTo>
                  <a:lnTo>
                    <a:pt x="915" y="553"/>
                  </a:lnTo>
                  <a:lnTo>
                    <a:pt x="849" y="544"/>
                  </a:lnTo>
                  <a:lnTo>
                    <a:pt x="773" y="526"/>
                  </a:lnTo>
                  <a:lnTo>
                    <a:pt x="706" y="508"/>
                  </a:lnTo>
                  <a:lnTo>
                    <a:pt x="609" y="475"/>
                  </a:lnTo>
                  <a:lnTo>
                    <a:pt x="532" y="441"/>
                  </a:lnTo>
                  <a:lnTo>
                    <a:pt x="462" y="406"/>
                  </a:lnTo>
                  <a:lnTo>
                    <a:pt x="388" y="361"/>
                  </a:lnTo>
                  <a:lnTo>
                    <a:pt x="354" y="340"/>
                  </a:lnTo>
                  <a:lnTo>
                    <a:pt x="322" y="321"/>
                  </a:lnTo>
                  <a:lnTo>
                    <a:pt x="294" y="301"/>
                  </a:lnTo>
                  <a:lnTo>
                    <a:pt x="268" y="280"/>
                  </a:lnTo>
                  <a:lnTo>
                    <a:pt x="219" y="245"/>
                  </a:lnTo>
                  <a:lnTo>
                    <a:pt x="186" y="215"/>
                  </a:lnTo>
                  <a:lnTo>
                    <a:pt x="161" y="192"/>
                  </a:lnTo>
                  <a:lnTo>
                    <a:pt x="135" y="167"/>
                  </a:lnTo>
                  <a:lnTo>
                    <a:pt x="111" y="142"/>
                  </a:lnTo>
                  <a:lnTo>
                    <a:pt x="91" y="120"/>
                  </a:lnTo>
                  <a:lnTo>
                    <a:pt x="67" y="94"/>
                  </a:lnTo>
                  <a:lnTo>
                    <a:pt x="43" y="62"/>
                  </a:lnTo>
                  <a:lnTo>
                    <a:pt x="20" y="32"/>
                  </a:lnTo>
                  <a:lnTo>
                    <a:pt x="0" y="0"/>
                  </a:lnTo>
                </a:path>
              </a:pathLst>
            </a:custGeom>
            <a:solidFill>
              <a:srgbClr val="00FF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97" name="Google Shape;197;p8"/>
          <p:cNvSpPr/>
          <p:nvPr/>
        </p:nvSpPr>
        <p:spPr>
          <a:xfrm>
            <a:off x="3233738" y="4692650"/>
            <a:ext cx="279717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Random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sample</a:t>
            </a:r>
            <a:endParaRPr/>
          </a:p>
        </p:txBody>
      </p:sp>
      <p:sp>
        <p:nvSpPr>
          <p:cNvPr id="198" name="Google Shape;198;p8"/>
          <p:cNvSpPr/>
          <p:nvPr/>
        </p:nvSpPr>
        <p:spPr>
          <a:xfrm>
            <a:off x="7048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199" name="Google Shape;199;p8"/>
          <p:cNvSpPr/>
          <p:nvPr/>
        </p:nvSpPr>
        <p:spPr>
          <a:xfrm>
            <a:off x="1893888" y="347186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00" name="Google Shape;200;p8"/>
          <p:cNvSpPr/>
          <p:nvPr/>
        </p:nvSpPr>
        <p:spPr>
          <a:xfrm>
            <a:off x="885825" y="48783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01" name="Google Shape;201;p8"/>
          <p:cNvSpPr/>
          <p:nvPr/>
        </p:nvSpPr>
        <p:spPr>
          <a:xfrm>
            <a:off x="803275" y="39639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202" name="Google Shape;202;p8"/>
          <p:cNvSpPr/>
          <p:nvPr/>
        </p:nvSpPr>
        <p:spPr>
          <a:xfrm>
            <a:off x="16954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03" name="Google Shape;203;p8"/>
          <p:cNvSpPr/>
          <p:nvPr/>
        </p:nvSpPr>
        <p:spPr>
          <a:xfrm>
            <a:off x="1947863" y="4629150"/>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04" name="Google Shape;204;p8"/>
          <p:cNvSpPr/>
          <p:nvPr/>
        </p:nvSpPr>
        <p:spPr>
          <a:xfrm>
            <a:off x="1512888" y="402431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205" name="Google Shape;205;p8"/>
          <p:cNvSpPr/>
          <p:nvPr/>
        </p:nvSpPr>
        <p:spPr>
          <a:xfrm>
            <a:off x="3832225" y="5827713"/>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
        <p:nvSpPr>
          <p:cNvPr id="206" name="Google Shape;206;p8"/>
          <p:cNvSpPr/>
          <p:nvPr/>
        </p:nvSpPr>
        <p:spPr>
          <a:xfrm>
            <a:off x="4962525" y="5665788"/>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0"/>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45" name="Google Shape;845;p80"/>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25</a:t>
            </a:r>
            <a:endParaRPr/>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46" name="Google Shape;846;p80"/>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847" name="Google Shape;847;p80"/>
          <p:cNvGraphicFramePr/>
          <p:nvPr/>
        </p:nvGraphicFramePr>
        <p:xfrm>
          <a:off x="546100" y="451008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847" name="Google Shape;847;p80"/>
                      <p:cNvPicPr preferRelativeResize="0"/>
                      <p:nvPr/>
                    </p:nvPicPr>
                    <p:blipFill rotWithShape="1">
                      <a:blip r:embed="rId6">
                        <a:alphaModFix/>
                      </a:blip>
                      <a:srcRect b="0" l="0" r="0" t="0"/>
                      <a:stretch/>
                    </p:blipFill>
                    <p:spPr>
                      <a:xfrm>
                        <a:off x="546100" y="4510088"/>
                        <a:ext cx="3332163" cy="1870075"/>
                      </a:xfrm>
                      <a:prstGeom prst="rect">
                        <a:avLst/>
                      </a:prstGeom>
                      <a:noFill/>
                      <a:ln>
                        <a:noFill/>
                      </a:ln>
                    </p:spPr>
                  </p:pic>
                </p:oleObj>
              </mc:Fallback>
            </mc:AlternateContent>
          </a:graphicData>
        </a:graphic>
      </p:graphicFrame>
      <p:graphicFrame>
        <p:nvGraphicFramePr>
          <p:cNvPr id="848" name="Google Shape;848;p80"/>
          <p:cNvGraphicFramePr/>
          <p:nvPr/>
        </p:nvGraphicFramePr>
        <p:xfrm>
          <a:off x="3494088" y="235267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848" name="Google Shape;848;p80"/>
                      <p:cNvPicPr preferRelativeResize="0"/>
                      <p:nvPr/>
                    </p:nvPicPr>
                    <p:blipFill rotWithShape="1">
                      <a:blip r:embed="rId9">
                        <a:alphaModFix/>
                      </a:blip>
                      <a:srcRect b="0" l="0" r="0" t="0"/>
                      <a:stretch/>
                    </p:blipFill>
                    <p:spPr>
                      <a:xfrm>
                        <a:off x="3494088" y="2352675"/>
                        <a:ext cx="5176837" cy="1349375"/>
                      </a:xfrm>
                      <a:prstGeom prst="rect">
                        <a:avLst/>
                      </a:prstGeom>
                      <a:noFill/>
                      <a:ln>
                        <a:noFill/>
                      </a:ln>
                    </p:spPr>
                  </p:pic>
                </p:oleObj>
              </mc:Fallback>
            </mc:AlternateContent>
          </a:graphicData>
        </a:graphic>
      </p:graphicFrame>
      <p:sp>
        <p:nvSpPr>
          <p:cNvPr id="849" name="Google Shape;849;p80"/>
          <p:cNvSpPr/>
          <p:nvPr/>
        </p:nvSpPr>
        <p:spPr>
          <a:xfrm>
            <a:off x="4725988" y="437673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55" name="Google Shape;855;p81"/>
          <p:cNvSpPr txBox="1"/>
          <p:nvPr>
            <p:ph idx="1" type="body"/>
          </p:nvPr>
        </p:nvSpPr>
        <p:spPr>
          <a:xfrm>
            <a:off x="609600" y="170815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368</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368</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r>
              <a:rPr b="1" lang="en-US" sz="2800">
                <a:solidFill>
                  <a:schemeClr val="lt2"/>
                </a:solidFill>
                <a:latin typeface="Noto Sans Symbols"/>
                <a:ea typeface="Noto Sans Symbols"/>
                <a:cs typeface="Noto Sans Symbols"/>
                <a:sym typeface="Noto Sans Symbols"/>
              </a:rPr>
              <a:t>=</a:t>
            </a:r>
            <a:r>
              <a:rPr b="1" lang="en-US" sz="2800">
                <a:solidFill>
                  <a:schemeClr val="lt2"/>
                </a:solidFill>
              </a:rPr>
              <a:t> </a:t>
            </a:r>
            <a:r>
              <a:rPr b="1" lang="en-US" sz="2800"/>
              <a:t>25</a:t>
            </a:r>
            <a:endParaRPr/>
          </a:p>
          <a:p>
            <a:pPr indent="0" lvl="0" marL="0" rtl="0" algn="l">
              <a:spcBef>
                <a:spcPts val="672"/>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56" name="Google Shape;856;p81"/>
          <p:cNvSpPr/>
          <p:nvPr/>
        </p:nvSpPr>
        <p:spPr>
          <a:xfrm>
            <a:off x="4724400" y="170815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857" name="Google Shape;857;p81"/>
          <p:cNvGraphicFramePr/>
          <p:nvPr/>
        </p:nvGraphicFramePr>
        <p:xfrm>
          <a:off x="546100" y="451008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857" name="Google Shape;857;p81"/>
                      <p:cNvPicPr preferRelativeResize="0"/>
                      <p:nvPr/>
                    </p:nvPicPr>
                    <p:blipFill rotWithShape="1">
                      <a:blip r:embed="rId6">
                        <a:alphaModFix/>
                      </a:blip>
                      <a:srcRect b="0" l="0" r="0" t="0"/>
                      <a:stretch/>
                    </p:blipFill>
                    <p:spPr>
                      <a:xfrm>
                        <a:off x="546100" y="4510088"/>
                        <a:ext cx="3332163" cy="1870075"/>
                      </a:xfrm>
                      <a:prstGeom prst="rect">
                        <a:avLst/>
                      </a:prstGeom>
                      <a:noFill/>
                      <a:ln>
                        <a:noFill/>
                      </a:ln>
                    </p:spPr>
                  </p:pic>
                </p:oleObj>
              </mc:Fallback>
            </mc:AlternateContent>
          </a:graphicData>
        </a:graphic>
      </p:graphicFrame>
      <p:graphicFrame>
        <p:nvGraphicFramePr>
          <p:cNvPr id="858" name="Google Shape;858;p81"/>
          <p:cNvGraphicFramePr/>
          <p:nvPr/>
        </p:nvGraphicFramePr>
        <p:xfrm>
          <a:off x="3494088" y="2352675"/>
          <a:ext cx="5176837" cy="1349375"/>
        </p:xfrm>
        <a:graphic>
          <a:graphicData uri="http://schemas.openxmlformats.org/presentationml/2006/ole">
            <mc:AlternateContent>
              <mc:Choice Requires="v">
                <p:oleObj r:id="rId7" imgH="1349375" imgW="5176837" progId="" spid="_x0000_s2">
                  <p:embed/>
                </p:oleObj>
              </mc:Choice>
              <mc:Fallback>
                <p:oleObj r:id="rId8" imgH="1349375" imgW="5176837" progId="">
                  <p:embed/>
                  <p:pic>
                    <p:nvPicPr>
                      <p:cNvPr id="858" name="Google Shape;858;p81"/>
                      <p:cNvPicPr preferRelativeResize="0"/>
                      <p:nvPr/>
                    </p:nvPicPr>
                    <p:blipFill rotWithShape="1">
                      <a:blip r:embed="rId9">
                        <a:alphaModFix/>
                      </a:blip>
                      <a:srcRect b="0" l="0" r="0" t="0"/>
                      <a:stretch/>
                    </p:blipFill>
                    <p:spPr>
                      <a:xfrm>
                        <a:off x="3494088" y="2352675"/>
                        <a:ext cx="5176837" cy="1349375"/>
                      </a:xfrm>
                      <a:prstGeom prst="rect">
                        <a:avLst/>
                      </a:prstGeom>
                      <a:noFill/>
                      <a:ln>
                        <a:noFill/>
                      </a:ln>
                    </p:spPr>
                  </p:pic>
                </p:oleObj>
              </mc:Fallback>
            </mc:AlternateContent>
          </a:graphicData>
        </a:graphic>
      </p:graphicFrame>
      <p:sp>
        <p:nvSpPr>
          <p:cNvPr id="859" name="Google Shape;859;p81"/>
          <p:cNvSpPr/>
          <p:nvPr/>
        </p:nvSpPr>
        <p:spPr>
          <a:xfrm>
            <a:off x="4725988" y="437673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860" name="Google Shape;860;p81"/>
          <p:cNvSpPr/>
          <p:nvPr/>
        </p:nvSpPr>
        <p:spPr>
          <a:xfrm>
            <a:off x="4725988" y="5367338"/>
            <a:ext cx="33496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No evidence average is not 368</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Thinking Challenge</a:t>
            </a:r>
            <a:endParaRPr/>
          </a:p>
        </p:txBody>
      </p:sp>
      <p:sp>
        <p:nvSpPr>
          <p:cNvPr id="866" name="Google Shape;866;p82"/>
          <p:cNvSpPr txBox="1"/>
          <p:nvPr>
            <p:ph idx="1" type="body"/>
          </p:nvPr>
        </p:nvSpPr>
        <p:spPr>
          <a:xfrm>
            <a:off x="530225" y="1828800"/>
            <a:ext cx="6019800" cy="4419600"/>
          </a:xfrm>
          <a:prstGeom prst="rect">
            <a:avLst/>
          </a:prstGeom>
          <a:noFill/>
          <a:ln>
            <a:noFill/>
          </a:ln>
        </p:spPr>
        <p:txBody>
          <a:bodyPr anchorCtr="0" anchor="t" bIns="44450" lIns="90475" spcFirstLastPara="1" rIns="90475" wrap="square" tIns="44450">
            <a:noAutofit/>
          </a:bodyPr>
          <a:lstStyle/>
          <a:p>
            <a:pPr indent="0" lvl="0" marL="0" rtl="0" algn="l">
              <a:lnSpc>
                <a:spcPct val="105000"/>
              </a:lnSpc>
              <a:spcBef>
                <a:spcPts val="0"/>
              </a:spcBef>
              <a:spcAft>
                <a:spcPts val="0"/>
              </a:spcAft>
              <a:buNone/>
            </a:pPr>
            <a:r>
              <a:rPr lang="en-US" sz="2800"/>
              <a:t>You’re a Q/C inspector.  You want to find out if a new machine is making electrical cords to customer specification: </a:t>
            </a:r>
            <a:r>
              <a:rPr b="1" lang="en-US" sz="2800">
                <a:solidFill>
                  <a:srgbClr val="FCFEB9"/>
                </a:solidFill>
              </a:rPr>
              <a:t>average</a:t>
            </a:r>
            <a:r>
              <a:rPr lang="en-US" sz="2800"/>
              <a:t> breaking strength of </a:t>
            </a:r>
            <a:r>
              <a:rPr b="1" lang="en-US" sz="2800">
                <a:solidFill>
                  <a:srgbClr val="FCFEB9"/>
                </a:solidFill>
              </a:rPr>
              <a:t>70</a:t>
            </a:r>
            <a:r>
              <a:rPr lang="en-US" sz="2800"/>
              <a:t> lb. with </a:t>
            </a:r>
            <a:r>
              <a:rPr b="1" lang="en-US" sz="2800">
                <a:solidFill>
                  <a:srgbClr val="FCFEB9"/>
                </a:solidFill>
                <a:latin typeface="Noto Sans Symbols"/>
                <a:ea typeface="Noto Sans Symbols"/>
                <a:cs typeface="Noto Sans Symbols"/>
                <a:sym typeface="Noto Sans Symbols"/>
              </a:rPr>
              <a:t>σ</a:t>
            </a:r>
            <a:r>
              <a:rPr b="1" lang="en-US" sz="2800">
                <a:solidFill>
                  <a:srgbClr val="FCFEB9"/>
                </a:solidFill>
              </a:rPr>
              <a:t> = 3.5</a:t>
            </a:r>
            <a:r>
              <a:rPr lang="en-US" sz="2800">
                <a:solidFill>
                  <a:srgbClr val="FCFEB9"/>
                </a:solidFill>
              </a:rPr>
              <a:t> </a:t>
            </a:r>
            <a:r>
              <a:rPr lang="en-US" sz="2800"/>
              <a:t>lb.  You take a sample of </a:t>
            </a:r>
            <a:r>
              <a:rPr b="1" lang="en-US" sz="2800">
                <a:solidFill>
                  <a:srgbClr val="FCFEB9"/>
                </a:solidFill>
              </a:rPr>
              <a:t>36</a:t>
            </a:r>
            <a:r>
              <a:rPr lang="en-US" sz="2800">
                <a:solidFill>
                  <a:srgbClr val="FCFEB9"/>
                </a:solidFill>
              </a:rPr>
              <a:t> </a:t>
            </a:r>
            <a:r>
              <a:rPr lang="en-US" sz="2800"/>
              <a:t>cords &amp; compute a sample mean of </a:t>
            </a:r>
            <a:r>
              <a:rPr b="1" lang="en-US" sz="2800">
                <a:solidFill>
                  <a:srgbClr val="FCFEB9"/>
                </a:solidFill>
              </a:rPr>
              <a:t>69.7</a:t>
            </a:r>
            <a:r>
              <a:rPr lang="en-US" sz="2800">
                <a:solidFill>
                  <a:srgbClr val="FCFEB9"/>
                </a:solidFill>
              </a:rPr>
              <a:t> </a:t>
            </a:r>
            <a:r>
              <a:rPr lang="en-US" sz="2800"/>
              <a:t>lb.  At the </a:t>
            </a:r>
            <a:r>
              <a:rPr b="1" lang="en-US" sz="2800">
                <a:solidFill>
                  <a:srgbClr val="FCFEB9"/>
                </a:solidFill>
              </a:rPr>
              <a:t>.05</a:t>
            </a:r>
            <a:r>
              <a:rPr lang="en-US" sz="2800">
                <a:solidFill>
                  <a:srgbClr val="FCFEB9"/>
                </a:solidFill>
              </a:rPr>
              <a:t> </a:t>
            </a:r>
            <a:r>
              <a:rPr lang="en-US" sz="2800"/>
              <a:t>level, is there evidence that the machine is </a:t>
            </a:r>
            <a:r>
              <a:rPr b="1" lang="en-US" sz="2800">
                <a:solidFill>
                  <a:srgbClr val="FCFEB9"/>
                </a:solidFill>
              </a:rPr>
              <a:t>not</a:t>
            </a:r>
            <a:r>
              <a:rPr lang="en-US" sz="2800"/>
              <a:t> meeting the average breaking strength?</a:t>
            </a:r>
            <a:endParaRPr/>
          </a:p>
        </p:txBody>
      </p:sp>
      <p:sp>
        <p:nvSpPr>
          <p:cNvPr id="867" name="Google Shape;867;p82"/>
          <p:cNvSpPr/>
          <p:nvPr/>
        </p:nvSpPr>
        <p:spPr>
          <a:xfrm>
            <a:off x="6750050" y="3454400"/>
            <a:ext cx="1490663" cy="2170113"/>
          </a:xfrm>
          <a:custGeom>
            <a:rect b="b" l="l" r="r" t="t"/>
            <a:pathLst>
              <a:path extrusionOk="0" h="1367" w="939">
                <a:moveTo>
                  <a:pt x="538" y="10"/>
                </a:moveTo>
                <a:lnTo>
                  <a:pt x="546" y="123"/>
                </a:lnTo>
                <a:lnTo>
                  <a:pt x="538" y="236"/>
                </a:lnTo>
                <a:lnTo>
                  <a:pt x="531" y="277"/>
                </a:lnTo>
                <a:lnTo>
                  <a:pt x="515" y="321"/>
                </a:lnTo>
                <a:lnTo>
                  <a:pt x="472" y="395"/>
                </a:lnTo>
                <a:lnTo>
                  <a:pt x="421" y="465"/>
                </a:lnTo>
                <a:lnTo>
                  <a:pt x="355" y="519"/>
                </a:lnTo>
                <a:lnTo>
                  <a:pt x="292" y="564"/>
                </a:lnTo>
                <a:lnTo>
                  <a:pt x="253" y="588"/>
                </a:lnTo>
                <a:lnTo>
                  <a:pt x="178" y="623"/>
                </a:lnTo>
                <a:lnTo>
                  <a:pt x="112" y="653"/>
                </a:lnTo>
                <a:lnTo>
                  <a:pt x="210" y="651"/>
                </a:lnTo>
                <a:lnTo>
                  <a:pt x="163" y="707"/>
                </a:lnTo>
                <a:lnTo>
                  <a:pt x="140" y="757"/>
                </a:lnTo>
                <a:lnTo>
                  <a:pt x="119" y="816"/>
                </a:lnTo>
                <a:lnTo>
                  <a:pt x="102" y="894"/>
                </a:lnTo>
                <a:lnTo>
                  <a:pt x="94" y="998"/>
                </a:lnTo>
                <a:lnTo>
                  <a:pt x="102" y="1107"/>
                </a:lnTo>
                <a:lnTo>
                  <a:pt x="119" y="1174"/>
                </a:lnTo>
                <a:lnTo>
                  <a:pt x="140" y="1216"/>
                </a:lnTo>
                <a:lnTo>
                  <a:pt x="172" y="1252"/>
                </a:lnTo>
                <a:lnTo>
                  <a:pt x="199" y="1269"/>
                </a:lnTo>
                <a:lnTo>
                  <a:pt x="242" y="1297"/>
                </a:lnTo>
                <a:lnTo>
                  <a:pt x="296" y="1309"/>
                </a:lnTo>
                <a:lnTo>
                  <a:pt x="938" y="1309"/>
                </a:lnTo>
                <a:lnTo>
                  <a:pt x="934" y="1366"/>
                </a:lnTo>
                <a:lnTo>
                  <a:pt x="253" y="1366"/>
                </a:lnTo>
                <a:lnTo>
                  <a:pt x="151" y="1351"/>
                </a:lnTo>
                <a:lnTo>
                  <a:pt x="68" y="1284"/>
                </a:lnTo>
                <a:lnTo>
                  <a:pt x="15" y="1171"/>
                </a:lnTo>
                <a:lnTo>
                  <a:pt x="0" y="963"/>
                </a:lnTo>
                <a:lnTo>
                  <a:pt x="10" y="841"/>
                </a:lnTo>
                <a:lnTo>
                  <a:pt x="60" y="718"/>
                </a:lnTo>
                <a:lnTo>
                  <a:pt x="128" y="670"/>
                </a:lnTo>
                <a:lnTo>
                  <a:pt x="411" y="576"/>
                </a:lnTo>
                <a:lnTo>
                  <a:pt x="523" y="528"/>
                </a:lnTo>
                <a:lnTo>
                  <a:pt x="605" y="434"/>
                </a:lnTo>
                <a:lnTo>
                  <a:pt x="660" y="282"/>
                </a:lnTo>
                <a:lnTo>
                  <a:pt x="675" y="203"/>
                </a:lnTo>
                <a:lnTo>
                  <a:pt x="675" y="199"/>
                </a:lnTo>
                <a:lnTo>
                  <a:pt x="671" y="133"/>
                </a:lnTo>
                <a:lnTo>
                  <a:pt x="665" y="0"/>
                </a:lnTo>
                <a:lnTo>
                  <a:pt x="538" y="10"/>
                </a:lnTo>
              </a:path>
            </a:pathLst>
          </a:custGeom>
          <a:solidFill>
            <a:srgbClr val="A8A8A8"/>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68" name="Google Shape;868;p82"/>
          <p:cNvSpPr/>
          <p:nvPr/>
        </p:nvSpPr>
        <p:spPr>
          <a:xfrm>
            <a:off x="7161213" y="2676525"/>
            <a:ext cx="717550" cy="801688"/>
          </a:xfrm>
          <a:custGeom>
            <a:rect b="b" l="l" r="r" t="t"/>
            <a:pathLst>
              <a:path extrusionOk="0" h="505" w="452">
                <a:moveTo>
                  <a:pt x="0" y="81"/>
                </a:moveTo>
                <a:lnTo>
                  <a:pt x="129" y="504"/>
                </a:lnTo>
                <a:lnTo>
                  <a:pt x="451" y="439"/>
                </a:lnTo>
                <a:lnTo>
                  <a:pt x="415" y="0"/>
                </a:lnTo>
                <a:lnTo>
                  <a:pt x="0" y="81"/>
                </a:lnTo>
              </a:path>
            </a:pathLst>
          </a:custGeom>
          <a:solidFill>
            <a:srgbClr val="A8A8A8"/>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69" name="Google Shape;869;p82"/>
          <p:cNvSpPr/>
          <p:nvPr/>
        </p:nvSpPr>
        <p:spPr>
          <a:xfrm>
            <a:off x="7820025" y="2633663"/>
            <a:ext cx="220663" cy="741362"/>
          </a:xfrm>
          <a:custGeom>
            <a:rect b="b" l="l" r="r" t="t"/>
            <a:pathLst>
              <a:path extrusionOk="0" h="467" w="139">
                <a:moveTo>
                  <a:pt x="138" y="0"/>
                </a:moveTo>
                <a:lnTo>
                  <a:pt x="129" y="448"/>
                </a:lnTo>
                <a:lnTo>
                  <a:pt x="36" y="466"/>
                </a:lnTo>
                <a:lnTo>
                  <a:pt x="0" y="27"/>
                </a:lnTo>
                <a:lnTo>
                  <a:pt x="138" y="0"/>
                </a:lnTo>
              </a:path>
            </a:pathLst>
          </a:custGeom>
          <a:solidFill>
            <a:srgbClr val="A8A8A8"/>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0" name="Google Shape;870;p82"/>
          <p:cNvSpPr/>
          <p:nvPr/>
        </p:nvSpPr>
        <p:spPr>
          <a:xfrm>
            <a:off x="6999288" y="2535238"/>
            <a:ext cx="1187450" cy="300037"/>
          </a:xfrm>
          <a:custGeom>
            <a:rect b="b" l="l" r="r" t="t"/>
            <a:pathLst>
              <a:path extrusionOk="0" h="189" w="748">
                <a:moveTo>
                  <a:pt x="9" y="188"/>
                </a:moveTo>
                <a:lnTo>
                  <a:pt x="0" y="145"/>
                </a:lnTo>
                <a:lnTo>
                  <a:pt x="739" y="0"/>
                </a:lnTo>
                <a:lnTo>
                  <a:pt x="747" y="44"/>
                </a:lnTo>
                <a:lnTo>
                  <a:pt x="9" y="188"/>
                </a:lnTo>
              </a:path>
            </a:pathLst>
          </a:custGeom>
          <a:solidFill>
            <a:srgbClr val="A8A8A8"/>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1" name="Google Shape;871;p82"/>
          <p:cNvSpPr/>
          <p:nvPr/>
        </p:nvSpPr>
        <p:spPr>
          <a:xfrm>
            <a:off x="7439025" y="3360738"/>
            <a:ext cx="512763" cy="155575"/>
          </a:xfrm>
          <a:custGeom>
            <a:rect b="b" l="l" r="r" t="t"/>
            <a:pathLst>
              <a:path extrusionOk="0" h="98" w="323">
                <a:moveTo>
                  <a:pt x="0" y="63"/>
                </a:moveTo>
                <a:lnTo>
                  <a:pt x="55" y="97"/>
                </a:lnTo>
                <a:lnTo>
                  <a:pt x="285" y="52"/>
                </a:lnTo>
                <a:lnTo>
                  <a:pt x="322" y="0"/>
                </a:lnTo>
                <a:lnTo>
                  <a:pt x="0" y="63"/>
                </a:lnTo>
              </a:path>
            </a:pathLst>
          </a:custGeom>
          <a:solidFill>
            <a:srgbClr val="000000"/>
          </a:solidFill>
          <a:ln cap="rnd" cmpd="sng" w="12700">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2" name="Google Shape;872;p82"/>
          <p:cNvSpPr/>
          <p:nvPr/>
        </p:nvSpPr>
        <p:spPr>
          <a:xfrm>
            <a:off x="6708775" y="3409950"/>
            <a:ext cx="1525588" cy="2247900"/>
          </a:xfrm>
          <a:custGeom>
            <a:rect b="b" l="l" r="r" t="t"/>
            <a:pathLst>
              <a:path extrusionOk="0" h="1416" w="961">
                <a:moveTo>
                  <a:pt x="668" y="0"/>
                </a:moveTo>
                <a:lnTo>
                  <a:pt x="678" y="92"/>
                </a:lnTo>
                <a:lnTo>
                  <a:pt x="686" y="200"/>
                </a:lnTo>
                <a:lnTo>
                  <a:pt x="682" y="247"/>
                </a:lnTo>
                <a:lnTo>
                  <a:pt x="666" y="329"/>
                </a:lnTo>
                <a:lnTo>
                  <a:pt x="643" y="404"/>
                </a:lnTo>
                <a:lnTo>
                  <a:pt x="607" y="463"/>
                </a:lnTo>
                <a:lnTo>
                  <a:pt x="555" y="516"/>
                </a:lnTo>
                <a:lnTo>
                  <a:pt x="506" y="552"/>
                </a:lnTo>
                <a:lnTo>
                  <a:pt x="444" y="582"/>
                </a:lnTo>
                <a:lnTo>
                  <a:pt x="353" y="612"/>
                </a:lnTo>
                <a:lnTo>
                  <a:pt x="228" y="651"/>
                </a:lnTo>
                <a:lnTo>
                  <a:pt x="130" y="686"/>
                </a:lnTo>
                <a:lnTo>
                  <a:pt x="79" y="731"/>
                </a:lnTo>
                <a:lnTo>
                  <a:pt x="41" y="783"/>
                </a:lnTo>
                <a:lnTo>
                  <a:pt x="19" y="868"/>
                </a:lnTo>
                <a:lnTo>
                  <a:pt x="4" y="962"/>
                </a:lnTo>
                <a:lnTo>
                  <a:pt x="0" y="1011"/>
                </a:lnTo>
                <a:lnTo>
                  <a:pt x="6" y="1149"/>
                </a:lnTo>
                <a:lnTo>
                  <a:pt x="22" y="1212"/>
                </a:lnTo>
                <a:lnTo>
                  <a:pt x="44" y="1265"/>
                </a:lnTo>
                <a:lnTo>
                  <a:pt x="71" y="1301"/>
                </a:lnTo>
                <a:lnTo>
                  <a:pt x="83" y="1322"/>
                </a:lnTo>
                <a:lnTo>
                  <a:pt x="128" y="1363"/>
                </a:lnTo>
                <a:lnTo>
                  <a:pt x="182" y="1394"/>
                </a:lnTo>
                <a:lnTo>
                  <a:pt x="232" y="1405"/>
                </a:lnTo>
                <a:lnTo>
                  <a:pt x="289" y="1415"/>
                </a:lnTo>
                <a:lnTo>
                  <a:pt x="960" y="1415"/>
                </a:lnTo>
                <a:lnTo>
                  <a:pt x="958" y="1387"/>
                </a:lnTo>
                <a:lnTo>
                  <a:pt x="318" y="1387"/>
                </a:lnTo>
                <a:lnTo>
                  <a:pt x="231" y="1373"/>
                </a:lnTo>
                <a:lnTo>
                  <a:pt x="181" y="1353"/>
                </a:lnTo>
                <a:lnTo>
                  <a:pt x="146" y="1331"/>
                </a:lnTo>
                <a:lnTo>
                  <a:pt x="107" y="1290"/>
                </a:lnTo>
                <a:lnTo>
                  <a:pt x="96" y="1270"/>
                </a:lnTo>
                <a:lnTo>
                  <a:pt x="67" y="1223"/>
                </a:lnTo>
                <a:lnTo>
                  <a:pt x="59" y="1197"/>
                </a:lnTo>
                <a:lnTo>
                  <a:pt x="47" y="1149"/>
                </a:lnTo>
                <a:lnTo>
                  <a:pt x="40" y="1077"/>
                </a:lnTo>
                <a:lnTo>
                  <a:pt x="40" y="1039"/>
                </a:lnTo>
                <a:lnTo>
                  <a:pt x="42" y="1010"/>
                </a:lnTo>
                <a:lnTo>
                  <a:pt x="51" y="928"/>
                </a:lnTo>
                <a:lnTo>
                  <a:pt x="63" y="865"/>
                </a:lnTo>
                <a:lnTo>
                  <a:pt x="83" y="793"/>
                </a:lnTo>
                <a:lnTo>
                  <a:pt x="96" y="767"/>
                </a:lnTo>
                <a:lnTo>
                  <a:pt x="111" y="750"/>
                </a:lnTo>
                <a:lnTo>
                  <a:pt x="150" y="721"/>
                </a:lnTo>
                <a:lnTo>
                  <a:pt x="318" y="670"/>
                </a:lnTo>
                <a:lnTo>
                  <a:pt x="473" y="611"/>
                </a:lnTo>
                <a:lnTo>
                  <a:pt x="551" y="567"/>
                </a:lnTo>
                <a:lnTo>
                  <a:pt x="588" y="542"/>
                </a:lnTo>
                <a:lnTo>
                  <a:pt x="623" y="508"/>
                </a:lnTo>
                <a:lnTo>
                  <a:pt x="659" y="458"/>
                </a:lnTo>
                <a:lnTo>
                  <a:pt x="683" y="412"/>
                </a:lnTo>
                <a:lnTo>
                  <a:pt x="699" y="376"/>
                </a:lnTo>
                <a:lnTo>
                  <a:pt x="719" y="315"/>
                </a:lnTo>
                <a:lnTo>
                  <a:pt x="732" y="253"/>
                </a:lnTo>
                <a:lnTo>
                  <a:pt x="732" y="160"/>
                </a:lnTo>
                <a:lnTo>
                  <a:pt x="720" y="95"/>
                </a:lnTo>
                <a:lnTo>
                  <a:pt x="706" y="10"/>
                </a:lnTo>
                <a:lnTo>
                  <a:pt x="668" y="0"/>
                </a:lnTo>
              </a:path>
            </a:pathLst>
          </a:custGeom>
          <a:solidFill>
            <a:srgbClr val="FFFFFF"/>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3" name="Google Shape;873;p82"/>
          <p:cNvSpPr/>
          <p:nvPr/>
        </p:nvSpPr>
        <p:spPr>
          <a:xfrm>
            <a:off x="6832600" y="4545013"/>
            <a:ext cx="1403350" cy="1030287"/>
          </a:xfrm>
          <a:custGeom>
            <a:rect b="b" l="l" r="r" t="t"/>
            <a:pathLst>
              <a:path extrusionOk="0" h="649" w="884">
                <a:moveTo>
                  <a:pt x="92" y="0"/>
                </a:moveTo>
                <a:lnTo>
                  <a:pt x="60" y="40"/>
                </a:lnTo>
                <a:lnTo>
                  <a:pt x="52" y="55"/>
                </a:lnTo>
                <a:lnTo>
                  <a:pt x="34" y="98"/>
                </a:lnTo>
                <a:lnTo>
                  <a:pt x="17" y="169"/>
                </a:lnTo>
                <a:lnTo>
                  <a:pt x="3" y="277"/>
                </a:lnTo>
                <a:lnTo>
                  <a:pt x="0" y="346"/>
                </a:lnTo>
                <a:lnTo>
                  <a:pt x="6" y="422"/>
                </a:lnTo>
                <a:lnTo>
                  <a:pt x="19" y="476"/>
                </a:lnTo>
                <a:lnTo>
                  <a:pt x="50" y="532"/>
                </a:lnTo>
                <a:lnTo>
                  <a:pt x="80" y="575"/>
                </a:lnTo>
                <a:lnTo>
                  <a:pt x="92" y="586"/>
                </a:lnTo>
                <a:lnTo>
                  <a:pt x="112" y="601"/>
                </a:lnTo>
                <a:lnTo>
                  <a:pt x="137" y="622"/>
                </a:lnTo>
                <a:lnTo>
                  <a:pt x="182" y="638"/>
                </a:lnTo>
                <a:lnTo>
                  <a:pt x="239" y="648"/>
                </a:lnTo>
                <a:lnTo>
                  <a:pt x="883" y="648"/>
                </a:lnTo>
              </a:path>
            </a:pathLst>
          </a:custGeom>
          <a:noFill/>
          <a:ln cap="rnd" cmpd="sng" w="12700">
            <a:solidFill>
              <a:srgbClr val="A8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4" name="Google Shape;874;p82"/>
          <p:cNvSpPr/>
          <p:nvPr/>
        </p:nvSpPr>
        <p:spPr>
          <a:xfrm>
            <a:off x="7439025" y="3373438"/>
            <a:ext cx="439738" cy="142875"/>
          </a:xfrm>
          <a:custGeom>
            <a:rect b="b" l="l" r="r" t="t"/>
            <a:pathLst>
              <a:path extrusionOk="0" h="90" w="277">
                <a:moveTo>
                  <a:pt x="0" y="55"/>
                </a:moveTo>
                <a:lnTo>
                  <a:pt x="55" y="89"/>
                </a:lnTo>
                <a:lnTo>
                  <a:pt x="238" y="53"/>
                </a:lnTo>
                <a:lnTo>
                  <a:pt x="276" y="0"/>
                </a:lnTo>
                <a:lnTo>
                  <a:pt x="0" y="55"/>
                </a:lnTo>
              </a:path>
            </a:pathLst>
          </a:custGeom>
          <a:solidFill>
            <a:srgbClr val="000000"/>
          </a:solidFill>
          <a:ln cap="rnd" cmpd="sng" w="12700">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5" name="Google Shape;875;p82"/>
          <p:cNvSpPr/>
          <p:nvPr/>
        </p:nvSpPr>
        <p:spPr>
          <a:xfrm>
            <a:off x="7207250" y="3479800"/>
            <a:ext cx="485775" cy="879475"/>
          </a:xfrm>
          <a:custGeom>
            <a:rect b="b" l="l" r="r" t="t"/>
            <a:pathLst>
              <a:path extrusionOk="0" h="554" w="306">
                <a:moveTo>
                  <a:pt x="299" y="0"/>
                </a:moveTo>
                <a:lnTo>
                  <a:pt x="305" y="63"/>
                </a:lnTo>
                <a:lnTo>
                  <a:pt x="305" y="152"/>
                </a:lnTo>
                <a:lnTo>
                  <a:pt x="297" y="251"/>
                </a:lnTo>
                <a:lnTo>
                  <a:pt x="282" y="320"/>
                </a:lnTo>
                <a:lnTo>
                  <a:pt x="259" y="365"/>
                </a:lnTo>
                <a:lnTo>
                  <a:pt x="231" y="414"/>
                </a:lnTo>
                <a:lnTo>
                  <a:pt x="192" y="459"/>
                </a:lnTo>
                <a:lnTo>
                  <a:pt x="153" y="489"/>
                </a:lnTo>
                <a:lnTo>
                  <a:pt x="113" y="508"/>
                </a:lnTo>
                <a:lnTo>
                  <a:pt x="67" y="528"/>
                </a:lnTo>
                <a:lnTo>
                  <a:pt x="20" y="548"/>
                </a:lnTo>
                <a:lnTo>
                  <a:pt x="0" y="553"/>
                </a:lnTo>
              </a:path>
            </a:pathLst>
          </a:custGeom>
          <a:noFill/>
          <a:ln cap="rnd" cmpd="sng" w="12700">
            <a:solidFill>
              <a:srgbClr val="A8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6" name="Google Shape;876;p82"/>
          <p:cNvSpPr/>
          <p:nvPr/>
        </p:nvSpPr>
        <p:spPr>
          <a:xfrm>
            <a:off x="6999288" y="2579688"/>
            <a:ext cx="968375" cy="255587"/>
          </a:xfrm>
          <a:custGeom>
            <a:rect b="b" l="l" r="r" t="t"/>
            <a:pathLst>
              <a:path extrusionOk="0" h="161" w="610">
                <a:moveTo>
                  <a:pt x="9" y="160"/>
                </a:moveTo>
                <a:lnTo>
                  <a:pt x="0" y="117"/>
                </a:lnTo>
                <a:lnTo>
                  <a:pt x="600" y="0"/>
                </a:lnTo>
                <a:lnTo>
                  <a:pt x="609" y="43"/>
                </a:lnTo>
                <a:lnTo>
                  <a:pt x="9" y="160"/>
                </a:lnTo>
              </a:path>
            </a:pathLst>
          </a:custGeom>
          <a:solidFill>
            <a:srgbClr val="A8A8A8"/>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7" name="Google Shape;877;p82"/>
          <p:cNvSpPr/>
          <p:nvPr/>
        </p:nvSpPr>
        <p:spPr>
          <a:xfrm>
            <a:off x="7162800" y="2058988"/>
            <a:ext cx="361950" cy="655637"/>
          </a:xfrm>
          <a:custGeom>
            <a:rect b="b" l="l" r="r" t="t"/>
            <a:pathLst>
              <a:path extrusionOk="0" h="413" w="228">
                <a:moveTo>
                  <a:pt x="67" y="412"/>
                </a:moveTo>
                <a:lnTo>
                  <a:pt x="0" y="66"/>
                </a:lnTo>
                <a:lnTo>
                  <a:pt x="31" y="15"/>
                </a:lnTo>
                <a:lnTo>
                  <a:pt x="112" y="0"/>
                </a:lnTo>
                <a:lnTo>
                  <a:pt x="161" y="35"/>
                </a:lnTo>
                <a:lnTo>
                  <a:pt x="227" y="381"/>
                </a:lnTo>
                <a:lnTo>
                  <a:pt x="67" y="412"/>
                </a:lnTo>
              </a:path>
            </a:pathLst>
          </a:custGeom>
          <a:solidFill>
            <a:srgbClr val="FFFF54"/>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8" name="Google Shape;878;p82"/>
          <p:cNvSpPr/>
          <p:nvPr/>
        </p:nvSpPr>
        <p:spPr>
          <a:xfrm>
            <a:off x="7481888" y="1987550"/>
            <a:ext cx="409575" cy="660400"/>
          </a:xfrm>
          <a:custGeom>
            <a:rect b="b" l="l" r="r" t="t"/>
            <a:pathLst>
              <a:path extrusionOk="0" h="416" w="258">
                <a:moveTo>
                  <a:pt x="79" y="415"/>
                </a:moveTo>
                <a:lnTo>
                  <a:pt x="27" y="122"/>
                </a:lnTo>
                <a:lnTo>
                  <a:pt x="0" y="82"/>
                </a:lnTo>
                <a:lnTo>
                  <a:pt x="13" y="69"/>
                </a:lnTo>
                <a:lnTo>
                  <a:pt x="49" y="17"/>
                </a:lnTo>
                <a:lnTo>
                  <a:pt x="138" y="0"/>
                </a:lnTo>
                <a:lnTo>
                  <a:pt x="191" y="35"/>
                </a:lnTo>
                <a:lnTo>
                  <a:pt x="202" y="56"/>
                </a:lnTo>
                <a:lnTo>
                  <a:pt x="209" y="119"/>
                </a:lnTo>
                <a:lnTo>
                  <a:pt x="257" y="380"/>
                </a:lnTo>
                <a:lnTo>
                  <a:pt x="79" y="415"/>
                </a:lnTo>
              </a:path>
            </a:pathLst>
          </a:custGeom>
          <a:solidFill>
            <a:srgbClr val="FFFF54"/>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79" name="Google Shape;879;p82"/>
          <p:cNvSpPr/>
          <p:nvPr/>
        </p:nvSpPr>
        <p:spPr>
          <a:xfrm>
            <a:off x="7200900" y="2055813"/>
            <a:ext cx="323850" cy="650875"/>
          </a:xfrm>
          <a:custGeom>
            <a:rect b="b" l="l" r="r" t="t"/>
            <a:pathLst>
              <a:path extrusionOk="0" h="410" w="204">
                <a:moveTo>
                  <a:pt x="67" y="409"/>
                </a:moveTo>
                <a:lnTo>
                  <a:pt x="0" y="64"/>
                </a:lnTo>
                <a:lnTo>
                  <a:pt x="26" y="14"/>
                </a:lnTo>
                <a:lnTo>
                  <a:pt x="94" y="0"/>
                </a:lnTo>
                <a:lnTo>
                  <a:pt x="137" y="37"/>
                </a:lnTo>
                <a:lnTo>
                  <a:pt x="203" y="383"/>
                </a:lnTo>
                <a:lnTo>
                  <a:pt x="67" y="409"/>
                </a:lnTo>
              </a:path>
            </a:pathLst>
          </a:custGeom>
          <a:solidFill>
            <a:srgbClr val="FFA800"/>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80" name="Google Shape;880;p82"/>
          <p:cNvSpPr/>
          <p:nvPr/>
        </p:nvSpPr>
        <p:spPr>
          <a:xfrm>
            <a:off x="7529513" y="1985963"/>
            <a:ext cx="361950" cy="654050"/>
          </a:xfrm>
          <a:custGeom>
            <a:rect b="b" l="l" r="r" t="t"/>
            <a:pathLst>
              <a:path extrusionOk="0" h="412" w="228">
                <a:moveTo>
                  <a:pt x="75" y="411"/>
                </a:moveTo>
                <a:lnTo>
                  <a:pt x="22" y="114"/>
                </a:lnTo>
                <a:lnTo>
                  <a:pt x="0" y="80"/>
                </a:lnTo>
                <a:lnTo>
                  <a:pt x="9" y="65"/>
                </a:lnTo>
                <a:lnTo>
                  <a:pt x="39" y="15"/>
                </a:lnTo>
                <a:lnTo>
                  <a:pt x="114" y="0"/>
                </a:lnTo>
                <a:lnTo>
                  <a:pt x="161" y="36"/>
                </a:lnTo>
                <a:lnTo>
                  <a:pt x="183" y="49"/>
                </a:lnTo>
                <a:lnTo>
                  <a:pt x="181" y="88"/>
                </a:lnTo>
                <a:lnTo>
                  <a:pt x="227" y="381"/>
                </a:lnTo>
                <a:lnTo>
                  <a:pt x="75" y="411"/>
                </a:lnTo>
              </a:path>
            </a:pathLst>
          </a:custGeom>
          <a:solidFill>
            <a:srgbClr val="FFA800"/>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81" name="Google Shape;881;p82"/>
          <p:cNvSpPr/>
          <p:nvPr/>
        </p:nvSpPr>
        <p:spPr>
          <a:xfrm>
            <a:off x="7275513" y="2205038"/>
            <a:ext cx="144462" cy="163512"/>
          </a:xfrm>
          <a:custGeom>
            <a:rect b="b" l="l" r="r" t="t"/>
            <a:pathLst>
              <a:path extrusionOk="0" h="103" w="91">
                <a:moveTo>
                  <a:pt x="45" y="51"/>
                </a:moveTo>
                <a:lnTo>
                  <a:pt x="36" y="1"/>
                </a:lnTo>
                <a:lnTo>
                  <a:pt x="39" y="0"/>
                </a:lnTo>
                <a:lnTo>
                  <a:pt x="43" y="0"/>
                </a:lnTo>
                <a:lnTo>
                  <a:pt x="47" y="0"/>
                </a:lnTo>
                <a:lnTo>
                  <a:pt x="50" y="1"/>
                </a:lnTo>
                <a:lnTo>
                  <a:pt x="53" y="1"/>
                </a:lnTo>
                <a:lnTo>
                  <a:pt x="57" y="2"/>
                </a:lnTo>
                <a:lnTo>
                  <a:pt x="60" y="4"/>
                </a:lnTo>
                <a:lnTo>
                  <a:pt x="63" y="6"/>
                </a:lnTo>
                <a:lnTo>
                  <a:pt x="67" y="8"/>
                </a:lnTo>
                <a:lnTo>
                  <a:pt x="69" y="10"/>
                </a:lnTo>
                <a:lnTo>
                  <a:pt x="72" y="12"/>
                </a:lnTo>
                <a:lnTo>
                  <a:pt x="76" y="15"/>
                </a:lnTo>
                <a:lnTo>
                  <a:pt x="77" y="18"/>
                </a:lnTo>
                <a:lnTo>
                  <a:pt x="80" y="21"/>
                </a:lnTo>
                <a:lnTo>
                  <a:pt x="82" y="24"/>
                </a:lnTo>
                <a:lnTo>
                  <a:pt x="83" y="27"/>
                </a:lnTo>
                <a:lnTo>
                  <a:pt x="86" y="32"/>
                </a:lnTo>
                <a:lnTo>
                  <a:pt x="88" y="39"/>
                </a:lnTo>
                <a:lnTo>
                  <a:pt x="89" y="43"/>
                </a:lnTo>
                <a:lnTo>
                  <a:pt x="90" y="52"/>
                </a:lnTo>
                <a:lnTo>
                  <a:pt x="90" y="55"/>
                </a:lnTo>
                <a:lnTo>
                  <a:pt x="90" y="60"/>
                </a:lnTo>
                <a:lnTo>
                  <a:pt x="90" y="63"/>
                </a:lnTo>
                <a:lnTo>
                  <a:pt x="89" y="67"/>
                </a:lnTo>
                <a:lnTo>
                  <a:pt x="88" y="71"/>
                </a:lnTo>
                <a:lnTo>
                  <a:pt x="87" y="74"/>
                </a:lnTo>
                <a:lnTo>
                  <a:pt x="85" y="78"/>
                </a:lnTo>
                <a:lnTo>
                  <a:pt x="83" y="81"/>
                </a:lnTo>
                <a:lnTo>
                  <a:pt x="81" y="84"/>
                </a:lnTo>
                <a:lnTo>
                  <a:pt x="80" y="88"/>
                </a:lnTo>
                <a:lnTo>
                  <a:pt x="77" y="90"/>
                </a:lnTo>
                <a:lnTo>
                  <a:pt x="74" y="92"/>
                </a:lnTo>
                <a:lnTo>
                  <a:pt x="71" y="95"/>
                </a:lnTo>
                <a:lnTo>
                  <a:pt x="69" y="97"/>
                </a:lnTo>
                <a:lnTo>
                  <a:pt x="66" y="98"/>
                </a:lnTo>
                <a:lnTo>
                  <a:pt x="62" y="100"/>
                </a:lnTo>
                <a:lnTo>
                  <a:pt x="59" y="101"/>
                </a:lnTo>
                <a:lnTo>
                  <a:pt x="56" y="102"/>
                </a:lnTo>
                <a:lnTo>
                  <a:pt x="51" y="102"/>
                </a:lnTo>
                <a:lnTo>
                  <a:pt x="48" y="102"/>
                </a:lnTo>
                <a:lnTo>
                  <a:pt x="43" y="102"/>
                </a:lnTo>
                <a:lnTo>
                  <a:pt x="41" y="102"/>
                </a:lnTo>
                <a:lnTo>
                  <a:pt x="37" y="101"/>
                </a:lnTo>
                <a:lnTo>
                  <a:pt x="34" y="100"/>
                </a:lnTo>
                <a:lnTo>
                  <a:pt x="31" y="98"/>
                </a:lnTo>
                <a:lnTo>
                  <a:pt x="27" y="97"/>
                </a:lnTo>
                <a:lnTo>
                  <a:pt x="24" y="95"/>
                </a:lnTo>
                <a:lnTo>
                  <a:pt x="21" y="93"/>
                </a:lnTo>
                <a:lnTo>
                  <a:pt x="18" y="90"/>
                </a:lnTo>
                <a:lnTo>
                  <a:pt x="15" y="88"/>
                </a:lnTo>
                <a:lnTo>
                  <a:pt x="13" y="84"/>
                </a:lnTo>
                <a:lnTo>
                  <a:pt x="11" y="81"/>
                </a:lnTo>
                <a:lnTo>
                  <a:pt x="9" y="79"/>
                </a:lnTo>
                <a:lnTo>
                  <a:pt x="7" y="75"/>
                </a:lnTo>
                <a:lnTo>
                  <a:pt x="5" y="71"/>
                </a:lnTo>
                <a:lnTo>
                  <a:pt x="2" y="64"/>
                </a:lnTo>
                <a:lnTo>
                  <a:pt x="1" y="59"/>
                </a:lnTo>
                <a:lnTo>
                  <a:pt x="0" y="51"/>
                </a:lnTo>
                <a:lnTo>
                  <a:pt x="0" y="47"/>
                </a:lnTo>
                <a:lnTo>
                  <a:pt x="0" y="43"/>
                </a:lnTo>
                <a:lnTo>
                  <a:pt x="1" y="39"/>
                </a:lnTo>
                <a:lnTo>
                  <a:pt x="1" y="36"/>
                </a:lnTo>
                <a:lnTo>
                  <a:pt x="3" y="31"/>
                </a:lnTo>
                <a:lnTo>
                  <a:pt x="4" y="27"/>
                </a:lnTo>
                <a:lnTo>
                  <a:pt x="6" y="24"/>
                </a:lnTo>
                <a:lnTo>
                  <a:pt x="7" y="22"/>
                </a:lnTo>
                <a:lnTo>
                  <a:pt x="9" y="19"/>
                </a:lnTo>
                <a:lnTo>
                  <a:pt x="11" y="15"/>
                </a:lnTo>
                <a:lnTo>
                  <a:pt x="14" y="12"/>
                </a:lnTo>
                <a:lnTo>
                  <a:pt x="16" y="10"/>
                </a:lnTo>
                <a:lnTo>
                  <a:pt x="19" y="7"/>
                </a:lnTo>
                <a:lnTo>
                  <a:pt x="22" y="6"/>
                </a:lnTo>
                <a:lnTo>
                  <a:pt x="25" y="4"/>
                </a:lnTo>
                <a:lnTo>
                  <a:pt x="29" y="2"/>
                </a:lnTo>
                <a:lnTo>
                  <a:pt x="32" y="1"/>
                </a:lnTo>
                <a:lnTo>
                  <a:pt x="36" y="1"/>
                </a:lnTo>
                <a:lnTo>
                  <a:pt x="45" y="51"/>
                </a:lnTo>
              </a:path>
            </a:pathLst>
          </a:custGeom>
          <a:solidFill>
            <a:srgbClr val="FFFF54"/>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82" name="Google Shape;882;p82"/>
          <p:cNvSpPr/>
          <p:nvPr/>
        </p:nvSpPr>
        <p:spPr>
          <a:xfrm>
            <a:off x="7627938" y="2135188"/>
            <a:ext cx="144462" cy="165100"/>
          </a:xfrm>
          <a:custGeom>
            <a:rect b="b" l="l" r="r" t="t"/>
            <a:pathLst>
              <a:path extrusionOk="0" h="104" w="91">
                <a:moveTo>
                  <a:pt x="45" y="51"/>
                </a:moveTo>
                <a:lnTo>
                  <a:pt x="36" y="1"/>
                </a:lnTo>
                <a:lnTo>
                  <a:pt x="39" y="0"/>
                </a:lnTo>
                <a:lnTo>
                  <a:pt x="42" y="0"/>
                </a:lnTo>
                <a:lnTo>
                  <a:pt x="46" y="0"/>
                </a:lnTo>
                <a:lnTo>
                  <a:pt x="50" y="1"/>
                </a:lnTo>
                <a:lnTo>
                  <a:pt x="53" y="2"/>
                </a:lnTo>
                <a:lnTo>
                  <a:pt x="56" y="3"/>
                </a:lnTo>
                <a:lnTo>
                  <a:pt x="60" y="4"/>
                </a:lnTo>
                <a:lnTo>
                  <a:pt x="62" y="6"/>
                </a:lnTo>
                <a:lnTo>
                  <a:pt x="66" y="7"/>
                </a:lnTo>
                <a:lnTo>
                  <a:pt x="70" y="10"/>
                </a:lnTo>
                <a:lnTo>
                  <a:pt x="72" y="13"/>
                </a:lnTo>
                <a:lnTo>
                  <a:pt x="75" y="15"/>
                </a:lnTo>
                <a:lnTo>
                  <a:pt x="77" y="18"/>
                </a:lnTo>
                <a:lnTo>
                  <a:pt x="79" y="21"/>
                </a:lnTo>
                <a:lnTo>
                  <a:pt x="81" y="25"/>
                </a:lnTo>
                <a:lnTo>
                  <a:pt x="83" y="28"/>
                </a:lnTo>
                <a:lnTo>
                  <a:pt x="85" y="32"/>
                </a:lnTo>
                <a:lnTo>
                  <a:pt x="88" y="39"/>
                </a:lnTo>
                <a:lnTo>
                  <a:pt x="89" y="44"/>
                </a:lnTo>
                <a:lnTo>
                  <a:pt x="90" y="52"/>
                </a:lnTo>
                <a:lnTo>
                  <a:pt x="90" y="55"/>
                </a:lnTo>
                <a:lnTo>
                  <a:pt x="90" y="59"/>
                </a:lnTo>
                <a:lnTo>
                  <a:pt x="90" y="64"/>
                </a:lnTo>
                <a:lnTo>
                  <a:pt x="88" y="67"/>
                </a:lnTo>
                <a:lnTo>
                  <a:pt x="87" y="70"/>
                </a:lnTo>
                <a:lnTo>
                  <a:pt x="87" y="75"/>
                </a:lnTo>
                <a:lnTo>
                  <a:pt x="84" y="78"/>
                </a:lnTo>
                <a:lnTo>
                  <a:pt x="83" y="81"/>
                </a:lnTo>
                <a:lnTo>
                  <a:pt x="81" y="85"/>
                </a:lnTo>
                <a:lnTo>
                  <a:pt x="79" y="87"/>
                </a:lnTo>
                <a:lnTo>
                  <a:pt x="76" y="90"/>
                </a:lnTo>
                <a:lnTo>
                  <a:pt x="74" y="92"/>
                </a:lnTo>
                <a:lnTo>
                  <a:pt x="71" y="95"/>
                </a:lnTo>
                <a:lnTo>
                  <a:pt x="69" y="97"/>
                </a:lnTo>
                <a:lnTo>
                  <a:pt x="65" y="98"/>
                </a:lnTo>
                <a:lnTo>
                  <a:pt x="61" y="100"/>
                </a:lnTo>
                <a:lnTo>
                  <a:pt x="59" y="102"/>
                </a:lnTo>
                <a:lnTo>
                  <a:pt x="56" y="102"/>
                </a:lnTo>
                <a:lnTo>
                  <a:pt x="51" y="103"/>
                </a:lnTo>
                <a:lnTo>
                  <a:pt x="48" y="103"/>
                </a:lnTo>
                <a:lnTo>
                  <a:pt x="44" y="102"/>
                </a:lnTo>
                <a:lnTo>
                  <a:pt x="40" y="102"/>
                </a:lnTo>
                <a:lnTo>
                  <a:pt x="37" y="101"/>
                </a:lnTo>
                <a:lnTo>
                  <a:pt x="33" y="100"/>
                </a:lnTo>
                <a:lnTo>
                  <a:pt x="30" y="98"/>
                </a:lnTo>
                <a:lnTo>
                  <a:pt x="27" y="97"/>
                </a:lnTo>
                <a:lnTo>
                  <a:pt x="23" y="95"/>
                </a:lnTo>
                <a:lnTo>
                  <a:pt x="21" y="93"/>
                </a:lnTo>
                <a:lnTo>
                  <a:pt x="18" y="90"/>
                </a:lnTo>
                <a:lnTo>
                  <a:pt x="15" y="88"/>
                </a:lnTo>
                <a:lnTo>
                  <a:pt x="13" y="85"/>
                </a:lnTo>
                <a:lnTo>
                  <a:pt x="11" y="82"/>
                </a:lnTo>
                <a:lnTo>
                  <a:pt x="8" y="79"/>
                </a:lnTo>
                <a:lnTo>
                  <a:pt x="7" y="75"/>
                </a:lnTo>
                <a:lnTo>
                  <a:pt x="5" y="71"/>
                </a:lnTo>
                <a:lnTo>
                  <a:pt x="3" y="64"/>
                </a:lnTo>
                <a:lnTo>
                  <a:pt x="0" y="59"/>
                </a:lnTo>
                <a:lnTo>
                  <a:pt x="0" y="51"/>
                </a:lnTo>
                <a:lnTo>
                  <a:pt x="0" y="48"/>
                </a:lnTo>
                <a:lnTo>
                  <a:pt x="0" y="44"/>
                </a:lnTo>
                <a:lnTo>
                  <a:pt x="0" y="40"/>
                </a:lnTo>
                <a:lnTo>
                  <a:pt x="1" y="36"/>
                </a:lnTo>
                <a:lnTo>
                  <a:pt x="3" y="32"/>
                </a:lnTo>
                <a:lnTo>
                  <a:pt x="4" y="28"/>
                </a:lnTo>
                <a:lnTo>
                  <a:pt x="6" y="25"/>
                </a:lnTo>
                <a:lnTo>
                  <a:pt x="7" y="22"/>
                </a:lnTo>
                <a:lnTo>
                  <a:pt x="9" y="19"/>
                </a:lnTo>
                <a:lnTo>
                  <a:pt x="11" y="15"/>
                </a:lnTo>
                <a:lnTo>
                  <a:pt x="13" y="13"/>
                </a:lnTo>
                <a:lnTo>
                  <a:pt x="16" y="11"/>
                </a:lnTo>
                <a:lnTo>
                  <a:pt x="18" y="7"/>
                </a:lnTo>
                <a:lnTo>
                  <a:pt x="22" y="6"/>
                </a:lnTo>
                <a:lnTo>
                  <a:pt x="25" y="5"/>
                </a:lnTo>
                <a:lnTo>
                  <a:pt x="28" y="3"/>
                </a:lnTo>
                <a:lnTo>
                  <a:pt x="31" y="2"/>
                </a:lnTo>
                <a:lnTo>
                  <a:pt x="36" y="1"/>
                </a:lnTo>
                <a:lnTo>
                  <a:pt x="45" y="51"/>
                </a:lnTo>
              </a:path>
            </a:pathLst>
          </a:custGeom>
          <a:solidFill>
            <a:srgbClr val="FFFF54"/>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83" name="Google Shape;883;p82"/>
          <p:cNvSpPr/>
          <p:nvPr/>
        </p:nvSpPr>
        <p:spPr>
          <a:xfrm>
            <a:off x="7275513" y="2209800"/>
            <a:ext cx="104775" cy="163513"/>
          </a:xfrm>
          <a:custGeom>
            <a:rect b="b" l="l" r="r" t="t"/>
            <a:pathLst>
              <a:path extrusionOk="0" h="103" w="66">
                <a:moveTo>
                  <a:pt x="32" y="51"/>
                </a:moveTo>
                <a:lnTo>
                  <a:pt x="22" y="0"/>
                </a:lnTo>
                <a:lnTo>
                  <a:pt x="24" y="0"/>
                </a:lnTo>
                <a:lnTo>
                  <a:pt x="27" y="0"/>
                </a:lnTo>
                <a:lnTo>
                  <a:pt x="30" y="0"/>
                </a:lnTo>
                <a:lnTo>
                  <a:pt x="32" y="2"/>
                </a:lnTo>
                <a:lnTo>
                  <a:pt x="35" y="2"/>
                </a:lnTo>
                <a:lnTo>
                  <a:pt x="38" y="4"/>
                </a:lnTo>
                <a:lnTo>
                  <a:pt x="40" y="5"/>
                </a:lnTo>
                <a:lnTo>
                  <a:pt x="42" y="7"/>
                </a:lnTo>
                <a:lnTo>
                  <a:pt x="45" y="9"/>
                </a:lnTo>
                <a:lnTo>
                  <a:pt x="47" y="11"/>
                </a:lnTo>
                <a:lnTo>
                  <a:pt x="49" y="14"/>
                </a:lnTo>
                <a:lnTo>
                  <a:pt x="51" y="17"/>
                </a:lnTo>
                <a:lnTo>
                  <a:pt x="52" y="20"/>
                </a:lnTo>
                <a:lnTo>
                  <a:pt x="54" y="23"/>
                </a:lnTo>
                <a:lnTo>
                  <a:pt x="56" y="26"/>
                </a:lnTo>
                <a:lnTo>
                  <a:pt x="58" y="30"/>
                </a:lnTo>
                <a:lnTo>
                  <a:pt x="60" y="34"/>
                </a:lnTo>
                <a:lnTo>
                  <a:pt x="60" y="37"/>
                </a:lnTo>
                <a:lnTo>
                  <a:pt x="64" y="46"/>
                </a:lnTo>
                <a:lnTo>
                  <a:pt x="64" y="54"/>
                </a:lnTo>
                <a:lnTo>
                  <a:pt x="65" y="62"/>
                </a:lnTo>
                <a:lnTo>
                  <a:pt x="65" y="65"/>
                </a:lnTo>
                <a:lnTo>
                  <a:pt x="65" y="69"/>
                </a:lnTo>
                <a:lnTo>
                  <a:pt x="64" y="73"/>
                </a:lnTo>
                <a:lnTo>
                  <a:pt x="63" y="76"/>
                </a:lnTo>
                <a:lnTo>
                  <a:pt x="62" y="79"/>
                </a:lnTo>
                <a:lnTo>
                  <a:pt x="60" y="82"/>
                </a:lnTo>
                <a:lnTo>
                  <a:pt x="60" y="86"/>
                </a:lnTo>
                <a:lnTo>
                  <a:pt x="58" y="89"/>
                </a:lnTo>
                <a:lnTo>
                  <a:pt x="57" y="91"/>
                </a:lnTo>
                <a:lnTo>
                  <a:pt x="54" y="93"/>
                </a:lnTo>
                <a:lnTo>
                  <a:pt x="54" y="95"/>
                </a:lnTo>
                <a:lnTo>
                  <a:pt x="52" y="97"/>
                </a:lnTo>
                <a:lnTo>
                  <a:pt x="49" y="99"/>
                </a:lnTo>
                <a:lnTo>
                  <a:pt x="47" y="99"/>
                </a:lnTo>
                <a:lnTo>
                  <a:pt x="45" y="101"/>
                </a:lnTo>
                <a:lnTo>
                  <a:pt x="42" y="101"/>
                </a:lnTo>
                <a:lnTo>
                  <a:pt x="40" y="102"/>
                </a:lnTo>
                <a:lnTo>
                  <a:pt x="37" y="102"/>
                </a:lnTo>
                <a:lnTo>
                  <a:pt x="35" y="101"/>
                </a:lnTo>
                <a:lnTo>
                  <a:pt x="32" y="100"/>
                </a:lnTo>
                <a:lnTo>
                  <a:pt x="30" y="99"/>
                </a:lnTo>
                <a:lnTo>
                  <a:pt x="27" y="98"/>
                </a:lnTo>
                <a:lnTo>
                  <a:pt x="24" y="97"/>
                </a:lnTo>
                <a:lnTo>
                  <a:pt x="22" y="95"/>
                </a:lnTo>
                <a:lnTo>
                  <a:pt x="20" y="93"/>
                </a:lnTo>
                <a:lnTo>
                  <a:pt x="17" y="90"/>
                </a:lnTo>
                <a:lnTo>
                  <a:pt x="15" y="87"/>
                </a:lnTo>
                <a:lnTo>
                  <a:pt x="13" y="86"/>
                </a:lnTo>
                <a:lnTo>
                  <a:pt x="11" y="82"/>
                </a:lnTo>
                <a:lnTo>
                  <a:pt x="10" y="79"/>
                </a:lnTo>
                <a:lnTo>
                  <a:pt x="8" y="76"/>
                </a:lnTo>
                <a:lnTo>
                  <a:pt x="6" y="72"/>
                </a:lnTo>
                <a:lnTo>
                  <a:pt x="5" y="68"/>
                </a:lnTo>
                <a:lnTo>
                  <a:pt x="4" y="65"/>
                </a:lnTo>
                <a:lnTo>
                  <a:pt x="1" y="56"/>
                </a:lnTo>
                <a:lnTo>
                  <a:pt x="0" y="48"/>
                </a:lnTo>
                <a:lnTo>
                  <a:pt x="0" y="40"/>
                </a:lnTo>
                <a:lnTo>
                  <a:pt x="0" y="37"/>
                </a:lnTo>
                <a:lnTo>
                  <a:pt x="0" y="33"/>
                </a:lnTo>
                <a:lnTo>
                  <a:pt x="0" y="29"/>
                </a:lnTo>
                <a:lnTo>
                  <a:pt x="2" y="25"/>
                </a:lnTo>
                <a:lnTo>
                  <a:pt x="2" y="22"/>
                </a:lnTo>
                <a:lnTo>
                  <a:pt x="4" y="19"/>
                </a:lnTo>
                <a:lnTo>
                  <a:pt x="4" y="17"/>
                </a:lnTo>
                <a:lnTo>
                  <a:pt x="6" y="13"/>
                </a:lnTo>
                <a:lnTo>
                  <a:pt x="7" y="10"/>
                </a:lnTo>
                <a:lnTo>
                  <a:pt x="10" y="8"/>
                </a:lnTo>
                <a:lnTo>
                  <a:pt x="11" y="6"/>
                </a:lnTo>
                <a:lnTo>
                  <a:pt x="13" y="4"/>
                </a:lnTo>
                <a:lnTo>
                  <a:pt x="15" y="3"/>
                </a:lnTo>
                <a:lnTo>
                  <a:pt x="17" y="2"/>
                </a:lnTo>
                <a:lnTo>
                  <a:pt x="19" y="1"/>
                </a:lnTo>
                <a:lnTo>
                  <a:pt x="22" y="0"/>
                </a:lnTo>
                <a:lnTo>
                  <a:pt x="32" y="51"/>
                </a:lnTo>
              </a:path>
            </a:pathLst>
          </a:custGeom>
          <a:solidFill>
            <a:srgbClr val="000000"/>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884" name="Google Shape;884;p82"/>
          <p:cNvSpPr/>
          <p:nvPr/>
        </p:nvSpPr>
        <p:spPr>
          <a:xfrm>
            <a:off x="7626350" y="2139950"/>
            <a:ext cx="104775" cy="163513"/>
          </a:xfrm>
          <a:custGeom>
            <a:rect b="b" l="l" r="r" t="t"/>
            <a:pathLst>
              <a:path extrusionOk="0" h="103" w="66">
                <a:moveTo>
                  <a:pt x="33" y="50"/>
                </a:moveTo>
                <a:lnTo>
                  <a:pt x="23" y="1"/>
                </a:lnTo>
                <a:lnTo>
                  <a:pt x="25" y="0"/>
                </a:lnTo>
                <a:lnTo>
                  <a:pt x="28" y="1"/>
                </a:lnTo>
                <a:lnTo>
                  <a:pt x="30" y="1"/>
                </a:lnTo>
                <a:lnTo>
                  <a:pt x="33" y="2"/>
                </a:lnTo>
                <a:lnTo>
                  <a:pt x="36" y="3"/>
                </a:lnTo>
                <a:lnTo>
                  <a:pt x="38" y="4"/>
                </a:lnTo>
                <a:lnTo>
                  <a:pt x="41" y="5"/>
                </a:lnTo>
                <a:lnTo>
                  <a:pt x="43" y="7"/>
                </a:lnTo>
                <a:lnTo>
                  <a:pt x="46" y="9"/>
                </a:lnTo>
                <a:lnTo>
                  <a:pt x="47" y="12"/>
                </a:lnTo>
                <a:lnTo>
                  <a:pt x="50" y="14"/>
                </a:lnTo>
                <a:lnTo>
                  <a:pt x="52" y="16"/>
                </a:lnTo>
                <a:lnTo>
                  <a:pt x="53" y="20"/>
                </a:lnTo>
                <a:lnTo>
                  <a:pt x="55" y="23"/>
                </a:lnTo>
                <a:lnTo>
                  <a:pt x="57" y="26"/>
                </a:lnTo>
                <a:lnTo>
                  <a:pt x="59" y="30"/>
                </a:lnTo>
                <a:lnTo>
                  <a:pt x="60" y="34"/>
                </a:lnTo>
                <a:lnTo>
                  <a:pt x="62" y="37"/>
                </a:lnTo>
                <a:lnTo>
                  <a:pt x="64" y="46"/>
                </a:lnTo>
                <a:lnTo>
                  <a:pt x="65" y="54"/>
                </a:lnTo>
                <a:lnTo>
                  <a:pt x="65" y="61"/>
                </a:lnTo>
                <a:lnTo>
                  <a:pt x="65" y="65"/>
                </a:lnTo>
                <a:lnTo>
                  <a:pt x="65" y="69"/>
                </a:lnTo>
                <a:lnTo>
                  <a:pt x="65" y="73"/>
                </a:lnTo>
                <a:lnTo>
                  <a:pt x="63" y="77"/>
                </a:lnTo>
                <a:lnTo>
                  <a:pt x="62" y="80"/>
                </a:lnTo>
                <a:lnTo>
                  <a:pt x="62" y="82"/>
                </a:lnTo>
                <a:lnTo>
                  <a:pt x="60" y="86"/>
                </a:lnTo>
                <a:lnTo>
                  <a:pt x="60" y="89"/>
                </a:lnTo>
                <a:lnTo>
                  <a:pt x="57" y="91"/>
                </a:lnTo>
                <a:lnTo>
                  <a:pt x="55" y="94"/>
                </a:lnTo>
                <a:lnTo>
                  <a:pt x="54" y="96"/>
                </a:lnTo>
                <a:lnTo>
                  <a:pt x="53" y="98"/>
                </a:lnTo>
                <a:lnTo>
                  <a:pt x="50" y="99"/>
                </a:lnTo>
                <a:lnTo>
                  <a:pt x="48" y="100"/>
                </a:lnTo>
                <a:lnTo>
                  <a:pt x="46" y="101"/>
                </a:lnTo>
                <a:lnTo>
                  <a:pt x="44" y="102"/>
                </a:lnTo>
                <a:lnTo>
                  <a:pt x="40" y="102"/>
                </a:lnTo>
                <a:lnTo>
                  <a:pt x="38" y="102"/>
                </a:lnTo>
                <a:lnTo>
                  <a:pt x="36" y="102"/>
                </a:lnTo>
                <a:lnTo>
                  <a:pt x="33" y="101"/>
                </a:lnTo>
                <a:lnTo>
                  <a:pt x="30" y="100"/>
                </a:lnTo>
                <a:lnTo>
                  <a:pt x="27" y="99"/>
                </a:lnTo>
                <a:lnTo>
                  <a:pt x="25" y="97"/>
                </a:lnTo>
                <a:lnTo>
                  <a:pt x="23" y="95"/>
                </a:lnTo>
                <a:lnTo>
                  <a:pt x="20" y="93"/>
                </a:lnTo>
                <a:lnTo>
                  <a:pt x="18" y="90"/>
                </a:lnTo>
                <a:lnTo>
                  <a:pt x="16" y="88"/>
                </a:lnTo>
                <a:lnTo>
                  <a:pt x="14" y="86"/>
                </a:lnTo>
                <a:lnTo>
                  <a:pt x="13" y="82"/>
                </a:lnTo>
                <a:lnTo>
                  <a:pt x="10" y="79"/>
                </a:lnTo>
                <a:lnTo>
                  <a:pt x="9" y="76"/>
                </a:lnTo>
                <a:lnTo>
                  <a:pt x="7" y="73"/>
                </a:lnTo>
                <a:lnTo>
                  <a:pt x="6" y="68"/>
                </a:lnTo>
                <a:lnTo>
                  <a:pt x="5" y="65"/>
                </a:lnTo>
                <a:lnTo>
                  <a:pt x="1" y="56"/>
                </a:lnTo>
                <a:lnTo>
                  <a:pt x="1" y="48"/>
                </a:lnTo>
                <a:lnTo>
                  <a:pt x="0" y="41"/>
                </a:lnTo>
                <a:lnTo>
                  <a:pt x="0" y="37"/>
                </a:lnTo>
                <a:lnTo>
                  <a:pt x="1" y="33"/>
                </a:lnTo>
                <a:lnTo>
                  <a:pt x="1" y="30"/>
                </a:lnTo>
                <a:lnTo>
                  <a:pt x="3" y="26"/>
                </a:lnTo>
                <a:lnTo>
                  <a:pt x="3" y="23"/>
                </a:lnTo>
                <a:lnTo>
                  <a:pt x="4" y="20"/>
                </a:lnTo>
                <a:lnTo>
                  <a:pt x="5" y="17"/>
                </a:lnTo>
                <a:lnTo>
                  <a:pt x="6" y="13"/>
                </a:lnTo>
                <a:lnTo>
                  <a:pt x="8" y="11"/>
                </a:lnTo>
                <a:lnTo>
                  <a:pt x="10" y="9"/>
                </a:lnTo>
                <a:lnTo>
                  <a:pt x="11" y="6"/>
                </a:lnTo>
                <a:lnTo>
                  <a:pt x="14" y="5"/>
                </a:lnTo>
                <a:lnTo>
                  <a:pt x="16" y="4"/>
                </a:lnTo>
                <a:lnTo>
                  <a:pt x="18" y="3"/>
                </a:lnTo>
                <a:lnTo>
                  <a:pt x="20" y="1"/>
                </a:lnTo>
                <a:lnTo>
                  <a:pt x="23" y="1"/>
                </a:lnTo>
                <a:lnTo>
                  <a:pt x="33" y="50"/>
                </a:lnTo>
              </a:path>
            </a:pathLst>
          </a:custGeom>
          <a:solidFill>
            <a:srgbClr val="000000"/>
          </a:solid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3"/>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90" name="Google Shape;890;p83"/>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endParaRPr b="1" sz="2800"/>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endParaRPr b="1" sz="2800"/>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91" name="Google Shape;891;p83"/>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4"/>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897" name="Google Shape;897;p84"/>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endParaRPr b="1" sz="2800"/>
          </a:p>
          <a:p>
            <a:pPr indent="0" lvl="0" marL="0" rtl="0" algn="l">
              <a:spcBef>
                <a:spcPts val="560"/>
              </a:spcBef>
              <a:spcAft>
                <a:spcPts val="0"/>
              </a:spcAft>
              <a:buNone/>
            </a:pPr>
            <a:r>
              <a:rPr b="1" i="1" lang="en-US" sz="2800">
                <a:solidFill>
                  <a:schemeClr val="lt2"/>
                </a:solidFill>
              </a:rPr>
              <a:t>n</a:t>
            </a:r>
            <a:r>
              <a:rPr b="1" lang="en-US" sz="2800">
                <a:solidFill>
                  <a:schemeClr val="lt2"/>
                </a:solidFill>
              </a:rPr>
              <a:t> =</a:t>
            </a:r>
            <a:endParaRPr b="1" sz="2800"/>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898" name="Google Shape;898;p84"/>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5"/>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904" name="Google Shape;904;p85"/>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36</a:t>
            </a:r>
            <a:endParaRPr/>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905" name="Google Shape;905;p85"/>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6"/>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911" name="Google Shape;911;p86"/>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36</a:t>
            </a:r>
            <a:endParaRPr/>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912" name="Google Shape;912;p86"/>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913" name="Google Shape;913;p86"/>
          <p:cNvGraphicFramePr/>
          <p:nvPr/>
        </p:nvGraphicFramePr>
        <p:xfrm>
          <a:off x="5461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913" name="Google Shape;913;p86"/>
                      <p:cNvPicPr preferRelativeResize="0"/>
                      <p:nvPr/>
                    </p:nvPicPr>
                    <p:blipFill rotWithShape="1">
                      <a:blip r:embed="rId6">
                        <a:alphaModFix/>
                      </a:blip>
                      <a:srcRect b="0" l="0" r="0" t="0"/>
                      <a:stretch/>
                    </p:blipFill>
                    <p:spPr>
                      <a:xfrm>
                        <a:off x="546100" y="4465638"/>
                        <a:ext cx="3332163" cy="1870075"/>
                      </a:xfrm>
                      <a:prstGeom prst="rect">
                        <a:avLst/>
                      </a:prstGeom>
                      <a:noFill/>
                      <a:ln>
                        <a:noFill/>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7"/>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919" name="Google Shape;919;p87"/>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36</a:t>
            </a:r>
            <a:endParaRPr/>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920" name="Google Shape;920;p87"/>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921" name="Google Shape;921;p87"/>
          <p:cNvGraphicFramePr/>
          <p:nvPr/>
        </p:nvGraphicFramePr>
        <p:xfrm>
          <a:off x="5461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921" name="Google Shape;921;p87"/>
                      <p:cNvPicPr preferRelativeResize="0"/>
                      <p:nvPr/>
                    </p:nvPicPr>
                    <p:blipFill rotWithShape="1">
                      <a:blip r:embed="rId6">
                        <a:alphaModFix/>
                      </a:blip>
                      <a:srcRect b="0" l="0" r="0" t="0"/>
                      <a:stretch/>
                    </p:blipFill>
                    <p:spPr>
                      <a:xfrm>
                        <a:off x="546100" y="4465638"/>
                        <a:ext cx="3332163" cy="1870075"/>
                      </a:xfrm>
                      <a:prstGeom prst="rect">
                        <a:avLst/>
                      </a:prstGeom>
                      <a:noFill/>
                      <a:ln>
                        <a:noFill/>
                      </a:ln>
                    </p:spPr>
                  </p:pic>
                </p:oleObj>
              </mc:Fallback>
            </mc:AlternateContent>
          </a:graphicData>
        </a:graphic>
      </p:graphicFrame>
      <p:graphicFrame>
        <p:nvGraphicFramePr>
          <p:cNvPr id="922" name="Google Shape;922;p87"/>
          <p:cNvGraphicFramePr/>
          <p:nvPr/>
        </p:nvGraphicFramePr>
        <p:xfrm>
          <a:off x="4024313" y="2254250"/>
          <a:ext cx="4572000" cy="1349375"/>
        </p:xfrm>
        <a:graphic>
          <a:graphicData uri="http://schemas.openxmlformats.org/presentationml/2006/ole">
            <mc:AlternateContent>
              <mc:Choice Requires="v">
                <p:oleObj r:id="rId7" imgH="1349375" imgW="4572000" progId="" spid="_x0000_s2">
                  <p:embed/>
                </p:oleObj>
              </mc:Choice>
              <mc:Fallback>
                <p:oleObj r:id="rId8" imgH="1349375" imgW="4572000" progId="">
                  <p:embed/>
                  <p:pic>
                    <p:nvPicPr>
                      <p:cNvPr id="922" name="Google Shape;922;p87"/>
                      <p:cNvPicPr preferRelativeResize="0"/>
                      <p:nvPr/>
                    </p:nvPicPr>
                    <p:blipFill rotWithShape="1">
                      <a:blip r:embed="rId9">
                        <a:alphaModFix/>
                      </a:blip>
                      <a:srcRect b="0" l="0" r="0" t="0"/>
                      <a:stretch/>
                    </p:blipFill>
                    <p:spPr>
                      <a:xfrm>
                        <a:off x="4024313" y="2254250"/>
                        <a:ext cx="4572000" cy="1349375"/>
                      </a:xfrm>
                      <a:prstGeom prst="rect">
                        <a:avLst/>
                      </a:prstGeom>
                      <a:noFill/>
                      <a:ln>
                        <a:noFill/>
                      </a:ln>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8"/>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928" name="Google Shape;928;p88"/>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36</a:t>
            </a:r>
            <a:endParaRPr/>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929" name="Google Shape;929;p88"/>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930" name="Google Shape;930;p88"/>
          <p:cNvGraphicFramePr/>
          <p:nvPr/>
        </p:nvGraphicFramePr>
        <p:xfrm>
          <a:off x="5461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930" name="Google Shape;930;p88"/>
                      <p:cNvPicPr preferRelativeResize="0"/>
                      <p:nvPr/>
                    </p:nvPicPr>
                    <p:blipFill rotWithShape="1">
                      <a:blip r:embed="rId6">
                        <a:alphaModFix/>
                      </a:blip>
                      <a:srcRect b="0" l="0" r="0" t="0"/>
                      <a:stretch/>
                    </p:blipFill>
                    <p:spPr>
                      <a:xfrm>
                        <a:off x="546100" y="4465638"/>
                        <a:ext cx="3332163" cy="1870075"/>
                      </a:xfrm>
                      <a:prstGeom prst="rect">
                        <a:avLst/>
                      </a:prstGeom>
                      <a:noFill/>
                      <a:ln>
                        <a:noFill/>
                      </a:ln>
                    </p:spPr>
                  </p:pic>
                </p:oleObj>
              </mc:Fallback>
            </mc:AlternateContent>
          </a:graphicData>
        </a:graphic>
      </p:graphicFrame>
      <p:graphicFrame>
        <p:nvGraphicFramePr>
          <p:cNvPr id="931" name="Google Shape;931;p88"/>
          <p:cNvGraphicFramePr/>
          <p:nvPr/>
        </p:nvGraphicFramePr>
        <p:xfrm>
          <a:off x="4024313" y="2254250"/>
          <a:ext cx="4572000" cy="1349375"/>
        </p:xfrm>
        <a:graphic>
          <a:graphicData uri="http://schemas.openxmlformats.org/presentationml/2006/ole">
            <mc:AlternateContent>
              <mc:Choice Requires="v">
                <p:oleObj r:id="rId7" imgH="1349375" imgW="4572000" progId="" spid="_x0000_s2">
                  <p:embed/>
                </p:oleObj>
              </mc:Choice>
              <mc:Fallback>
                <p:oleObj r:id="rId8" imgH="1349375" imgW="4572000" progId="">
                  <p:embed/>
                  <p:pic>
                    <p:nvPicPr>
                      <p:cNvPr id="931" name="Google Shape;931;p88"/>
                      <p:cNvPicPr preferRelativeResize="0"/>
                      <p:nvPr/>
                    </p:nvPicPr>
                    <p:blipFill rotWithShape="1">
                      <a:blip r:embed="rId9">
                        <a:alphaModFix/>
                      </a:blip>
                      <a:srcRect b="0" l="0" r="0" t="0"/>
                      <a:stretch/>
                    </p:blipFill>
                    <p:spPr>
                      <a:xfrm>
                        <a:off x="4024313" y="2254250"/>
                        <a:ext cx="4572000" cy="1349375"/>
                      </a:xfrm>
                      <a:prstGeom prst="rect">
                        <a:avLst/>
                      </a:prstGeom>
                      <a:noFill/>
                      <a:ln>
                        <a:noFill/>
                      </a:ln>
                    </p:spPr>
                  </p:pic>
                </p:oleObj>
              </mc:Fallback>
            </mc:AlternateContent>
          </a:graphicData>
        </a:graphic>
      </p:graphicFrame>
      <p:sp>
        <p:nvSpPr>
          <p:cNvPr id="932" name="Google Shape;932;p88"/>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Two-Tailed Z Test Solution*</a:t>
            </a:r>
            <a:endParaRPr/>
          </a:p>
        </p:txBody>
      </p:sp>
      <p:sp>
        <p:nvSpPr>
          <p:cNvPr id="938" name="Google Shape;938;p89"/>
          <p:cNvSpPr txBox="1"/>
          <p:nvPr>
            <p:ph idx="1" type="body"/>
          </p:nvPr>
        </p:nvSpPr>
        <p:spPr>
          <a:xfrm>
            <a:off x="609600" y="1676400"/>
            <a:ext cx="38481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rPr b="1" lang="en-US" sz="2800">
                <a:solidFill>
                  <a:schemeClr val="lt2"/>
                </a:solidFill>
              </a:rPr>
              <a:t>H</a:t>
            </a:r>
            <a:r>
              <a:rPr b="1" lang="en-US" sz="2000">
                <a:solidFill>
                  <a:schemeClr val="lt2"/>
                </a:solidFill>
              </a:rPr>
              <a:t>0</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 70</a:t>
            </a:r>
            <a:endParaRPr/>
          </a:p>
          <a:p>
            <a:pPr indent="0" lvl="0" marL="0" rtl="0" algn="l">
              <a:spcBef>
                <a:spcPts val="560"/>
              </a:spcBef>
              <a:spcAft>
                <a:spcPts val="0"/>
              </a:spcAft>
              <a:buNone/>
            </a:pPr>
            <a:r>
              <a:rPr b="1" lang="en-US" sz="2800">
                <a:solidFill>
                  <a:schemeClr val="lt2"/>
                </a:solidFill>
              </a:rPr>
              <a:t>H</a:t>
            </a:r>
            <a:r>
              <a:rPr b="1" lang="en-US" sz="2000">
                <a:solidFill>
                  <a:schemeClr val="lt2"/>
                </a:solidFill>
              </a:rPr>
              <a:t>a</a:t>
            </a:r>
            <a:r>
              <a:rPr b="1" lang="en-US" sz="2800">
                <a:solidFill>
                  <a:schemeClr val="lt2"/>
                </a:solidFill>
              </a:rPr>
              <a:t>: </a:t>
            </a:r>
            <a:r>
              <a:rPr b="1" lang="en-US" sz="2800">
                <a:latin typeface="Noto Sans Symbols"/>
                <a:ea typeface="Noto Sans Symbols"/>
                <a:cs typeface="Noto Sans Symbols"/>
                <a:sym typeface="Noto Sans Symbols"/>
              </a:rPr>
              <a:t>μ</a:t>
            </a:r>
            <a:r>
              <a:rPr b="1" lang="en-US" sz="2800"/>
              <a:t> </a:t>
            </a:r>
            <a:r>
              <a:rPr b="1" lang="en-US" sz="2800">
                <a:latin typeface="Noto Sans Symbols"/>
                <a:ea typeface="Noto Sans Symbols"/>
                <a:cs typeface="Noto Sans Symbols"/>
                <a:sym typeface="Noto Sans Symbols"/>
              </a:rPr>
              <a:t>≠</a:t>
            </a:r>
            <a:r>
              <a:rPr b="1" lang="en-US" sz="2800"/>
              <a:t> 70</a:t>
            </a:r>
            <a:endParaRPr/>
          </a:p>
          <a:p>
            <a:pPr indent="0" lvl="0" marL="0" rtl="0" algn="l">
              <a:spcBef>
                <a:spcPts val="56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rPr>
              <a:t> = </a:t>
            </a:r>
            <a:r>
              <a:rPr b="1" lang="en-US" sz="2800"/>
              <a:t>.05</a:t>
            </a:r>
            <a:endParaRPr/>
          </a:p>
          <a:p>
            <a:pPr indent="0" lvl="0" marL="0" rtl="0" algn="l">
              <a:spcBef>
                <a:spcPts val="560"/>
              </a:spcBef>
              <a:spcAft>
                <a:spcPts val="0"/>
              </a:spcAft>
              <a:buNone/>
            </a:pPr>
            <a:r>
              <a:rPr b="1" i="1" lang="en-US" sz="2800">
                <a:solidFill>
                  <a:schemeClr val="lt2"/>
                </a:solidFill>
              </a:rPr>
              <a:t>n</a:t>
            </a:r>
            <a:r>
              <a:rPr b="1" lang="en-US" sz="2800">
                <a:solidFill>
                  <a:schemeClr val="lt2"/>
                </a:solidFill>
              </a:rPr>
              <a:t> = </a:t>
            </a:r>
            <a:r>
              <a:rPr b="1" lang="en-US" sz="2800"/>
              <a:t>36</a:t>
            </a:r>
            <a:endParaRPr/>
          </a:p>
          <a:p>
            <a:pPr indent="0" lvl="0" marL="0" rtl="0" algn="l">
              <a:spcBef>
                <a:spcPts val="364"/>
              </a:spcBef>
              <a:spcAft>
                <a:spcPts val="0"/>
              </a:spcAft>
              <a:buNone/>
            </a:pPr>
            <a:r>
              <a:rPr b="1" lang="en-US" sz="2800">
                <a:solidFill>
                  <a:schemeClr val="lt2"/>
                </a:solidFill>
              </a:rPr>
              <a:t>Critical Value(s):</a:t>
            </a:r>
            <a:endParaRPr b="1" sz="2800"/>
          </a:p>
          <a:p>
            <a:pPr indent="0" lvl="0" marL="0" rtl="0" algn="l">
              <a:spcBef>
                <a:spcPts val="560"/>
              </a:spcBef>
              <a:spcAft>
                <a:spcPts val="0"/>
              </a:spcAft>
              <a:buNone/>
            </a:pPr>
            <a:r>
              <a:t/>
            </a:r>
            <a:endParaRPr b="1" sz="2800"/>
          </a:p>
        </p:txBody>
      </p:sp>
      <p:sp>
        <p:nvSpPr>
          <p:cNvPr id="939" name="Google Shape;939;p89"/>
          <p:cNvSpPr/>
          <p:nvPr/>
        </p:nvSpPr>
        <p:spPr>
          <a:xfrm>
            <a:off x="4724400" y="1676400"/>
            <a:ext cx="3810000" cy="41148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Test Statistic: </a:t>
            </a:r>
            <a:endParaRPr/>
          </a:p>
          <a:p>
            <a:pPr indent="0" lvl="0" marL="0" marR="0" rtl="0" algn="l">
              <a:spcBef>
                <a:spcPts val="12040"/>
              </a:spcBef>
              <a:spcAft>
                <a:spcPts val="0"/>
              </a:spcAft>
              <a:buNone/>
            </a:pPr>
            <a:r>
              <a:rPr b="1" lang="en-US" sz="2800">
                <a:solidFill>
                  <a:schemeClr val="lt2"/>
                </a:solidFill>
                <a:latin typeface="Arial"/>
                <a:ea typeface="Arial"/>
                <a:cs typeface="Arial"/>
                <a:sym typeface="Arial"/>
              </a:rPr>
              <a:t>Decision: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a:p>
            <a:pPr indent="0" lvl="0" marL="0" marR="0" rtl="0" algn="l">
              <a:spcBef>
                <a:spcPts val="560"/>
              </a:spcBef>
              <a:spcAft>
                <a:spcPts val="0"/>
              </a:spcAft>
              <a:buNone/>
            </a:pPr>
            <a:r>
              <a:rPr b="1" lang="en-US" sz="2800">
                <a:solidFill>
                  <a:schemeClr val="lt2"/>
                </a:solidFill>
                <a:latin typeface="Arial"/>
                <a:ea typeface="Arial"/>
                <a:cs typeface="Arial"/>
                <a:sym typeface="Arial"/>
              </a:rPr>
              <a:t>Conclusion:</a:t>
            </a:r>
            <a:endParaRPr/>
          </a:p>
          <a:p>
            <a:pPr indent="0" lvl="0" marL="0" marR="0" rtl="0" algn="l">
              <a:spcBef>
                <a:spcPts val="560"/>
              </a:spcBef>
              <a:spcAft>
                <a:spcPts val="0"/>
              </a:spcAft>
              <a:buNone/>
            </a:pPr>
            <a:r>
              <a:t/>
            </a:r>
            <a:endParaRPr b="1" sz="2800">
              <a:solidFill>
                <a:schemeClr val="lt2"/>
              </a:solidFill>
              <a:latin typeface="Arial"/>
              <a:ea typeface="Arial"/>
              <a:cs typeface="Arial"/>
              <a:sym typeface="Arial"/>
            </a:endParaRPr>
          </a:p>
        </p:txBody>
      </p:sp>
      <p:graphicFrame>
        <p:nvGraphicFramePr>
          <p:cNvPr id="940" name="Google Shape;940;p89"/>
          <p:cNvGraphicFramePr/>
          <p:nvPr/>
        </p:nvGraphicFramePr>
        <p:xfrm>
          <a:off x="546100" y="4465638"/>
          <a:ext cx="3332163" cy="1870075"/>
        </p:xfrm>
        <a:graphic>
          <a:graphicData uri="http://schemas.openxmlformats.org/presentationml/2006/ole">
            <mc:AlternateContent>
              <mc:Choice Requires="v">
                <p:oleObj r:id="rId4" imgH="1870075" imgW="3332163" progId="" spid="_x0000_s1">
                  <p:embed/>
                </p:oleObj>
              </mc:Choice>
              <mc:Fallback>
                <p:oleObj r:id="rId5" imgH="1870075" imgW="3332163" progId="">
                  <p:embed/>
                  <p:pic>
                    <p:nvPicPr>
                      <p:cNvPr id="940" name="Google Shape;940;p89"/>
                      <p:cNvPicPr preferRelativeResize="0"/>
                      <p:nvPr/>
                    </p:nvPicPr>
                    <p:blipFill rotWithShape="1">
                      <a:blip r:embed="rId6">
                        <a:alphaModFix/>
                      </a:blip>
                      <a:srcRect b="0" l="0" r="0" t="0"/>
                      <a:stretch/>
                    </p:blipFill>
                    <p:spPr>
                      <a:xfrm>
                        <a:off x="546100" y="4465638"/>
                        <a:ext cx="3332163" cy="1870075"/>
                      </a:xfrm>
                      <a:prstGeom prst="rect">
                        <a:avLst/>
                      </a:prstGeom>
                      <a:noFill/>
                      <a:ln>
                        <a:noFill/>
                      </a:ln>
                    </p:spPr>
                  </p:pic>
                </p:oleObj>
              </mc:Fallback>
            </mc:AlternateContent>
          </a:graphicData>
        </a:graphic>
      </p:graphicFrame>
      <p:graphicFrame>
        <p:nvGraphicFramePr>
          <p:cNvPr id="941" name="Google Shape;941;p89"/>
          <p:cNvGraphicFramePr/>
          <p:nvPr/>
        </p:nvGraphicFramePr>
        <p:xfrm>
          <a:off x="4024313" y="2254250"/>
          <a:ext cx="4572000" cy="1349375"/>
        </p:xfrm>
        <a:graphic>
          <a:graphicData uri="http://schemas.openxmlformats.org/presentationml/2006/ole">
            <mc:AlternateContent>
              <mc:Choice Requires="v">
                <p:oleObj r:id="rId7" imgH="1349375" imgW="4572000" progId="" spid="_x0000_s2">
                  <p:embed/>
                </p:oleObj>
              </mc:Choice>
              <mc:Fallback>
                <p:oleObj r:id="rId8" imgH="1349375" imgW="4572000" progId="">
                  <p:embed/>
                  <p:pic>
                    <p:nvPicPr>
                      <p:cNvPr id="941" name="Google Shape;941;p89"/>
                      <p:cNvPicPr preferRelativeResize="0"/>
                      <p:nvPr/>
                    </p:nvPicPr>
                    <p:blipFill rotWithShape="1">
                      <a:blip r:embed="rId9">
                        <a:alphaModFix/>
                      </a:blip>
                      <a:srcRect b="0" l="0" r="0" t="0"/>
                      <a:stretch/>
                    </p:blipFill>
                    <p:spPr>
                      <a:xfrm>
                        <a:off x="4024313" y="2254250"/>
                        <a:ext cx="4572000" cy="1349375"/>
                      </a:xfrm>
                      <a:prstGeom prst="rect">
                        <a:avLst/>
                      </a:prstGeom>
                      <a:noFill/>
                      <a:ln>
                        <a:noFill/>
                      </a:ln>
                    </p:spPr>
                  </p:pic>
                </p:oleObj>
              </mc:Fallback>
            </mc:AlternateContent>
          </a:graphicData>
        </a:graphic>
      </p:graphicFrame>
      <p:sp>
        <p:nvSpPr>
          <p:cNvPr id="942" name="Google Shape;942;p89"/>
          <p:cNvSpPr/>
          <p:nvPr/>
        </p:nvSpPr>
        <p:spPr>
          <a:xfrm>
            <a:off x="4725988" y="4344988"/>
            <a:ext cx="41878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Do not reject at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.05</a:t>
            </a:r>
            <a:endParaRPr/>
          </a:p>
        </p:txBody>
      </p:sp>
      <p:sp>
        <p:nvSpPr>
          <p:cNvPr id="943" name="Google Shape;943;p89"/>
          <p:cNvSpPr/>
          <p:nvPr/>
        </p:nvSpPr>
        <p:spPr>
          <a:xfrm>
            <a:off x="4725988" y="5335588"/>
            <a:ext cx="3349625" cy="9429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No evidence average is not 70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9"/>
          <p:cNvSpPr/>
          <p:nvPr/>
        </p:nvSpPr>
        <p:spPr>
          <a:xfrm>
            <a:off x="306388" y="2763838"/>
            <a:ext cx="2671762" cy="2997200"/>
          </a:xfrm>
          <a:custGeom>
            <a:rect b="b" l="l" r="r" t="t"/>
            <a:pathLst>
              <a:path extrusionOk="0" h="1888" w="1683">
                <a:moveTo>
                  <a:pt x="478" y="82"/>
                </a:moveTo>
                <a:lnTo>
                  <a:pt x="418" y="103"/>
                </a:lnTo>
                <a:lnTo>
                  <a:pt x="362" y="129"/>
                </a:lnTo>
                <a:lnTo>
                  <a:pt x="309" y="161"/>
                </a:lnTo>
                <a:lnTo>
                  <a:pt x="256" y="196"/>
                </a:lnTo>
                <a:lnTo>
                  <a:pt x="210" y="236"/>
                </a:lnTo>
                <a:lnTo>
                  <a:pt x="166" y="280"/>
                </a:lnTo>
                <a:lnTo>
                  <a:pt x="128" y="326"/>
                </a:lnTo>
                <a:lnTo>
                  <a:pt x="93" y="378"/>
                </a:lnTo>
                <a:lnTo>
                  <a:pt x="64" y="430"/>
                </a:lnTo>
                <a:lnTo>
                  <a:pt x="39" y="485"/>
                </a:lnTo>
                <a:lnTo>
                  <a:pt x="20" y="543"/>
                </a:lnTo>
                <a:lnTo>
                  <a:pt x="7" y="601"/>
                </a:lnTo>
                <a:lnTo>
                  <a:pt x="0" y="659"/>
                </a:lnTo>
                <a:lnTo>
                  <a:pt x="0" y="719"/>
                </a:lnTo>
                <a:lnTo>
                  <a:pt x="3" y="776"/>
                </a:lnTo>
                <a:lnTo>
                  <a:pt x="13" y="834"/>
                </a:lnTo>
                <a:lnTo>
                  <a:pt x="31" y="893"/>
                </a:lnTo>
                <a:lnTo>
                  <a:pt x="53" y="957"/>
                </a:lnTo>
                <a:lnTo>
                  <a:pt x="73" y="1024"/>
                </a:lnTo>
                <a:lnTo>
                  <a:pt x="95" y="1087"/>
                </a:lnTo>
                <a:lnTo>
                  <a:pt x="114" y="1150"/>
                </a:lnTo>
                <a:lnTo>
                  <a:pt x="134" y="1209"/>
                </a:lnTo>
                <a:lnTo>
                  <a:pt x="152" y="1266"/>
                </a:lnTo>
                <a:lnTo>
                  <a:pt x="166" y="1321"/>
                </a:lnTo>
                <a:lnTo>
                  <a:pt x="182" y="1371"/>
                </a:lnTo>
                <a:lnTo>
                  <a:pt x="195" y="1414"/>
                </a:lnTo>
                <a:lnTo>
                  <a:pt x="207" y="1455"/>
                </a:lnTo>
                <a:lnTo>
                  <a:pt x="216" y="1488"/>
                </a:lnTo>
                <a:lnTo>
                  <a:pt x="222" y="1519"/>
                </a:lnTo>
                <a:lnTo>
                  <a:pt x="227" y="1541"/>
                </a:lnTo>
                <a:lnTo>
                  <a:pt x="231" y="1559"/>
                </a:lnTo>
                <a:lnTo>
                  <a:pt x="232" y="1568"/>
                </a:lnTo>
                <a:lnTo>
                  <a:pt x="230" y="1575"/>
                </a:lnTo>
                <a:lnTo>
                  <a:pt x="247" y="1616"/>
                </a:lnTo>
                <a:lnTo>
                  <a:pt x="269" y="1657"/>
                </a:lnTo>
                <a:lnTo>
                  <a:pt x="294" y="1694"/>
                </a:lnTo>
                <a:lnTo>
                  <a:pt x="327" y="1728"/>
                </a:lnTo>
                <a:lnTo>
                  <a:pt x="365" y="1763"/>
                </a:lnTo>
                <a:lnTo>
                  <a:pt x="408" y="1793"/>
                </a:lnTo>
                <a:lnTo>
                  <a:pt x="452" y="1817"/>
                </a:lnTo>
                <a:lnTo>
                  <a:pt x="498" y="1838"/>
                </a:lnTo>
                <a:lnTo>
                  <a:pt x="550" y="1858"/>
                </a:lnTo>
                <a:lnTo>
                  <a:pt x="603" y="1872"/>
                </a:lnTo>
                <a:lnTo>
                  <a:pt x="660" y="1881"/>
                </a:lnTo>
                <a:lnTo>
                  <a:pt x="716" y="1887"/>
                </a:lnTo>
                <a:lnTo>
                  <a:pt x="775" y="1885"/>
                </a:lnTo>
                <a:lnTo>
                  <a:pt x="835" y="1884"/>
                </a:lnTo>
                <a:lnTo>
                  <a:pt x="894" y="1876"/>
                </a:lnTo>
                <a:lnTo>
                  <a:pt x="952" y="1865"/>
                </a:lnTo>
                <a:lnTo>
                  <a:pt x="1011" y="1849"/>
                </a:lnTo>
                <a:lnTo>
                  <a:pt x="1071" y="1827"/>
                </a:lnTo>
                <a:lnTo>
                  <a:pt x="1132" y="1803"/>
                </a:lnTo>
                <a:lnTo>
                  <a:pt x="1187" y="1777"/>
                </a:lnTo>
                <a:lnTo>
                  <a:pt x="1243" y="1747"/>
                </a:lnTo>
                <a:lnTo>
                  <a:pt x="1296" y="1719"/>
                </a:lnTo>
                <a:lnTo>
                  <a:pt x="1346" y="1683"/>
                </a:lnTo>
                <a:lnTo>
                  <a:pt x="1391" y="1648"/>
                </a:lnTo>
                <a:lnTo>
                  <a:pt x="1434" y="1611"/>
                </a:lnTo>
                <a:lnTo>
                  <a:pt x="1472" y="1573"/>
                </a:lnTo>
                <a:lnTo>
                  <a:pt x="1503" y="1535"/>
                </a:lnTo>
                <a:lnTo>
                  <a:pt x="1532" y="1495"/>
                </a:lnTo>
                <a:lnTo>
                  <a:pt x="1554" y="1455"/>
                </a:lnTo>
                <a:lnTo>
                  <a:pt x="1571" y="1414"/>
                </a:lnTo>
                <a:lnTo>
                  <a:pt x="1585" y="1374"/>
                </a:lnTo>
                <a:lnTo>
                  <a:pt x="1590" y="1335"/>
                </a:lnTo>
                <a:lnTo>
                  <a:pt x="1591" y="1297"/>
                </a:lnTo>
                <a:lnTo>
                  <a:pt x="1589" y="1260"/>
                </a:lnTo>
                <a:lnTo>
                  <a:pt x="1581" y="1224"/>
                </a:lnTo>
                <a:lnTo>
                  <a:pt x="1563" y="1165"/>
                </a:lnTo>
                <a:lnTo>
                  <a:pt x="1549" y="1108"/>
                </a:lnTo>
                <a:lnTo>
                  <a:pt x="1538" y="1051"/>
                </a:lnTo>
                <a:lnTo>
                  <a:pt x="1531" y="996"/>
                </a:lnTo>
                <a:lnTo>
                  <a:pt x="1528" y="944"/>
                </a:lnTo>
                <a:lnTo>
                  <a:pt x="1530" y="894"/>
                </a:lnTo>
                <a:lnTo>
                  <a:pt x="1534" y="849"/>
                </a:lnTo>
                <a:lnTo>
                  <a:pt x="1543" y="807"/>
                </a:lnTo>
                <a:lnTo>
                  <a:pt x="1557" y="771"/>
                </a:lnTo>
                <a:lnTo>
                  <a:pt x="1572" y="738"/>
                </a:lnTo>
                <a:lnTo>
                  <a:pt x="1592" y="713"/>
                </a:lnTo>
                <a:lnTo>
                  <a:pt x="1613" y="694"/>
                </a:lnTo>
                <a:lnTo>
                  <a:pt x="1639" y="684"/>
                </a:lnTo>
                <a:lnTo>
                  <a:pt x="1652" y="675"/>
                </a:lnTo>
                <a:lnTo>
                  <a:pt x="1665" y="661"/>
                </a:lnTo>
                <a:lnTo>
                  <a:pt x="1674" y="640"/>
                </a:lnTo>
                <a:lnTo>
                  <a:pt x="1679" y="613"/>
                </a:lnTo>
                <a:lnTo>
                  <a:pt x="1681" y="582"/>
                </a:lnTo>
                <a:lnTo>
                  <a:pt x="1682" y="542"/>
                </a:lnTo>
                <a:lnTo>
                  <a:pt x="1678" y="500"/>
                </a:lnTo>
                <a:lnTo>
                  <a:pt x="1671" y="457"/>
                </a:lnTo>
                <a:lnTo>
                  <a:pt x="1663" y="409"/>
                </a:lnTo>
                <a:lnTo>
                  <a:pt x="1648" y="362"/>
                </a:lnTo>
                <a:lnTo>
                  <a:pt x="1634" y="311"/>
                </a:lnTo>
                <a:lnTo>
                  <a:pt x="1617" y="274"/>
                </a:lnTo>
                <a:lnTo>
                  <a:pt x="1597" y="236"/>
                </a:lnTo>
                <a:lnTo>
                  <a:pt x="1568" y="201"/>
                </a:lnTo>
                <a:lnTo>
                  <a:pt x="1538" y="168"/>
                </a:lnTo>
                <a:lnTo>
                  <a:pt x="1501" y="137"/>
                </a:lnTo>
                <a:lnTo>
                  <a:pt x="1459" y="110"/>
                </a:lnTo>
                <a:lnTo>
                  <a:pt x="1413" y="85"/>
                </a:lnTo>
                <a:lnTo>
                  <a:pt x="1362" y="65"/>
                </a:lnTo>
                <a:lnTo>
                  <a:pt x="1308" y="44"/>
                </a:lnTo>
                <a:lnTo>
                  <a:pt x="1251" y="29"/>
                </a:lnTo>
                <a:lnTo>
                  <a:pt x="1189" y="18"/>
                </a:lnTo>
                <a:lnTo>
                  <a:pt x="1125" y="7"/>
                </a:lnTo>
                <a:lnTo>
                  <a:pt x="1057" y="2"/>
                </a:lnTo>
                <a:lnTo>
                  <a:pt x="990" y="0"/>
                </a:lnTo>
                <a:lnTo>
                  <a:pt x="919" y="4"/>
                </a:lnTo>
                <a:lnTo>
                  <a:pt x="845" y="7"/>
                </a:lnTo>
                <a:lnTo>
                  <a:pt x="774" y="15"/>
                </a:lnTo>
                <a:lnTo>
                  <a:pt x="700" y="29"/>
                </a:lnTo>
                <a:lnTo>
                  <a:pt x="624" y="42"/>
                </a:lnTo>
                <a:lnTo>
                  <a:pt x="551" y="61"/>
                </a:lnTo>
                <a:lnTo>
                  <a:pt x="478" y="82"/>
                </a:lnTo>
              </a:path>
            </a:pathLst>
          </a:custGeom>
          <a:solidFill>
            <a:srgbClr val="FCFEB9"/>
          </a:solidFill>
          <a:ln cap="rnd"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2" name="Google Shape;212;p9"/>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Hypothesis Testing</a:t>
            </a:r>
            <a:endParaRPr/>
          </a:p>
        </p:txBody>
      </p:sp>
      <p:sp>
        <p:nvSpPr>
          <p:cNvPr id="213" name="Google Shape;213;p9"/>
          <p:cNvSpPr/>
          <p:nvPr/>
        </p:nvSpPr>
        <p:spPr>
          <a:xfrm>
            <a:off x="619125" y="2193925"/>
            <a:ext cx="2054225" cy="515938"/>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Population</a:t>
            </a:r>
            <a:endParaRPr/>
          </a:p>
        </p:txBody>
      </p:sp>
      <p:sp>
        <p:nvSpPr>
          <p:cNvPr id="214" name="Google Shape;214;p9"/>
          <p:cNvSpPr/>
          <p:nvPr/>
        </p:nvSpPr>
        <p:spPr>
          <a:xfrm>
            <a:off x="3976688" y="1160463"/>
            <a:ext cx="2449512" cy="1590675"/>
          </a:xfrm>
          <a:prstGeom prst="wedgeRoundRectCallout">
            <a:avLst>
              <a:gd fmla="val -44833"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5" name="Google Shape;215;p9"/>
          <p:cNvSpPr/>
          <p:nvPr/>
        </p:nvSpPr>
        <p:spPr>
          <a:xfrm>
            <a:off x="4095750" y="1177925"/>
            <a:ext cx="2490788" cy="154940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I believe the population mean age is 50 (hypothesis).</a:t>
            </a:r>
            <a:endParaRPr/>
          </a:p>
        </p:txBody>
      </p:sp>
      <p:sp>
        <p:nvSpPr>
          <p:cNvPr id="216" name="Google Shape;216;p9"/>
          <p:cNvSpPr/>
          <p:nvPr/>
        </p:nvSpPr>
        <p:spPr>
          <a:xfrm>
            <a:off x="3870325" y="5527675"/>
            <a:ext cx="1587500" cy="977900"/>
          </a:xfrm>
          <a:prstGeom prst="ellipse">
            <a:avLst/>
          </a:prstGeom>
          <a:solidFill>
            <a:schemeClr val="accent1"/>
          </a:solidFill>
          <a:ln cap="flat" cmpd="sng" w="12700">
            <a:solidFill>
              <a:srgbClr val="000000"/>
            </a:solidFill>
            <a:prstDash val="solid"/>
            <a:round/>
            <a:headEnd len="sm" w="sm" type="none"/>
            <a:tailEnd len="sm" w="sm" type="none"/>
          </a:ln>
          <a:effectLst>
            <a:outerShdw rotWithShape="0" algn="ctr" dir="2700000" dist="107763">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7" name="Google Shape;217;p9"/>
          <p:cNvSpPr/>
          <p:nvPr/>
        </p:nvSpPr>
        <p:spPr>
          <a:xfrm>
            <a:off x="611188" y="3840163"/>
            <a:ext cx="1587500" cy="977900"/>
          </a:xfrm>
          <a:prstGeom prst="ellipse">
            <a:avLst/>
          </a:prstGeom>
          <a:solidFill>
            <a:schemeClr val="accent1"/>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18" name="Google Shape;218;p9"/>
          <p:cNvSpPr/>
          <p:nvPr/>
        </p:nvSpPr>
        <p:spPr>
          <a:xfrm>
            <a:off x="3509963" y="5603875"/>
            <a:ext cx="2255837" cy="857250"/>
          </a:xfrm>
          <a:prstGeom prst="rect">
            <a:avLst/>
          </a:prstGeom>
          <a:noFill/>
          <a:ln>
            <a:noFill/>
          </a:ln>
        </p:spPr>
        <p:txBody>
          <a:bodyPr anchorCtr="0" anchor="t" bIns="44450" lIns="90475" spcFirstLastPara="1" rIns="90475" wrap="square" tIns="44450">
            <a:spAutoFit/>
          </a:bodyPr>
          <a:lstStyle/>
          <a:p>
            <a:pPr indent="0" lvl="0" marL="0" marR="0" rtl="0" algn="ctr">
              <a:lnSpc>
                <a:spcPct val="105000"/>
              </a:lnSpc>
              <a:spcBef>
                <a:spcPts val="0"/>
              </a:spcBef>
              <a:spcAft>
                <a:spcPts val="0"/>
              </a:spcAft>
              <a:buNone/>
            </a:pPr>
            <a:r>
              <a:rPr b="1" lang="en-US" sz="2400">
                <a:solidFill>
                  <a:schemeClr val="lt1"/>
                </a:solidFill>
                <a:latin typeface="Arial"/>
                <a:ea typeface="Arial"/>
                <a:cs typeface="Arial"/>
                <a:sym typeface="Arial"/>
              </a:rPr>
              <a:t>Mean</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 </a:t>
            </a:r>
            <a:r>
              <a:rPr b="1" i="1" lang="en-US" sz="2400">
                <a:solidFill>
                  <a:schemeClr val="lt1"/>
                </a:solidFill>
                <a:latin typeface="Noto Sans Symbols"/>
                <a:ea typeface="Noto Sans Symbols"/>
                <a:cs typeface="Noto Sans Symbols"/>
                <a:sym typeface="Noto Sans Symbols"/>
              </a:rPr>
              <a:t></a:t>
            </a:r>
            <a:r>
              <a:rPr b="1" i="1" lang="en-US" sz="2400">
                <a:solidFill>
                  <a:schemeClr val="lt1"/>
                </a:solidFill>
                <a:latin typeface="Arial"/>
                <a:ea typeface="Arial"/>
                <a:cs typeface="Arial"/>
                <a:sym typeface="Arial"/>
              </a:rPr>
              <a:t>X </a:t>
            </a:r>
            <a:r>
              <a:rPr b="1" lang="en-US" sz="2400">
                <a:solidFill>
                  <a:schemeClr val="lt1"/>
                </a:solidFill>
                <a:latin typeface="Arial"/>
                <a:ea typeface="Arial"/>
                <a:cs typeface="Arial"/>
                <a:sym typeface="Arial"/>
              </a:rPr>
              <a:t>= 20</a:t>
            </a:r>
            <a:endParaRPr/>
          </a:p>
        </p:txBody>
      </p:sp>
      <p:graphicFrame>
        <p:nvGraphicFramePr>
          <p:cNvPr id="219" name="Google Shape;219;p9"/>
          <p:cNvGraphicFramePr/>
          <p:nvPr/>
        </p:nvGraphicFramePr>
        <p:xfrm>
          <a:off x="5748338" y="3203575"/>
          <a:ext cx="3273425" cy="2706688"/>
        </p:xfrm>
        <a:graphic>
          <a:graphicData uri="http://schemas.openxmlformats.org/presentationml/2006/ole">
            <mc:AlternateContent>
              <mc:Choice Requires="v">
                <p:oleObj r:id="rId4" imgH="2706688" imgW="3273425" progId="" spid="_x0000_s1">
                  <p:embed/>
                </p:oleObj>
              </mc:Choice>
              <mc:Fallback>
                <p:oleObj r:id="rId5" imgH="2706688" imgW="3273425" progId="">
                  <p:embed/>
                  <p:pic>
                    <p:nvPicPr>
                      <p:cNvPr id="219" name="Google Shape;219;p9"/>
                      <p:cNvPicPr preferRelativeResize="0"/>
                      <p:nvPr/>
                    </p:nvPicPr>
                    <p:blipFill rotWithShape="1">
                      <a:blip r:embed="rId6">
                        <a:alphaModFix/>
                      </a:blip>
                      <a:srcRect b="0" l="0" r="0" t="0"/>
                      <a:stretch/>
                    </p:blipFill>
                    <p:spPr>
                      <a:xfrm>
                        <a:off x="5748338" y="3203575"/>
                        <a:ext cx="3273425" cy="2706688"/>
                      </a:xfrm>
                      <a:prstGeom prst="rect">
                        <a:avLst/>
                      </a:prstGeom>
                      <a:noFill/>
                      <a:ln>
                        <a:noFill/>
                      </a:ln>
                    </p:spPr>
                  </p:pic>
                </p:oleObj>
              </mc:Fallback>
            </mc:AlternateContent>
          </a:graphicData>
        </a:graphic>
      </p:graphicFrame>
      <p:graphicFrame>
        <p:nvGraphicFramePr>
          <p:cNvPr id="220" name="Google Shape;220;p9"/>
          <p:cNvGraphicFramePr/>
          <p:nvPr/>
        </p:nvGraphicFramePr>
        <p:xfrm>
          <a:off x="2655888" y="2279650"/>
          <a:ext cx="2052637" cy="2168525"/>
        </p:xfrm>
        <a:graphic>
          <a:graphicData uri="http://schemas.openxmlformats.org/presentationml/2006/ole">
            <mc:AlternateContent>
              <mc:Choice Requires="v">
                <p:oleObj r:id="rId7" imgH="2168525" imgW="2052637" progId="" spid="_x0000_s2">
                  <p:embed/>
                </p:oleObj>
              </mc:Choice>
              <mc:Fallback>
                <p:oleObj r:id="rId8" imgH="2168525" imgW="2052637" progId="">
                  <p:embed/>
                  <p:pic>
                    <p:nvPicPr>
                      <p:cNvPr id="220" name="Google Shape;220;p9"/>
                      <p:cNvPicPr preferRelativeResize="0"/>
                      <p:nvPr/>
                    </p:nvPicPr>
                    <p:blipFill rotWithShape="1">
                      <a:blip r:embed="rId9">
                        <a:alphaModFix/>
                      </a:blip>
                      <a:srcRect b="0" l="0" r="0" t="0"/>
                      <a:stretch/>
                    </p:blipFill>
                    <p:spPr>
                      <a:xfrm>
                        <a:off x="2655888" y="2279650"/>
                        <a:ext cx="2052637" cy="2168525"/>
                      </a:xfrm>
                      <a:prstGeom prst="rect">
                        <a:avLst/>
                      </a:prstGeom>
                      <a:noFill/>
                      <a:ln>
                        <a:noFill/>
                      </a:ln>
                    </p:spPr>
                  </p:pic>
                </p:oleObj>
              </mc:Fallback>
            </mc:AlternateContent>
          </a:graphicData>
        </a:graphic>
      </p:graphicFrame>
      <p:sp>
        <p:nvSpPr>
          <p:cNvPr id="221" name="Google Shape;221;p9"/>
          <p:cNvSpPr/>
          <p:nvPr/>
        </p:nvSpPr>
        <p:spPr>
          <a:xfrm>
            <a:off x="1484313" y="4902200"/>
            <a:ext cx="2259012" cy="1547813"/>
          </a:xfrm>
          <a:custGeom>
            <a:rect b="b" l="l" r="r" t="t"/>
            <a:pathLst>
              <a:path extrusionOk="0" h="975" w="1423">
                <a:moveTo>
                  <a:pt x="0" y="0"/>
                </a:moveTo>
                <a:lnTo>
                  <a:pt x="0" y="62"/>
                </a:lnTo>
                <a:lnTo>
                  <a:pt x="25" y="109"/>
                </a:lnTo>
                <a:lnTo>
                  <a:pt x="45" y="147"/>
                </a:lnTo>
                <a:lnTo>
                  <a:pt x="74" y="193"/>
                </a:lnTo>
                <a:lnTo>
                  <a:pt x="110" y="244"/>
                </a:lnTo>
                <a:lnTo>
                  <a:pt x="143" y="279"/>
                </a:lnTo>
                <a:lnTo>
                  <a:pt x="187" y="331"/>
                </a:lnTo>
                <a:lnTo>
                  <a:pt x="232" y="381"/>
                </a:lnTo>
                <a:lnTo>
                  <a:pt x="276" y="427"/>
                </a:lnTo>
                <a:lnTo>
                  <a:pt x="335" y="482"/>
                </a:lnTo>
                <a:lnTo>
                  <a:pt x="379" y="518"/>
                </a:lnTo>
                <a:lnTo>
                  <a:pt x="442" y="564"/>
                </a:lnTo>
                <a:lnTo>
                  <a:pt x="511" y="614"/>
                </a:lnTo>
                <a:lnTo>
                  <a:pt x="581" y="659"/>
                </a:lnTo>
                <a:lnTo>
                  <a:pt x="634" y="691"/>
                </a:lnTo>
                <a:lnTo>
                  <a:pt x="710" y="723"/>
                </a:lnTo>
                <a:lnTo>
                  <a:pt x="773" y="746"/>
                </a:lnTo>
                <a:lnTo>
                  <a:pt x="840" y="764"/>
                </a:lnTo>
                <a:lnTo>
                  <a:pt x="911" y="777"/>
                </a:lnTo>
                <a:lnTo>
                  <a:pt x="953" y="779"/>
                </a:lnTo>
                <a:lnTo>
                  <a:pt x="1003" y="777"/>
                </a:lnTo>
                <a:lnTo>
                  <a:pt x="1041" y="773"/>
                </a:lnTo>
                <a:lnTo>
                  <a:pt x="1078" y="768"/>
                </a:lnTo>
                <a:lnTo>
                  <a:pt x="1107" y="759"/>
                </a:lnTo>
                <a:lnTo>
                  <a:pt x="1107" y="974"/>
                </a:lnTo>
                <a:lnTo>
                  <a:pt x="1145" y="920"/>
                </a:lnTo>
                <a:lnTo>
                  <a:pt x="1192" y="857"/>
                </a:lnTo>
                <a:lnTo>
                  <a:pt x="1241" y="795"/>
                </a:lnTo>
                <a:lnTo>
                  <a:pt x="1299" y="737"/>
                </a:lnTo>
                <a:lnTo>
                  <a:pt x="1344" y="704"/>
                </a:lnTo>
                <a:lnTo>
                  <a:pt x="1422" y="670"/>
                </a:lnTo>
                <a:lnTo>
                  <a:pt x="1421" y="623"/>
                </a:lnTo>
                <a:lnTo>
                  <a:pt x="1358" y="591"/>
                </a:lnTo>
                <a:lnTo>
                  <a:pt x="1291" y="556"/>
                </a:lnTo>
                <a:lnTo>
                  <a:pt x="1224" y="504"/>
                </a:lnTo>
                <a:lnTo>
                  <a:pt x="1170" y="454"/>
                </a:lnTo>
                <a:lnTo>
                  <a:pt x="1139" y="422"/>
                </a:lnTo>
                <a:lnTo>
                  <a:pt x="1105" y="370"/>
                </a:lnTo>
                <a:lnTo>
                  <a:pt x="1105" y="553"/>
                </a:lnTo>
                <a:lnTo>
                  <a:pt x="1041" y="564"/>
                </a:lnTo>
                <a:lnTo>
                  <a:pt x="983" y="568"/>
                </a:lnTo>
                <a:lnTo>
                  <a:pt x="915" y="564"/>
                </a:lnTo>
                <a:lnTo>
                  <a:pt x="849" y="555"/>
                </a:lnTo>
                <a:lnTo>
                  <a:pt x="773" y="536"/>
                </a:lnTo>
                <a:lnTo>
                  <a:pt x="705" y="518"/>
                </a:lnTo>
                <a:lnTo>
                  <a:pt x="610" y="484"/>
                </a:lnTo>
                <a:lnTo>
                  <a:pt x="531" y="450"/>
                </a:lnTo>
                <a:lnTo>
                  <a:pt x="462" y="413"/>
                </a:lnTo>
                <a:lnTo>
                  <a:pt x="388" y="368"/>
                </a:lnTo>
                <a:lnTo>
                  <a:pt x="353" y="346"/>
                </a:lnTo>
                <a:lnTo>
                  <a:pt x="321" y="327"/>
                </a:lnTo>
                <a:lnTo>
                  <a:pt x="294" y="307"/>
                </a:lnTo>
                <a:lnTo>
                  <a:pt x="268" y="286"/>
                </a:lnTo>
                <a:lnTo>
                  <a:pt x="218" y="249"/>
                </a:lnTo>
                <a:lnTo>
                  <a:pt x="185" y="219"/>
                </a:lnTo>
                <a:lnTo>
                  <a:pt x="160" y="195"/>
                </a:lnTo>
                <a:lnTo>
                  <a:pt x="135" y="171"/>
                </a:lnTo>
                <a:lnTo>
                  <a:pt x="111" y="145"/>
                </a:lnTo>
                <a:lnTo>
                  <a:pt x="90" y="122"/>
                </a:lnTo>
                <a:lnTo>
                  <a:pt x="67" y="95"/>
                </a:lnTo>
                <a:lnTo>
                  <a:pt x="43" y="63"/>
                </a:lnTo>
                <a:lnTo>
                  <a:pt x="19" y="32"/>
                </a:lnTo>
                <a:lnTo>
                  <a:pt x="0" y="0"/>
                </a:lnTo>
              </a:path>
            </a:pathLst>
          </a:custGeom>
          <a:solidFill>
            <a:srgbClr val="0080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2" name="Google Shape;222;p9"/>
          <p:cNvSpPr/>
          <p:nvPr/>
        </p:nvSpPr>
        <p:spPr>
          <a:xfrm>
            <a:off x="1487488" y="4997450"/>
            <a:ext cx="2255837" cy="1466850"/>
          </a:xfrm>
          <a:custGeom>
            <a:rect b="b" l="l" r="r" t="t"/>
            <a:pathLst>
              <a:path extrusionOk="0" h="924" w="1421">
                <a:moveTo>
                  <a:pt x="0" y="0"/>
                </a:moveTo>
                <a:lnTo>
                  <a:pt x="19" y="52"/>
                </a:lnTo>
                <a:lnTo>
                  <a:pt x="36" y="94"/>
                </a:lnTo>
                <a:lnTo>
                  <a:pt x="54" y="129"/>
                </a:lnTo>
                <a:lnTo>
                  <a:pt x="76" y="169"/>
                </a:lnTo>
                <a:lnTo>
                  <a:pt x="108" y="224"/>
                </a:lnTo>
                <a:lnTo>
                  <a:pt x="143" y="274"/>
                </a:lnTo>
                <a:lnTo>
                  <a:pt x="187" y="325"/>
                </a:lnTo>
                <a:lnTo>
                  <a:pt x="232" y="374"/>
                </a:lnTo>
                <a:lnTo>
                  <a:pt x="277" y="419"/>
                </a:lnTo>
                <a:lnTo>
                  <a:pt x="335" y="473"/>
                </a:lnTo>
                <a:lnTo>
                  <a:pt x="379" y="508"/>
                </a:lnTo>
                <a:lnTo>
                  <a:pt x="442" y="553"/>
                </a:lnTo>
                <a:lnTo>
                  <a:pt x="511" y="602"/>
                </a:lnTo>
                <a:lnTo>
                  <a:pt x="581" y="647"/>
                </a:lnTo>
                <a:lnTo>
                  <a:pt x="634" y="678"/>
                </a:lnTo>
                <a:lnTo>
                  <a:pt x="710" y="709"/>
                </a:lnTo>
                <a:lnTo>
                  <a:pt x="773" y="731"/>
                </a:lnTo>
                <a:lnTo>
                  <a:pt x="840" y="749"/>
                </a:lnTo>
                <a:lnTo>
                  <a:pt x="911" y="763"/>
                </a:lnTo>
                <a:lnTo>
                  <a:pt x="953" y="765"/>
                </a:lnTo>
                <a:lnTo>
                  <a:pt x="1003" y="763"/>
                </a:lnTo>
                <a:lnTo>
                  <a:pt x="1041" y="758"/>
                </a:lnTo>
                <a:lnTo>
                  <a:pt x="1077" y="754"/>
                </a:lnTo>
                <a:lnTo>
                  <a:pt x="1107" y="745"/>
                </a:lnTo>
                <a:lnTo>
                  <a:pt x="1107" y="923"/>
                </a:lnTo>
                <a:lnTo>
                  <a:pt x="1147" y="867"/>
                </a:lnTo>
                <a:lnTo>
                  <a:pt x="1188" y="816"/>
                </a:lnTo>
                <a:lnTo>
                  <a:pt x="1242" y="749"/>
                </a:lnTo>
                <a:lnTo>
                  <a:pt x="1300" y="696"/>
                </a:lnTo>
                <a:lnTo>
                  <a:pt x="1353" y="652"/>
                </a:lnTo>
                <a:lnTo>
                  <a:pt x="1420" y="611"/>
                </a:lnTo>
                <a:lnTo>
                  <a:pt x="1357" y="580"/>
                </a:lnTo>
                <a:lnTo>
                  <a:pt x="1292" y="544"/>
                </a:lnTo>
                <a:lnTo>
                  <a:pt x="1224" y="495"/>
                </a:lnTo>
                <a:lnTo>
                  <a:pt x="1170" y="446"/>
                </a:lnTo>
                <a:lnTo>
                  <a:pt x="1139" y="415"/>
                </a:lnTo>
                <a:lnTo>
                  <a:pt x="1105" y="363"/>
                </a:lnTo>
                <a:lnTo>
                  <a:pt x="1105" y="542"/>
                </a:lnTo>
                <a:lnTo>
                  <a:pt x="1041" y="553"/>
                </a:lnTo>
                <a:lnTo>
                  <a:pt x="983" y="558"/>
                </a:lnTo>
                <a:lnTo>
                  <a:pt x="915" y="553"/>
                </a:lnTo>
                <a:lnTo>
                  <a:pt x="849" y="544"/>
                </a:lnTo>
                <a:lnTo>
                  <a:pt x="773" y="526"/>
                </a:lnTo>
                <a:lnTo>
                  <a:pt x="706" y="508"/>
                </a:lnTo>
                <a:lnTo>
                  <a:pt x="609" y="475"/>
                </a:lnTo>
                <a:lnTo>
                  <a:pt x="532" y="441"/>
                </a:lnTo>
                <a:lnTo>
                  <a:pt x="462" y="406"/>
                </a:lnTo>
                <a:lnTo>
                  <a:pt x="388" y="361"/>
                </a:lnTo>
                <a:lnTo>
                  <a:pt x="354" y="340"/>
                </a:lnTo>
                <a:lnTo>
                  <a:pt x="322" y="321"/>
                </a:lnTo>
                <a:lnTo>
                  <a:pt x="294" y="301"/>
                </a:lnTo>
                <a:lnTo>
                  <a:pt x="268" y="280"/>
                </a:lnTo>
                <a:lnTo>
                  <a:pt x="219" y="245"/>
                </a:lnTo>
                <a:lnTo>
                  <a:pt x="186" y="215"/>
                </a:lnTo>
                <a:lnTo>
                  <a:pt x="161" y="192"/>
                </a:lnTo>
                <a:lnTo>
                  <a:pt x="135" y="167"/>
                </a:lnTo>
                <a:lnTo>
                  <a:pt x="111" y="142"/>
                </a:lnTo>
                <a:lnTo>
                  <a:pt x="91" y="120"/>
                </a:lnTo>
                <a:lnTo>
                  <a:pt x="67" y="94"/>
                </a:lnTo>
                <a:lnTo>
                  <a:pt x="43" y="62"/>
                </a:lnTo>
                <a:lnTo>
                  <a:pt x="20" y="32"/>
                </a:lnTo>
                <a:lnTo>
                  <a:pt x="0" y="0"/>
                </a:lnTo>
              </a:path>
            </a:pathLst>
          </a:custGeom>
          <a:solidFill>
            <a:srgbClr val="00FF00"/>
          </a:solidFill>
          <a:ln>
            <a:noFill/>
          </a:ln>
          <a:effectLst>
            <a:outerShdw rotWithShape="0" algn="ctr" dir="2700000" dist="107763">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223" name="Google Shape;223;p9"/>
          <p:cNvSpPr/>
          <p:nvPr/>
        </p:nvSpPr>
        <p:spPr>
          <a:xfrm>
            <a:off x="6892925" y="1654175"/>
            <a:ext cx="1981200" cy="1252538"/>
          </a:xfrm>
          <a:prstGeom prst="wedgeRoundRectCallout">
            <a:avLst>
              <a:gd fmla="val -22088" name="adj1"/>
              <a:gd fmla="val 66667" name="adj2"/>
              <a:gd fmla="val 16667" name="adj3"/>
            </a:avLst>
          </a:prstGeom>
          <a:solidFill>
            <a:schemeClr val="accent2"/>
          </a:solidFill>
          <a:ln cap="flat" cmpd="sng" w="12700">
            <a:solidFill>
              <a:schemeClr val="dk1"/>
            </a:solidFill>
            <a:prstDash val="solid"/>
            <a:miter lim="800000"/>
            <a:headEnd len="sm" w="sm" type="none"/>
            <a:tailEnd len="sm" w="sm" type="none"/>
          </a:ln>
          <a:effectLst>
            <a:outerShdw rotWithShape="0" algn="ctr" dir="2700000" dist="107763">
              <a:schemeClr val="dk1"/>
            </a:outerShdw>
          </a:effectLst>
        </p:spPr>
        <p:txBody>
          <a:bodyPr anchorCtr="1" anchor="ctr" bIns="0" lIns="0" spcFirstLastPara="1" rIns="0" wrap="square" tIns="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Reject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hypothesis! Not close.</a:t>
            </a:r>
            <a:endParaRPr/>
          </a:p>
        </p:txBody>
      </p:sp>
      <p:sp>
        <p:nvSpPr>
          <p:cNvPr id="224" name="Google Shape;224;p9"/>
          <p:cNvSpPr/>
          <p:nvPr/>
        </p:nvSpPr>
        <p:spPr>
          <a:xfrm>
            <a:off x="3233738" y="4692650"/>
            <a:ext cx="279717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Random </a:t>
            </a:r>
            <a:br>
              <a:rPr b="1" lang="en-US" sz="2400">
                <a:solidFill>
                  <a:schemeClr val="lt1"/>
                </a:solidFill>
                <a:latin typeface="Arial"/>
                <a:ea typeface="Arial"/>
                <a:cs typeface="Arial"/>
                <a:sym typeface="Arial"/>
              </a:rPr>
            </a:br>
            <a:r>
              <a:rPr b="1" lang="en-US" sz="2400">
                <a:solidFill>
                  <a:schemeClr val="lt1"/>
                </a:solidFill>
                <a:latin typeface="Arial"/>
                <a:ea typeface="Arial"/>
                <a:cs typeface="Arial"/>
                <a:sym typeface="Arial"/>
              </a:rPr>
              <a:t>sample</a:t>
            </a:r>
            <a:endParaRPr/>
          </a:p>
        </p:txBody>
      </p:sp>
      <p:sp>
        <p:nvSpPr>
          <p:cNvPr id="225" name="Google Shape;225;p9"/>
          <p:cNvSpPr/>
          <p:nvPr/>
        </p:nvSpPr>
        <p:spPr>
          <a:xfrm>
            <a:off x="7048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26" name="Google Shape;226;p9"/>
          <p:cNvSpPr/>
          <p:nvPr/>
        </p:nvSpPr>
        <p:spPr>
          <a:xfrm>
            <a:off x="1893888" y="347186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27" name="Google Shape;227;p9"/>
          <p:cNvSpPr/>
          <p:nvPr/>
        </p:nvSpPr>
        <p:spPr>
          <a:xfrm>
            <a:off x="885825" y="48783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28" name="Google Shape;228;p9"/>
          <p:cNvSpPr/>
          <p:nvPr/>
        </p:nvSpPr>
        <p:spPr>
          <a:xfrm>
            <a:off x="803275" y="39639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229" name="Google Shape;229;p9"/>
          <p:cNvSpPr/>
          <p:nvPr/>
        </p:nvSpPr>
        <p:spPr>
          <a:xfrm>
            <a:off x="1695450" y="3049588"/>
            <a:ext cx="566738"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30" name="Google Shape;230;p9"/>
          <p:cNvSpPr/>
          <p:nvPr/>
        </p:nvSpPr>
        <p:spPr>
          <a:xfrm>
            <a:off x="1947863" y="4629150"/>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dk1"/>
                </a:solidFill>
                <a:latin typeface="Noto Sans Symbols"/>
                <a:ea typeface="Noto Sans Symbols"/>
                <a:cs typeface="Noto Sans Symbols"/>
                <a:sym typeface="Noto Sans Symbols"/>
              </a:rPr>
              <a:t>☺</a:t>
            </a:r>
            <a:endParaRPr/>
          </a:p>
        </p:txBody>
      </p:sp>
      <p:sp>
        <p:nvSpPr>
          <p:cNvPr id="231" name="Google Shape;231;p9"/>
          <p:cNvSpPr/>
          <p:nvPr/>
        </p:nvSpPr>
        <p:spPr>
          <a:xfrm>
            <a:off x="1512888" y="4024313"/>
            <a:ext cx="566737" cy="638175"/>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3600">
                <a:solidFill>
                  <a:schemeClr val="lt1"/>
                </a:solidFill>
                <a:latin typeface="Noto Sans Symbols"/>
                <a:ea typeface="Noto Sans Symbols"/>
                <a:cs typeface="Noto Sans Symbols"/>
                <a:sym typeface="Noto Sans Symbols"/>
              </a:rPr>
              <a:t>☺</a:t>
            </a:r>
            <a:endParaRPr/>
          </a:p>
        </p:txBody>
      </p:sp>
      <p:sp>
        <p:nvSpPr>
          <p:cNvPr id="232" name="Google Shape;232;p9"/>
          <p:cNvSpPr/>
          <p:nvPr/>
        </p:nvSpPr>
        <p:spPr>
          <a:xfrm>
            <a:off x="3832225" y="5827713"/>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
        <p:nvSpPr>
          <p:cNvPr id="233" name="Google Shape;233;p9"/>
          <p:cNvSpPr/>
          <p:nvPr/>
        </p:nvSpPr>
        <p:spPr>
          <a:xfrm>
            <a:off x="4962525" y="5665788"/>
            <a:ext cx="481013" cy="515937"/>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800">
                <a:solidFill>
                  <a:schemeClr val="lt1"/>
                </a:solidFill>
                <a:latin typeface="Noto Sans Symbols"/>
                <a:ea typeface="Noto Sans Symbols"/>
                <a:cs typeface="Noto Sans Symbols"/>
                <a:sym typeface="Noto Sans Symbols"/>
              </a:rPr>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51" name="Shape 951"/>
        <p:cNvGrpSpPr/>
        <p:nvPr/>
      </p:nvGrpSpPr>
      <p:grpSpPr>
        <a:xfrm>
          <a:off x="0" y="0"/>
          <a:ext cx="0" cy="0"/>
          <a:chOff x="0" y="0"/>
          <a:chExt cx="0" cy="0"/>
        </a:xfrm>
      </p:grpSpPr>
      <p:sp>
        <p:nvSpPr>
          <p:cNvPr id="952" name="Google Shape;952;p90"/>
          <p:cNvSpPr/>
          <p:nvPr/>
        </p:nvSpPr>
        <p:spPr>
          <a:xfrm>
            <a:off x="6858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53" name="Google Shape;953;p90"/>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954" name="Google Shape;954;p90"/>
          <p:cNvSpPr txBox="1"/>
          <p:nvPr>
            <p:ph type="ctrTitle"/>
          </p:nvPr>
        </p:nvSpPr>
        <p:spPr>
          <a:xfrm>
            <a:off x="685800" y="2286000"/>
            <a:ext cx="7772400" cy="1143000"/>
          </a:xfrm>
          <a:prstGeom prst="rect">
            <a:avLst/>
          </a:prstGeom>
          <a:noFill/>
          <a:ln>
            <a:noFill/>
          </a:ln>
        </p:spPr>
        <p:txBody>
          <a:bodyPr anchorCtr="0"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of Mean (</a:t>
            </a:r>
            <a:r>
              <a:rPr lang="en-US">
                <a:latin typeface="Noto Sans Symbols"/>
                <a:ea typeface="Noto Sans Symbols"/>
                <a:cs typeface="Noto Sans Symbols"/>
                <a:sym typeface="Noto Sans Symbols"/>
              </a:rPr>
              <a:t>σ</a:t>
            </a:r>
            <a:r>
              <a:rPr lang="en-US"/>
              <a:t> Known)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1"/>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for Mean (</a:t>
            </a:r>
            <a:r>
              <a:rPr lang="en-US">
                <a:latin typeface="Noto Sans Symbols"/>
                <a:ea typeface="Noto Sans Symbols"/>
                <a:cs typeface="Noto Sans Symbols"/>
                <a:sym typeface="Noto Sans Symbols"/>
              </a:rPr>
              <a:t>σ</a:t>
            </a:r>
            <a:r>
              <a:rPr lang="en-US"/>
              <a:t> Known)</a:t>
            </a:r>
            <a:endParaRPr/>
          </a:p>
        </p:txBody>
      </p:sp>
      <p:sp>
        <p:nvSpPr>
          <p:cNvPr id="960" name="Google Shape;960;p91"/>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t>1.	Assumptions</a:t>
            </a:r>
            <a:endParaRPr/>
          </a:p>
          <a:p>
            <a:pPr indent="-285750" lvl="1" marL="971550" rtl="0" algn="l">
              <a:spcBef>
                <a:spcPts val="560"/>
              </a:spcBef>
              <a:spcAft>
                <a:spcPts val="0"/>
              </a:spcAft>
              <a:buSzPts val="1820"/>
              <a:buChar char="■"/>
            </a:pPr>
            <a:r>
              <a:rPr lang="en-US"/>
              <a:t>Population Is Normally Distributed</a:t>
            </a:r>
            <a:endParaRPr/>
          </a:p>
          <a:p>
            <a:pPr indent="-285750" lvl="1" marL="971550" rtl="0" algn="l">
              <a:spcBef>
                <a:spcPts val="560"/>
              </a:spcBef>
              <a:spcAft>
                <a:spcPts val="0"/>
              </a:spcAft>
              <a:buSzPts val="1820"/>
              <a:buChar char="■"/>
            </a:pPr>
            <a:r>
              <a:rPr lang="en-US"/>
              <a:t>If Not Normal, Can Be Approximated by Normal Distribution (</a:t>
            </a:r>
            <a:r>
              <a:rPr i="1" lang="en-US"/>
              <a:t>n</a:t>
            </a:r>
            <a:r>
              <a:rPr lang="en-US"/>
              <a:t> </a:t>
            </a:r>
            <a:r>
              <a:rPr lang="en-US">
                <a:latin typeface="Noto Sans Symbols"/>
                <a:ea typeface="Noto Sans Symbols"/>
                <a:cs typeface="Noto Sans Symbols"/>
                <a:sym typeface="Noto Sans Symbols"/>
              </a:rPr>
              <a:t>≥</a:t>
            </a:r>
            <a:r>
              <a:rPr lang="en-US"/>
              <a:t> 30)</a:t>
            </a:r>
            <a:endParaRPr/>
          </a:p>
          <a:p>
            <a:pPr indent="-571500" lvl="0" marL="571500" rtl="0" algn="l">
              <a:spcBef>
                <a:spcPts val="640"/>
              </a:spcBef>
              <a:spcAft>
                <a:spcPts val="0"/>
              </a:spcAft>
              <a:buNone/>
            </a:pPr>
            <a:r>
              <a:rPr lang="en-US"/>
              <a:t>2.	Alternative Hypothesis Has &lt; or &gt; 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0" st="0"/>
                                            </p:txEl>
                                          </p:spTgt>
                                        </p:tgtEl>
                                        <p:attrNameLst>
                                          <p:attrName>style.visibility</p:attrName>
                                        </p:attrNameLst>
                                      </p:cBhvr>
                                      <p:to>
                                        <p:strVal val="visible"/>
                                      </p:to>
                                    </p:set>
                                    <p:animEffect filter="fade" transition="in">
                                      <p:cBhvr>
                                        <p:cTn dur="500"/>
                                        <p:tgtEl>
                                          <p:spTgt spid="9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1" st="1"/>
                                            </p:txEl>
                                          </p:spTgt>
                                        </p:tgtEl>
                                        <p:attrNameLst>
                                          <p:attrName>style.visibility</p:attrName>
                                        </p:attrNameLst>
                                      </p:cBhvr>
                                      <p:to>
                                        <p:strVal val="visible"/>
                                      </p:to>
                                    </p:set>
                                    <p:animEffect filter="fade" transition="in">
                                      <p:cBhvr>
                                        <p:cTn dur="500"/>
                                        <p:tgtEl>
                                          <p:spTgt spid="9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2" st="2"/>
                                            </p:txEl>
                                          </p:spTgt>
                                        </p:tgtEl>
                                        <p:attrNameLst>
                                          <p:attrName>style.visibility</p:attrName>
                                        </p:attrNameLst>
                                      </p:cBhvr>
                                      <p:to>
                                        <p:strVal val="visible"/>
                                      </p:to>
                                    </p:set>
                                    <p:animEffect filter="fade" transition="in">
                                      <p:cBhvr>
                                        <p:cTn dur="500"/>
                                        <p:tgtEl>
                                          <p:spTgt spid="9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3" st="3"/>
                                            </p:txEl>
                                          </p:spTgt>
                                        </p:tgtEl>
                                        <p:attrNameLst>
                                          <p:attrName>style.visibility</p:attrName>
                                        </p:attrNameLst>
                                      </p:cBhvr>
                                      <p:to>
                                        <p:strVal val="visible"/>
                                      </p:to>
                                    </p:set>
                                    <p:animEffect filter="fade" transition="in">
                                      <p:cBhvr>
                                        <p:cTn dur="500"/>
                                        <p:tgtEl>
                                          <p:spTgt spid="9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2"/>
          <p:cNvSpPr txBox="1"/>
          <p:nvPr>
            <p:ph type="title"/>
          </p:nvPr>
        </p:nvSpPr>
        <p:spPr>
          <a:xfrm>
            <a:off x="1676400" y="152400"/>
            <a:ext cx="6781800" cy="114300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for Mean (</a:t>
            </a:r>
            <a:r>
              <a:rPr lang="en-US">
                <a:latin typeface="Noto Sans Symbols"/>
                <a:ea typeface="Noto Sans Symbols"/>
                <a:cs typeface="Noto Sans Symbols"/>
                <a:sym typeface="Noto Sans Symbols"/>
              </a:rPr>
              <a:t>σ</a:t>
            </a:r>
            <a:r>
              <a:rPr lang="en-US"/>
              <a:t> Known)</a:t>
            </a:r>
            <a:endParaRPr/>
          </a:p>
        </p:txBody>
      </p:sp>
      <p:sp>
        <p:nvSpPr>
          <p:cNvPr id="966" name="Google Shape;966;p92"/>
          <p:cNvSpPr txBox="1"/>
          <p:nvPr>
            <p:ph idx="1" type="body"/>
          </p:nvPr>
        </p:nvSpPr>
        <p:spPr>
          <a:xfrm>
            <a:off x="609600" y="1828800"/>
            <a:ext cx="7848600" cy="4114800"/>
          </a:xfrm>
          <a:prstGeom prst="rect">
            <a:avLst/>
          </a:prstGeom>
          <a:noFill/>
          <a:ln>
            <a:noFill/>
          </a:ln>
        </p:spPr>
        <p:txBody>
          <a:bodyPr anchorCtr="0" anchor="t" bIns="44450" lIns="90475" spcFirstLastPara="1" rIns="90475" wrap="square" tIns="44450">
            <a:noAutofit/>
          </a:bodyPr>
          <a:lstStyle/>
          <a:p>
            <a:pPr indent="-571500" lvl="0" marL="571500" rtl="0" algn="l">
              <a:spcBef>
                <a:spcPts val="0"/>
              </a:spcBef>
              <a:spcAft>
                <a:spcPts val="0"/>
              </a:spcAft>
              <a:buNone/>
            </a:pPr>
            <a:r>
              <a:rPr lang="en-US">
                <a:solidFill>
                  <a:schemeClr val="folHlink"/>
                </a:solidFill>
              </a:rPr>
              <a:t>1.	Assumptions</a:t>
            </a:r>
            <a:endParaRPr/>
          </a:p>
          <a:p>
            <a:pPr indent="-285750" lvl="1" marL="971550" rtl="0" algn="l">
              <a:spcBef>
                <a:spcPts val="560"/>
              </a:spcBef>
              <a:spcAft>
                <a:spcPts val="0"/>
              </a:spcAft>
              <a:buClr>
                <a:schemeClr val="folHlink"/>
              </a:buClr>
              <a:buSzPts val="1820"/>
              <a:buChar char="■"/>
            </a:pPr>
            <a:r>
              <a:rPr lang="en-US">
                <a:solidFill>
                  <a:schemeClr val="folHlink"/>
                </a:solidFill>
              </a:rPr>
              <a:t>Population Is Normally Distributed</a:t>
            </a:r>
            <a:endParaRPr/>
          </a:p>
          <a:p>
            <a:pPr indent="-285750" lvl="1" marL="971550" rtl="0" algn="l">
              <a:spcBef>
                <a:spcPts val="560"/>
              </a:spcBef>
              <a:spcAft>
                <a:spcPts val="0"/>
              </a:spcAft>
              <a:buClr>
                <a:schemeClr val="folHlink"/>
              </a:buClr>
              <a:buSzPts val="1820"/>
              <a:buChar char="■"/>
            </a:pPr>
            <a:r>
              <a:rPr lang="en-US">
                <a:solidFill>
                  <a:schemeClr val="folHlink"/>
                </a:solidFill>
              </a:rPr>
              <a:t>If Not Normal, Can Be Approximated by Normal Distribution (</a:t>
            </a:r>
            <a:r>
              <a:rPr i="1" lang="en-US">
                <a:solidFill>
                  <a:schemeClr val="folHlink"/>
                </a:solidFill>
              </a:rPr>
              <a:t>n</a:t>
            </a:r>
            <a:r>
              <a:rPr lang="en-US">
                <a:solidFill>
                  <a:schemeClr val="folHlink"/>
                </a:solidFill>
              </a:rPr>
              <a:t> </a:t>
            </a:r>
            <a:r>
              <a:rPr lang="en-US">
                <a:solidFill>
                  <a:schemeClr val="folHlink"/>
                </a:solidFill>
                <a:latin typeface="Noto Sans Symbols"/>
                <a:ea typeface="Noto Sans Symbols"/>
                <a:cs typeface="Noto Sans Symbols"/>
                <a:sym typeface="Noto Sans Symbols"/>
              </a:rPr>
              <a:t>≥</a:t>
            </a:r>
            <a:r>
              <a:rPr lang="en-US">
                <a:solidFill>
                  <a:schemeClr val="folHlink"/>
                </a:solidFill>
              </a:rPr>
              <a:t> 30)</a:t>
            </a:r>
            <a:endParaRPr/>
          </a:p>
          <a:p>
            <a:pPr indent="-571500" lvl="0" marL="571500" rtl="0" algn="l">
              <a:spcBef>
                <a:spcPts val="640"/>
              </a:spcBef>
              <a:spcAft>
                <a:spcPts val="0"/>
              </a:spcAft>
              <a:buNone/>
            </a:pPr>
            <a:r>
              <a:rPr lang="en-US">
                <a:solidFill>
                  <a:schemeClr val="folHlink"/>
                </a:solidFill>
              </a:rPr>
              <a:t>2.	Alternative Hypothesis Has </a:t>
            </a:r>
            <a:r>
              <a:rPr lang="en-US">
                <a:solidFill>
                  <a:schemeClr val="folHlink"/>
                </a:solidFill>
                <a:latin typeface="Noto Sans Symbols"/>
                <a:ea typeface="Noto Sans Symbols"/>
                <a:cs typeface="Noto Sans Symbols"/>
                <a:sym typeface="Noto Sans Symbols"/>
              </a:rPr>
              <a:t>&lt; </a:t>
            </a:r>
            <a:r>
              <a:rPr lang="en-US">
                <a:solidFill>
                  <a:schemeClr val="folHlink"/>
                </a:solidFill>
              </a:rPr>
              <a:t>or &gt; Sign</a:t>
            </a:r>
            <a:endParaRPr/>
          </a:p>
          <a:p>
            <a:pPr indent="-571500" lvl="0" marL="571500" rtl="0" algn="l">
              <a:spcBef>
                <a:spcPts val="640"/>
              </a:spcBef>
              <a:spcAft>
                <a:spcPts val="0"/>
              </a:spcAft>
              <a:buNone/>
            </a:pPr>
            <a:r>
              <a:rPr lang="en-US"/>
              <a:t>3.	Z-test Statistic</a:t>
            </a:r>
            <a:endParaRPr/>
          </a:p>
        </p:txBody>
      </p:sp>
      <p:graphicFrame>
        <p:nvGraphicFramePr>
          <p:cNvPr id="967" name="Google Shape;967;p92"/>
          <p:cNvGraphicFramePr/>
          <p:nvPr/>
        </p:nvGraphicFramePr>
        <p:xfrm>
          <a:off x="1733550" y="5105400"/>
          <a:ext cx="3211513" cy="1349375"/>
        </p:xfrm>
        <a:graphic>
          <a:graphicData uri="http://schemas.openxmlformats.org/presentationml/2006/ole">
            <mc:AlternateContent>
              <mc:Choice Requires="v">
                <p:oleObj r:id="rId4" imgH="1349375" imgW="3211513" progId="" spid="_x0000_s1">
                  <p:embed/>
                </p:oleObj>
              </mc:Choice>
              <mc:Fallback>
                <p:oleObj r:id="rId5" imgH="1349375" imgW="3211513" progId="">
                  <p:embed/>
                  <p:pic>
                    <p:nvPicPr>
                      <p:cNvPr id="967" name="Google Shape;967;p92"/>
                      <p:cNvPicPr preferRelativeResize="0"/>
                      <p:nvPr/>
                    </p:nvPicPr>
                    <p:blipFill rotWithShape="1">
                      <a:blip r:embed="rId6">
                        <a:alphaModFix/>
                      </a:blip>
                      <a:srcRect b="0" l="0" r="0" t="0"/>
                      <a:stretch/>
                    </p:blipFill>
                    <p:spPr>
                      <a:xfrm>
                        <a:off x="1733550" y="5105400"/>
                        <a:ext cx="3211513" cy="1349375"/>
                      </a:xfrm>
                      <a:prstGeom prst="rect">
                        <a:avLst/>
                      </a:prstGeom>
                      <a:noFill/>
                      <a:ln>
                        <a:noFill/>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93"/>
          <p:cNvSpPr txBox="1"/>
          <p:nvPr>
            <p:ph type="title"/>
          </p:nvPr>
        </p:nvSpPr>
        <p:spPr>
          <a:xfrm>
            <a:off x="1360488" y="158750"/>
            <a:ext cx="7770812"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for Mean Hypotheses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graphicFrame>
        <p:nvGraphicFramePr>
          <p:cNvPr id="977" name="Google Shape;977;p94"/>
          <p:cNvGraphicFramePr/>
          <p:nvPr/>
        </p:nvGraphicFramePr>
        <p:xfrm>
          <a:off x="177800" y="2659063"/>
          <a:ext cx="4160838" cy="2466975"/>
        </p:xfrm>
        <a:graphic>
          <a:graphicData uri="http://schemas.openxmlformats.org/presentationml/2006/ole">
            <mc:AlternateContent>
              <mc:Choice Requires="v">
                <p:oleObj r:id="rId4" imgH="2466975" imgW="4160838" progId="" spid="_x0000_s1">
                  <p:embed/>
                </p:oleObj>
              </mc:Choice>
              <mc:Fallback>
                <p:oleObj r:id="rId5" imgH="2466975" imgW="4160838" progId="">
                  <p:embed/>
                  <p:pic>
                    <p:nvPicPr>
                      <p:cNvPr id="977" name="Google Shape;977;p94"/>
                      <p:cNvPicPr preferRelativeResize="0"/>
                      <p:nvPr/>
                    </p:nvPicPr>
                    <p:blipFill rotWithShape="1">
                      <a:blip r:embed="rId6">
                        <a:alphaModFix/>
                      </a:blip>
                      <a:srcRect b="0" l="0" r="0" t="0"/>
                      <a:stretch/>
                    </p:blipFill>
                    <p:spPr>
                      <a:xfrm>
                        <a:off x="177800" y="2659063"/>
                        <a:ext cx="4160838" cy="2466975"/>
                      </a:xfrm>
                      <a:prstGeom prst="rect">
                        <a:avLst/>
                      </a:prstGeom>
                      <a:noFill/>
                      <a:ln>
                        <a:noFill/>
                      </a:ln>
                    </p:spPr>
                  </p:pic>
                </p:oleObj>
              </mc:Fallback>
            </mc:AlternateContent>
          </a:graphicData>
        </a:graphic>
      </p:graphicFrame>
      <p:sp>
        <p:nvSpPr>
          <p:cNvPr id="978" name="Google Shape;978;p94"/>
          <p:cNvSpPr txBox="1"/>
          <p:nvPr>
            <p:ph type="title"/>
          </p:nvPr>
        </p:nvSpPr>
        <p:spPr>
          <a:xfrm>
            <a:off x="1360488" y="158750"/>
            <a:ext cx="7770812"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for Mean Hypotheses</a:t>
            </a:r>
            <a:endParaRPr/>
          </a:p>
        </p:txBody>
      </p:sp>
      <p:sp>
        <p:nvSpPr>
          <p:cNvPr id="979" name="Google Shape;979;p94"/>
          <p:cNvSpPr/>
          <p:nvPr/>
        </p:nvSpPr>
        <p:spPr>
          <a:xfrm>
            <a:off x="469900" y="1730375"/>
            <a:ext cx="3576638" cy="6381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H</a:t>
            </a:r>
            <a:r>
              <a:rPr b="1" baseline="-25000" lang="en-US" sz="2800">
                <a:solidFill>
                  <a:schemeClr val="lt1"/>
                </a:solidFill>
                <a:latin typeface="Arial"/>
                <a:ea typeface="Arial"/>
                <a:cs typeface="Arial"/>
                <a:sym typeface="Arial"/>
              </a:rPr>
              <a:t>0</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μ </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a:t>
            </a:r>
            <a:r>
              <a:rPr b="1" lang="en-US" sz="2800">
                <a:solidFill>
                  <a:schemeClr val="lt1"/>
                </a:solidFill>
                <a:latin typeface="Arial"/>
                <a:ea typeface="Arial"/>
                <a:cs typeface="Arial"/>
                <a:sym typeface="Arial"/>
              </a:rPr>
              <a:t>0  H</a:t>
            </a:r>
            <a:r>
              <a:rPr b="1" baseline="-25000" lang="en-US" sz="2800">
                <a:solidFill>
                  <a:schemeClr val="lt1"/>
                </a:solidFill>
                <a:latin typeface="Arial"/>
                <a:ea typeface="Arial"/>
                <a:cs typeface="Arial"/>
                <a:sym typeface="Arial"/>
              </a:rPr>
              <a:t>a</a:t>
            </a:r>
            <a:r>
              <a:rPr b="1" lang="en-US" sz="2800">
                <a:solidFill>
                  <a:schemeClr val="lt1"/>
                </a:solidFill>
                <a:latin typeface="Arial"/>
                <a:ea typeface="Arial"/>
                <a:cs typeface="Arial"/>
                <a:sym typeface="Arial"/>
              </a:rPr>
              <a:t>: </a:t>
            </a:r>
            <a:r>
              <a:rPr b="1" lang="en-US" sz="2800">
                <a:solidFill>
                  <a:schemeClr val="lt1"/>
                </a:solidFill>
                <a:latin typeface="Noto Sans Symbols"/>
                <a:ea typeface="Noto Sans Symbols"/>
                <a:cs typeface="Noto Sans Symbols"/>
                <a:sym typeface="Noto Sans Symbols"/>
              </a:rPr>
              <a:t>μ </a:t>
            </a:r>
            <a:r>
              <a:rPr b="1" lang="en-US" sz="3600">
                <a:solidFill>
                  <a:schemeClr val="hlink"/>
                </a:solidFill>
                <a:latin typeface="Arial"/>
                <a:ea typeface="Arial"/>
                <a:cs typeface="Arial"/>
                <a:sym typeface="Arial"/>
              </a:rPr>
              <a:t>&lt;</a:t>
            </a:r>
            <a:r>
              <a:rPr b="1" lang="en-US" sz="2800">
                <a:solidFill>
                  <a:schemeClr val="lt1"/>
                </a:solidFill>
                <a:latin typeface="Arial"/>
                <a:ea typeface="Arial"/>
                <a:cs typeface="Arial"/>
                <a:sym typeface="Arial"/>
              </a:rPr>
              <a:t> 0</a:t>
            </a:r>
            <a:endParaRPr/>
          </a:p>
        </p:txBody>
      </p:sp>
      <p:cxnSp>
        <p:nvCxnSpPr>
          <p:cNvPr id="980" name="Google Shape;980;p94"/>
          <p:cNvCxnSpPr/>
          <p:nvPr/>
        </p:nvCxnSpPr>
        <p:spPr>
          <a:xfrm>
            <a:off x="1835150" y="4267200"/>
            <a:ext cx="520700" cy="0"/>
          </a:xfrm>
          <a:prstGeom prst="straightConnector1">
            <a:avLst/>
          </a:prstGeom>
          <a:noFill/>
          <a:ln cap="flat" cmpd="sng" w="12700">
            <a:solidFill>
              <a:schemeClr val="lt2"/>
            </a:solidFill>
            <a:prstDash val="solid"/>
            <a:round/>
            <a:headEnd len="med" w="med" type="triangle"/>
            <a:tailEnd len="med" w="med" type="triangle"/>
          </a:ln>
          <a:effectLst>
            <a:outerShdw rotWithShape="0" algn="ctr" dir="2700000" dist="35921">
              <a:schemeClr val="dk1"/>
            </a:outerShdw>
          </a:effectLst>
        </p:spPr>
      </p:cxnSp>
      <p:sp>
        <p:nvSpPr>
          <p:cNvPr id="981" name="Google Shape;981;p94"/>
          <p:cNvSpPr/>
          <p:nvPr/>
        </p:nvSpPr>
        <p:spPr>
          <a:xfrm>
            <a:off x="915988" y="5183188"/>
            <a:ext cx="3273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Must be </a:t>
            </a:r>
            <a:r>
              <a:rPr b="1" i="1" lang="en-US" sz="2400">
                <a:solidFill>
                  <a:schemeClr val="lt2"/>
                </a:solidFill>
                <a:latin typeface="Arial"/>
                <a:ea typeface="Arial"/>
                <a:cs typeface="Arial"/>
                <a:sym typeface="Arial"/>
              </a:rPr>
              <a:t>significantly</a:t>
            </a:r>
            <a:r>
              <a:rPr b="1" lang="en-US" sz="2400">
                <a:solidFill>
                  <a:schemeClr val="lt2"/>
                </a:solidFill>
                <a:latin typeface="Arial"/>
                <a:ea typeface="Arial"/>
                <a:cs typeface="Arial"/>
                <a:sym typeface="Arial"/>
              </a:rPr>
              <a:t> below </a:t>
            </a:r>
            <a:r>
              <a:rPr b="1" lang="en-US" sz="2400">
                <a:solidFill>
                  <a:schemeClr val="lt2"/>
                </a:solidFill>
                <a:latin typeface="Noto Sans Symbols"/>
                <a:ea typeface="Noto Sans Symbols"/>
                <a:cs typeface="Noto Sans Symbols"/>
                <a:sym typeface="Noto Sans Symbols"/>
              </a:rPr>
              <a:t>μ</a:t>
            </a:r>
            <a:endParaRPr/>
          </a:p>
        </p:txBody>
      </p:sp>
      <p:cxnSp>
        <p:nvCxnSpPr>
          <p:cNvPr id="982" name="Google Shape;982;p94"/>
          <p:cNvCxnSpPr/>
          <p:nvPr/>
        </p:nvCxnSpPr>
        <p:spPr>
          <a:xfrm>
            <a:off x="2070100" y="4432300"/>
            <a:ext cx="127000" cy="6604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graphicFrame>
        <p:nvGraphicFramePr>
          <p:cNvPr id="987" name="Google Shape;987;p95"/>
          <p:cNvGraphicFramePr/>
          <p:nvPr/>
        </p:nvGraphicFramePr>
        <p:xfrm>
          <a:off x="4532313" y="2676525"/>
          <a:ext cx="4394200" cy="2432050"/>
        </p:xfrm>
        <a:graphic>
          <a:graphicData uri="http://schemas.openxmlformats.org/presentationml/2006/ole">
            <mc:AlternateContent>
              <mc:Choice Requires="v">
                <p:oleObj r:id="rId4" imgH="2432050" imgW="4394200" progId="" spid="_x0000_s1">
                  <p:embed/>
                </p:oleObj>
              </mc:Choice>
              <mc:Fallback>
                <p:oleObj r:id="rId5" imgH="2432050" imgW="4394200" progId="">
                  <p:embed/>
                  <p:pic>
                    <p:nvPicPr>
                      <p:cNvPr id="987" name="Google Shape;987;p95"/>
                      <p:cNvPicPr preferRelativeResize="0"/>
                      <p:nvPr/>
                    </p:nvPicPr>
                    <p:blipFill rotWithShape="1">
                      <a:blip r:embed="rId6">
                        <a:alphaModFix/>
                      </a:blip>
                      <a:srcRect b="0" l="0" r="0" t="0"/>
                      <a:stretch/>
                    </p:blipFill>
                    <p:spPr>
                      <a:xfrm>
                        <a:off x="4532313" y="2676525"/>
                        <a:ext cx="4394200" cy="2432050"/>
                      </a:xfrm>
                      <a:prstGeom prst="rect">
                        <a:avLst/>
                      </a:prstGeom>
                      <a:noFill/>
                      <a:ln>
                        <a:noFill/>
                      </a:ln>
                    </p:spPr>
                  </p:pic>
                </p:oleObj>
              </mc:Fallback>
            </mc:AlternateContent>
          </a:graphicData>
        </a:graphic>
      </p:graphicFrame>
      <p:graphicFrame>
        <p:nvGraphicFramePr>
          <p:cNvPr id="988" name="Google Shape;988;p95"/>
          <p:cNvGraphicFramePr/>
          <p:nvPr/>
        </p:nvGraphicFramePr>
        <p:xfrm>
          <a:off x="177800" y="2659063"/>
          <a:ext cx="4160838" cy="2466975"/>
        </p:xfrm>
        <a:graphic>
          <a:graphicData uri="http://schemas.openxmlformats.org/presentationml/2006/ole">
            <mc:AlternateContent>
              <mc:Choice Requires="v">
                <p:oleObj r:id="rId7" imgH="2466975" imgW="4160838" progId="" spid="_x0000_s2">
                  <p:embed/>
                </p:oleObj>
              </mc:Choice>
              <mc:Fallback>
                <p:oleObj r:id="rId8" imgH="2466975" imgW="4160838" progId="">
                  <p:embed/>
                  <p:pic>
                    <p:nvPicPr>
                      <p:cNvPr id="988" name="Google Shape;988;p95"/>
                      <p:cNvPicPr preferRelativeResize="0"/>
                      <p:nvPr/>
                    </p:nvPicPr>
                    <p:blipFill rotWithShape="1">
                      <a:blip r:embed="rId9">
                        <a:alphaModFix/>
                      </a:blip>
                      <a:srcRect b="0" l="0" r="0" t="0"/>
                      <a:stretch/>
                    </p:blipFill>
                    <p:spPr>
                      <a:xfrm>
                        <a:off x="177800" y="2659063"/>
                        <a:ext cx="4160838" cy="2466975"/>
                      </a:xfrm>
                      <a:prstGeom prst="rect">
                        <a:avLst/>
                      </a:prstGeom>
                      <a:noFill/>
                      <a:ln>
                        <a:noFill/>
                      </a:ln>
                    </p:spPr>
                  </p:pic>
                </p:oleObj>
              </mc:Fallback>
            </mc:AlternateContent>
          </a:graphicData>
        </a:graphic>
      </p:graphicFrame>
      <p:sp>
        <p:nvSpPr>
          <p:cNvPr id="989" name="Google Shape;989;p95"/>
          <p:cNvSpPr txBox="1"/>
          <p:nvPr>
            <p:ph type="title"/>
          </p:nvPr>
        </p:nvSpPr>
        <p:spPr>
          <a:xfrm>
            <a:off x="1360488" y="158750"/>
            <a:ext cx="7770812"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for Mean Hypotheses</a:t>
            </a:r>
            <a:endParaRPr/>
          </a:p>
        </p:txBody>
      </p:sp>
      <p:sp>
        <p:nvSpPr>
          <p:cNvPr id="990" name="Google Shape;990;p95"/>
          <p:cNvSpPr/>
          <p:nvPr/>
        </p:nvSpPr>
        <p:spPr>
          <a:xfrm>
            <a:off x="469900" y="1730375"/>
            <a:ext cx="3576638" cy="6381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H</a:t>
            </a:r>
            <a:r>
              <a:rPr b="1" baseline="-25000" lang="en-US" sz="2800">
                <a:solidFill>
                  <a:schemeClr val="lt1"/>
                </a:solidFill>
                <a:latin typeface="Arial"/>
                <a:ea typeface="Arial"/>
                <a:cs typeface="Arial"/>
                <a:sym typeface="Arial"/>
              </a:rPr>
              <a:t>0</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μ </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a:t>
            </a:r>
            <a:r>
              <a:rPr b="1" lang="en-US" sz="2800">
                <a:solidFill>
                  <a:schemeClr val="lt1"/>
                </a:solidFill>
                <a:latin typeface="Arial"/>
                <a:ea typeface="Arial"/>
                <a:cs typeface="Arial"/>
                <a:sym typeface="Arial"/>
              </a:rPr>
              <a:t>0  H</a:t>
            </a:r>
            <a:r>
              <a:rPr b="1" baseline="-25000" lang="en-US" sz="2800">
                <a:solidFill>
                  <a:schemeClr val="lt1"/>
                </a:solidFill>
                <a:latin typeface="Arial"/>
                <a:ea typeface="Arial"/>
                <a:cs typeface="Arial"/>
                <a:sym typeface="Arial"/>
              </a:rPr>
              <a:t>a</a:t>
            </a:r>
            <a:r>
              <a:rPr b="1" lang="en-US" sz="2800">
                <a:solidFill>
                  <a:schemeClr val="lt1"/>
                </a:solidFill>
                <a:latin typeface="Arial"/>
                <a:ea typeface="Arial"/>
                <a:cs typeface="Arial"/>
                <a:sym typeface="Arial"/>
              </a:rPr>
              <a:t>: </a:t>
            </a:r>
            <a:r>
              <a:rPr b="1" lang="en-US" sz="2800">
                <a:solidFill>
                  <a:schemeClr val="lt1"/>
                </a:solidFill>
                <a:latin typeface="Noto Sans Symbols"/>
                <a:ea typeface="Noto Sans Symbols"/>
                <a:cs typeface="Noto Sans Symbols"/>
                <a:sym typeface="Noto Sans Symbols"/>
              </a:rPr>
              <a:t>μ </a:t>
            </a:r>
            <a:r>
              <a:rPr b="1" lang="en-US" sz="3600">
                <a:solidFill>
                  <a:schemeClr val="hlink"/>
                </a:solidFill>
                <a:latin typeface="Arial"/>
                <a:ea typeface="Arial"/>
                <a:cs typeface="Arial"/>
                <a:sym typeface="Arial"/>
              </a:rPr>
              <a:t>&lt;</a:t>
            </a:r>
            <a:r>
              <a:rPr b="1" lang="en-US" sz="2800">
                <a:solidFill>
                  <a:schemeClr val="lt1"/>
                </a:solidFill>
                <a:latin typeface="Arial"/>
                <a:ea typeface="Arial"/>
                <a:cs typeface="Arial"/>
                <a:sym typeface="Arial"/>
              </a:rPr>
              <a:t> 0</a:t>
            </a:r>
            <a:endParaRPr/>
          </a:p>
        </p:txBody>
      </p:sp>
      <p:sp>
        <p:nvSpPr>
          <p:cNvPr id="991" name="Google Shape;991;p95"/>
          <p:cNvSpPr/>
          <p:nvPr/>
        </p:nvSpPr>
        <p:spPr>
          <a:xfrm>
            <a:off x="4903788" y="1730375"/>
            <a:ext cx="3652837" cy="638175"/>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H</a:t>
            </a:r>
            <a:r>
              <a:rPr b="1" baseline="-25000" lang="en-US" sz="2800">
                <a:solidFill>
                  <a:schemeClr val="lt1"/>
                </a:solidFill>
                <a:latin typeface="Arial"/>
                <a:ea typeface="Arial"/>
                <a:cs typeface="Arial"/>
                <a:sym typeface="Arial"/>
              </a:rPr>
              <a:t>0</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μ </a:t>
            </a:r>
            <a:r>
              <a:rPr b="1" lang="en-US" sz="2800">
                <a:solidFill>
                  <a:schemeClr val="lt1"/>
                </a:solidFill>
                <a:latin typeface="Arial"/>
                <a:ea typeface="Arial"/>
                <a:cs typeface="Arial"/>
                <a:sym typeface="Arial"/>
              </a:rPr>
              <a:t>=</a:t>
            </a:r>
            <a:r>
              <a:rPr b="1" lang="en-US" sz="2800">
                <a:solidFill>
                  <a:schemeClr val="lt1"/>
                </a:solidFill>
                <a:latin typeface="Noto Sans Symbols"/>
                <a:ea typeface="Noto Sans Symbols"/>
                <a:cs typeface="Noto Sans Symbols"/>
                <a:sym typeface="Noto Sans Symbols"/>
              </a:rPr>
              <a:t> </a:t>
            </a:r>
            <a:r>
              <a:rPr b="1" lang="en-US" sz="2800">
                <a:solidFill>
                  <a:schemeClr val="lt1"/>
                </a:solidFill>
                <a:latin typeface="Arial"/>
                <a:ea typeface="Arial"/>
                <a:cs typeface="Arial"/>
                <a:sym typeface="Arial"/>
              </a:rPr>
              <a:t>0  H</a:t>
            </a:r>
            <a:r>
              <a:rPr b="1" baseline="-25000" lang="en-US" sz="2800">
                <a:solidFill>
                  <a:schemeClr val="lt1"/>
                </a:solidFill>
                <a:latin typeface="Arial"/>
                <a:ea typeface="Arial"/>
                <a:cs typeface="Arial"/>
                <a:sym typeface="Arial"/>
              </a:rPr>
              <a:t>a</a:t>
            </a:r>
            <a:r>
              <a:rPr b="1" lang="en-US" sz="2800">
                <a:solidFill>
                  <a:schemeClr val="lt1"/>
                </a:solidFill>
                <a:latin typeface="Arial"/>
                <a:ea typeface="Arial"/>
                <a:cs typeface="Arial"/>
                <a:sym typeface="Arial"/>
              </a:rPr>
              <a:t>: </a:t>
            </a:r>
            <a:r>
              <a:rPr b="1" lang="en-US" sz="2800">
                <a:solidFill>
                  <a:schemeClr val="lt1"/>
                </a:solidFill>
                <a:latin typeface="Noto Sans Symbols"/>
                <a:ea typeface="Noto Sans Symbols"/>
                <a:cs typeface="Noto Sans Symbols"/>
                <a:sym typeface="Noto Sans Symbols"/>
              </a:rPr>
              <a:t>μ </a:t>
            </a:r>
            <a:r>
              <a:rPr b="1" lang="en-US" sz="3600">
                <a:solidFill>
                  <a:schemeClr val="hlink"/>
                </a:solidFill>
                <a:latin typeface="Arial"/>
                <a:ea typeface="Arial"/>
                <a:cs typeface="Arial"/>
                <a:sym typeface="Arial"/>
              </a:rPr>
              <a:t>&gt;</a:t>
            </a:r>
            <a:r>
              <a:rPr b="1" lang="en-US" sz="2800">
                <a:solidFill>
                  <a:schemeClr val="lt1"/>
                </a:solidFill>
                <a:latin typeface="Arial"/>
                <a:ea typeface="Arial"/>
                <a:cs typeface="Arial"/>
                <a:sym typeface="Arial"/>
              </a:rPr>
              <a:t> 0</a:t>
            </a:r>
            <a:endParaRPr/>
          </a:p>
        </p:txBody>
      </p:sp>
      <p:cxnSp>
        <p:nvCxnSpPr>
          <p:cNvPr id="992" name="Google Shape;992;p95"/>
          <p:cNvCxnSpPr/>
          <p:nvPr/>
        </p:nvCxnSpPr>
        <p:spPr>
          <a:xfrm>
            <a:off x="1835150" y="4267200"/>
            <a:ext cx="520700" cy="0"/>
          </a:xfrm>
          <a:prstGeom prst="straightConnector1">
            <a:avLst/>
          </a:prstGeom>
          <a:noFill/>
          <a:ln cap="flat" cmpd="sng" w="12700">
            <a:solidFill>
              <a:schemeClr val="lt2"/>
            </a:solidFill>
            <a:prstDash val="solid"/>
            <a:round/>
            <a:headEnd len="med" w="med" type="triangle"/>
            <a:tailEnd len="med" w="med" type="triangle"/>
          </a:ln>
          <a:effectLst>
            <a:outerShdw rotWithShape="0" algn="ctr" dir="2700000" dist="35921">
              <a:schemeClr val="dk1"/>
            </a:outerShdw>
          </a:effectLst>
        </p:spPr>
      </p:cxnSp>
      <p:sp>
        <p:nvSpPr>
          <p:cNvPr id="993" name="Google Shape;993;p95"/>
          <p:cNvSpPr/>
          <p:nvPr/>
        </p:nvSpPr>
        <p:spPr>
          <a:xfrm>
            <a:off x="915988" y="5183188"/>
            <a:ext cx="3273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Must be </a:t>
            </a:r>
            <a:r>
              <a:rPr b="1" i="1" lang="en-US" sz="2400">
                <a:solidFill>
                  <a:schemeClr val="lt2"/>
                </a:solidFill>
                <a:latin typeface="Arial"/>
                <a:ea typeface="Arial"/>
                <a:cs typeface="Arial"/>
                <a:sym typeface="Arial"/>
              </a:rPr>
              <a:t>significantly</a:t>
            </a:r>
            <a:r>
              <a:rPr b="1" lang="en-US" sz="2400">
                <a:solidFill>
                  <a:schemeClr val="lt2"/>
                </a:solidFill>
                <a:latin typeface="Arial"/>
                <a:ea typeface="Arial"/>
                <a:cs typeface="Arial"/>
                <a:sym typeface="Arial"/>
              </a:rPr>
              <a:t> below </a:t>
            </a:r>
            <a:r>
              <a:rPr b="1" lang="en-US" sz="2400">
                <a:solidFill>
                  <a:schemeClr val="lt2"/>
                </a:solidFill>
                <a:latin typeface="Noto Sans Symbols"/>
                <a:ea typeface="Noto Sans Symbols"/>
                <a:cs typeface="Noto Sans Symbols"/>
                <a:sym typeface="Noto Sans Symbols"/>
              </a:rPr>
              <a:t>μ</a:t>
            </a:r>
            <a:endParaRPr/>
          </a:p>
        </p:txBody>
      </p:sp>
      <p:cxnSp>
        <p:nvCxnSpPr>
          <p:cNvPr id="994" name="Google Shape;994;p95"/>
          <p:cNvCxnSpPr/>
          <p:nvPr/>
        </p:nvCxnSpPr>
        <p:spPr>
          <a:xfrm>
            <a:off x="2070100" y="4432300"/>
            <a:ext cx="127000" cy="6604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
        <p:nvSpPr>
          <p:cNvPr id="995" name="Google Shape;995;p95"/>
          <p:cNvSpPr/>
          <p:nvPr/>
        </p:nvSpPr>
        <p:spPr>
          <a:xfrm>
            <a:off x="5411788" y="5183188"/>
            <a:ext cx="3273425" cy="81915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400">
                <a:solidFill>
                  <a:schemeClr val="lt2"/>
                </a:solidFill>
                <a:latin typeface="Arial"/>
                <a:ea typeface="Arial"/>
                <a:cs typeface="Arial"/>
                <a:sym typeface="Arial"/>
              </a:rPr>
              <a:t>Small values satisfy H</a:t>
            </a:r>
            <a:r>
              <a:rPr b="1" baseline="-25000" lang="en-US" sz="2400">
                <a:solidFill>
                  <a:schemeClr val="lt2"/>
                </a:solidFill>
                <a:latin typeface="Arial"/>
                <a:ea typeface="Arial"/>
                <a:cs typeface="Arial"/>
                <a:sym typeface="Arial"/>
              </a:rPr>
              <a:t>0 </a:t>
            </a:r>
            <a:r>
              <a:rPr b="1" lang="en-US" sz="2400">
                <a:solidFill>
                  <a:schemeClr val="lt2"/>
                </a:solidFill>
                <a:latin typeface="Arial"/>
                <a:ea typeface="Arial"/>
                <a:cs typeface="Arial"/>
                <a:sym typeface="Arial"/>
              </a:rPr>
              <a:t>.  Don’t reject!</a:t>
            </a:r>
            <a:endParaRPr/>
          </a:p>
        </p:txBody>
      </p:sp>
      <p:cxnSp>
        <p:nvCxnSpPr>
          <p:cNvPr id="996" name="Google Shape;996;p95"/>
          <p:cNvCxnSpPr/>
          <p:nvPr/>
        </p:nvCxnSpPr>
        <p:spPr>
          <a:xfrm>
            <a:off x="5803900" y="4737100"/>
            <a:ext cx="508000" cy="431800"/>
          </a:xfrm>
          <a:prstGeom prst="straightConnector1">
            <a:avLst/>
          </a:prstGeom>
          <a:noFill/>
          <a:ln cap="flat" cmpd="sng" w="25400">
            <a:solidFill>
              <a:schemeClr val="lt2"/>
            </a:solidFill>
            <a:prstDash val="solid"/>
            <a:round/>
            <a:headEnd len="med" w="med" type="triangle"/>
            <a:tailEnd len="med" w="med" type="none"/>
          </a:ln>
          <a:effectLst>
            <a:outerShdw rotWithShape="0" algn="ctr" dir="2700000" dist="35921">
              <a:schemeClr val="dk1"/>
            </a:outerShdw>
          </a:effectLst>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6"/>
          <p:cNvSpPr txBox="1"/>
          <p:nvPr>
            <p:ph type="title"/>
          </p:nvPr>
        </p:nvSpPr>
        <p:spPr>
          <a:xfrm>
            <a:off x="1676400" y="158750"/>
            <a:ext cx="73152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Finding Critical Z</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graphicFrame>
        <p:nvGraphicFramePr>
          <p:cNvPr id="1006" name="Google Shape;1006;p97"/>
          <p:cNvGraphicFramePr/>
          <p:nvPr/>
        </p:nvGraphicFramePr>
        <p:xfrm>
          <a:off x="41275" y="2967038"/>
          <a:ext cx="3937000" cy="2544762"/>
        </p:xfrm>
        <a:graphic>
          <a:graphicData uri="http://schemas.openxmlformats.org/presentationml/2006/ole">
            <mc:AlternateContent>
              <mc:Choice Requires="v">
                <p:oleObj r:id="rId4" imgH="2544762" imgW="3937000" progId="" spid="_x0000_s1">
                  <p:embed/>
                </p:oleObj>
              </mc:Choice>
              <mc:Fallback>
                <p:oleObj r:id="rId5" imgH="2544762" imgW="3937000" progId="">
                  <p:embed/>
                  <p:pic>
                    <p:nvPicPr>
                      <p:cNvPr id="1006" name="Google Shape;1006;p97"/>
                      <p:cNvPicPr preferRelativeResize="0"/>
                      <p:nvPr/>
                    </p:nvPicPr>
                    <p:blipFill rotWithShape="1">
                      <a:blip r:embed="rId6">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007" name="Google Shape;1007;p97"/>
          <p:cNvSpPr txBox="1"/>
          <p:nvPr>
            <p:ph type="title"/>
          </p:nvPr>
        </p:nvSpPr>
        <p:spPr>
          <a:xfrm>
            <a:off x="1676400" y="158750"/>
            <a:ext cx="73152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Finding Critical Z</a:t>
            </a:r>
            <a:endParaRPr/>
          </a:p>
        </p:txBody>
      </p:sp>
      <p:sp>
        <p:nvSpPr>
          <p:cNvPr id="1008" name="Google Shape;1008;p97"/>
          <p:cNvSpPr/>
          <p:nvPr/>
        </p:nvSpPr>
        <p:spPr>
          <a:xfrm>
            <a:off x="192088" y="1827213"/>
            <a:ext cx="46069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What Is Z given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sp>
        <p:nvSpPr>
          <p:cNvPr id="1009" name="Google Shape;1009;p97"/>
          <p:cNvSpPr/>
          <p:nvPr/>
        </p:nvSpPr>
        <p:spPr>
          <a:xfrm>
            <a:off x="2820988" y="3960813"/>
            <a:ext cx="20542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2"/>
                </a:solidFill>
                <a:latin typeface="Noto Sans Symbols"/>
                <a:ea typeface="Noto Sans Symbols"/>
                <a:cs typeface="Noto Sans Symbols"/>
                <a:sym typeface="Noto Sans Symbols"/>
              </a:rPr>
              <a:t>α</a:t>
            </a:r>
            <a:r>
              <a:rPr b="1" lang="en-US" sz="2800">
                <a:solidFill>
                  <a:schemeClr val="lt2"/>
                </a:solidFill>
                <a:latin typeface="Arial"/>
                <a:ea typeface="Arial"/>
                <a:cs typeface="Arial"/>
                <a:sym typeface="Arial"/>
              </a:rPr>
              <a:t>  = .025</a:t>
            </a:r>
            <a:endParaRPr/>
          </a:p>
        </p:txBody>
      </p:sp>
      <p:cxnSp>
        <p:nvCxnSpPr>
          <p:cNvPr id="1010" name="Google Shape;1010;p97"/>
          <p:cNvCxnSpPr/>
          <p:nvPr/>
        </p:nvCxnSpPr>
        <p:spPr>
          <a:xfrm flipH="1">
            <a:off x="2813050" y="4425950"/>
            <a:ext cx="393700" cy="292100"/>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11" name="Google Shape;1011;p97"/>
          <p:cNvSpPr/>
          <p:nvPr/>
        </p:nvSpPr>
        <p:spPr>
          <a:xfrm>
            <a:off x="3963988" y="43449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①</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aphicFrame>
        <p:nvGraphicFramePr>
          <p:cNvPr id="1016" name="Google Shape;1016;p98"/>
          <p:cNvGraphicFramePr/>
          <p:nvPr/>
        </p:nvGraphicFramePr>
        <p:xfrm>
          <a:off x="41275" y="2967038"/>
          <a:ext cx="3937000" cy="2544762"/>
        </p:xfrm>
        <a:graphic>
          <a:graphicData uri="http://schemas.openxmlformats.org/presentationml/2006/ole">
            <mc:AlternateContent>
              <mc:Choice Requires="v">
                <p:oleObj r:id="rId4" imgH="2544762" imgW="3937000" progId="" spid="_x0000_s1">
                  <p:embed/>
                </p:oleObj>
              </mc:Choice>
              <mc:Fallback>
                <p:oleObj r:id="rId5" imgH="2544762" imgW="3937000" progId="">
                  <p:embed/>
                  <p:pic>
                    <p:nvPicPr>
                      <p:cNvPr id="1016" name="Google Shape;1016;p98"/>
                      <p:cNvPicPr preferRelativeResize="0"/>
                      <p:nvPr/>
                    </p:nvPicPr>
                    <p:blipFill rotWithShape="1">
                      <a:blip r:embed="rId6">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017" name="Google Shape;1017;p98"/>
          <p:cNvSpPr txBox="1"/>
          <p:nvPr>
            <p:ph type="title"/>
          </p:nvPr>
        </p:nvSpPr>
        <p:spPr>
          <a:xfrm>
            <a:off x="1676400" y="158750"/>
            <a:ext cx="73152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Finding Critical Z</a:t>
            </a:r>
            <a:endParaRPr/>
          </a:p>
        </p:txBody>
      </p:sp>
      <p:sp>
        <p:nvSpPr>
          <p:cNvPr id="1018" name="Google Shape;1018;p98"/>
          <p:cNvSpPr/>
          <p:nvPr/>
        </p:nvSpPr>
        <p:spPr>
          <a:xfrm>
            <a:off x="382588" y="2563813"/>
            <a:ext cx="3425825" cy="137001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2"/>
                </a:solidFill>
                <a:latin typeface="Arial"/>
                <a:ea typeface="Arial"/>
                <a:cs typeface="Arial"/>
                <a:sym typeface="Arial"/>
              </a:rPr>
              <a:t>	.500 </a:t>
            </a:r>
            <a:br>
              <a:rPr b="1" lang="en-US" sz="2800">
                <a:solidFill>
                  <a:schemeClr val="lt2"/>
                </a:solidFill>
                <a:latin typeface="Arial"/>
                <a:ea typeface="Arial"/>
                <a:cs typeface="Arial"/>
                <a:sym typeface="Arial"/>
              </a:rPr>
            </a:br>
            <a:r>
              <a:rPr b="1" lang="en-US" sz="2800">
                <a:solidFill>
                  <a:schemeClr val="lt2"/>
                </a:solidFill>
                <a:latin typeface="Arial"/>
                <a:ea typeface="Arial"/>
                <a:cs typeface="Arial"/>
                <a:sym typeface="Arial"/>
              </a:rPr>
              <a:t>-	</a:t>
            </a:r>
            <a:r>
              <a:rPr b="1" lang="en-US" sz="2800" u="sng">
                <a:solidFill>
                  <a:schemeClr val="lt2"/>
                </a:solidFill>
                <a:latin typeface="Arial"/>
                <a:ea typeface="Arial"/>
                <a:cs typeface="Arial"/>
                <a:sym typeface="Arial"/>
              </a:rPr>
              <a:t>.025</a:t>
            </a:r>
            <a:br>
              <a:rPr b="1" lang="en-US" sz="2800">
                <a:solidFill>
                  <a:schemeClr val="lt2"/>
                </a:solidFill>
                <a:latin typeface="Arial"/>
                <a:ea typeface="Arial"/>
                <a:cs typeface="Arial"/>
                <a:sym typeface="Arial"/>
              </a:rPr>
            </a:br>
            <a:r>
              <a:rPr b="1" lang="en-US" sz="2800">
                <a:solidFill>
                  <a:schemeClr val="lt2"/>
                </a:solidFill>
                <a:latin typeface="Arial"/>
                <a:ea typeface="Arial"/>
                <a:cs typeface="Arial"/>
                <a:sym typeface="Arial"/>
              </a:rPr>
              <a:t>	.475</a:t>
            </a:r>
            <a:endParaRPr/>
          </a:p>
        </p:txBody>
      </p:sp>
      <p:cxnSp>
        <p:nvCxnSpPr>
          <p:cNvPr id="1019" name="Google Shape;1019;p98"/>
          <p:cNvCxnSpPr/>
          <p:nvPr/>
        </p:nvCxnSpPr>
        <p:spPr>
          <a:xfrm>
            <a:off x="1530350" y="3663950"/>
            <a:ext cx="749300" cy="949325"/>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20" name="Google Shape;1020;p98"/>
          <p:cNvSpPr/>
          <p:nvPr/>
        </p:nvSpPr>
        <p:spPr>
          <a:xfrm>
            <a:off x="192088" y="1827213"/>
            <a:ext cx="46069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What Is Z given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sp>
        <p:nvSpPr>
          <p:cNvPr id="1021" name="Google Shape;1021;p98"/>
          <p:cNvSpPr/>
          <p:nvPr/>
        </p:nvSpPr>
        <p:spPr>
          <a:xfrm>
            <a:off x="2820988" y="3960813"/>
            <a:ext cx="20542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cxnSp>
        <p:nvCxnSpPr>
          <p:cNvPr id="1022" name="Google Shape;1022;p98"/>
          <p:cNvCxnSpPr/>
          <p:nvPr/>
        </p:nvCxnSpPr>
        <p:spPr>
          <a:xfrm flipH="1">
            <a:off x="2813050" y="4425950"/>
            <a:ext cx="393700" cy="292100"/>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23" name="Google Shape;1023;p98"/>
          <p:cNvSpPr/>
          <p:nvPr/>
        </p:nvSpPr>
        <p:spPr>
          <a:xfrm>
            <a:off x="3963988" y="43449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024" name="Google Shape;1024;p98"/>
          <p:cNvSpPr/>
          <p:nvPr/>
        </p:nvSpPr>
        <p:spPr>
          <a:xfrm>
            <a:off x="1449388" y="24780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②</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aphicFrame>
        <p:nvGraphicFramePr>
          <p:cNvPr id="1029" name="Google Shape;1029;p99"/>
          <p:cNvGraphicFramePr/>
          <p:nvPr/>
        </p:nvGraphicFramePr>
        <p:xfrm>
          <a:off x="4919663" y="2813050"/>
          <a:ext cx="3411537" cy="3429000"/>
        </p:xfrm>
        <a:graphic>
          <a:graphicData uri="http://schemas.openxmlformats.org/presentationml/2006/ole">
            <mc:AlternateContent>
              <mc:Choice Requires="v">
                <p:oleObj r:id="rId4" imgH="3429000" imgW="3411537" progId="Word.Document.8" spid="_x0000_s1">
                  <p:embed/>
                </p:oleObj>
              </mc:Choice>
              <mc:Fallback>
                <p:oleObj r:id="rId5" imgH="3429000" imgW="3411537" progId="Word.Document.8">
                  <p:embed/>
                  <p:pic>
                    <p:nvPicPr>
                      <p:cNvPr id="1029" name="Google Shape;1029;p99"/>
                      <p:cNvPicPr preferRelativeResize="0"/>
                      <p:nvPr/>
                    </p:nvPicPr>
                    <p:blipFill rotWithShape="1">
                      <a:blip r:embed="rId6">
                        <a:alphaModFix/>
                      </a:blip>
                      <a:srcRect b="0" l="0" r="0" t="0"/>
                      <a:stretch/>
                    </p:blipFill>
                    <p:spPr>
                      <a:xfrm>
                        <a:off x="4919663" y="2813050"/>
                        <a:ext cx="3411537" cy="3429000"/>
                      </a:xfrm>
                      <a:prstGeom prst="rect">
                        <a:avLst/>
                      </a:prstGeom>
                      <a:noFill/>
                      <a:ln>
                        <a:noFill/>
                      </a:ln>
                    </p:spPr>
                  </p:pic>
                </p:oleObj>
              </mc:Fallback>
            </mc:AlternateContent>
          </a:graphicData>
        </a:graphic>
      </p:graphicFrame>
      <p:graphicFrame>
        <p:nvGraphicFramePr>
          <p:cNvPr id="1030" name="Google Shape;1030;p99"/>
          <p:cNvGraphicFramePr/>
          <p:nvPr/>
        </p:nvGraphicFramePr>
        <p:xfrm>
          <a:off x="41275" y="2967038"/>
          <a:ext cx="3937000" cy="2544762"/>
        </p:xfrm>
        <a:graphic>
          <a:graphicData uri="http://schemas.openxmlformats.org/presentationml/2006/ole">
            <mc:AlternateContent>
              <mc:Choice Requires="v">
                <p:oleObj r:id="rId7" imgH="2544762" imgW="3937000" progId="" spid="_x0000_s2">
                  <p:embed/>
                </p:oleObj>
              </mc:Choice>
              <mc:Fallback>
                <p:oleObj r:id="rId8" imgH="2544762" imgW="3937000" progId="">
                  <p:embed/>
                  <p:pic>
                    <p:nvPicPr>
                      <p:cNvPr id="1030" name="Google Shape;1030;p99"/>
                      <p:cNvPicPr preferRelativeResize="0"/>
                      <p:nvPr/>
                    </p:nvPicPr>
                    <p:blipFill rotWithShape="1">
                      <a:blip r:embed="rId9">
                        <a:alphaModFix/>
                      </a:blip>
                      <a:srcRect b="0" l="0" r="0" t="0"/>
                      <a:stretch/>
                    </p:blipFill>
                    <p:spPr>
                      <a:xfrm>
                        <a:off x="41275" y="2967038"/>
                        <a:ext cx="3937000" cy="2544762"/>
                      </a:xfrm>
                      <a:prstGeom prst="rect">
                        <a:avLst/>
                      </a:prstGeom>
                      <a:noFill/>
                      <a:ln>
                        <a:noFill/>
                      </a:ln>
                    </p:spPr>
                  </p:pic>
                </p:oleObj>
              </mc:Fallback>
            </mc:AlternateContent>
          </a:graphicData>
        </a:graphic>
      </p:graphicFrame>
      <p:sp>
        <p:nvSpPr>
          <p:cNvPr id="1031" name="Google Shape;1031;p99"/>
          <p:cNvSpPr txBox="1"/>
          <p:nvPr>
            <p:ph type="title"/>
          </p:nvPr>
        </p:nvSpPr>
        <p:spPr>
          <a:xfrm>
            <a:off x="1676400" y="158750"/>
            <a:ext cx="7315200" cy="1136650"/>
          </a:xfrm>
          <a:prstGeom prst="rect">
            <a:avLst/>
          </a:prstGeom>
          <a:noFill/>
          <a:ln>
            <a:noFill/>
          </a:ln>
        </p:spPr>
        <p:txBody>
          <a:bodyPr anchorCtr="1" anchor="ctr" bIns="44450" lIns="90475" spcFirstLastPara="1" rIns="90475" wrap="square" tIns="44450">
            <a:noAutofit/>
          </a:bodyPr>
          <a:lstStyle/>
          <a:p>
            <a:pPr indent="0" lvl="0" marL="0" rtl="0" algn="ctr">
              <a:lnSpc>
                <a:spcPct val="95000"/>
              </a:lnSpc>
              <a:spcBef>
                <a:spcPts val="0"/>
              </a:spcBef>
              <a:spcAft>
                <a:spcPts val="0"/>
              </a:spcAft>
              <a:buNone/>
            </a:pPr>
            <a:r>
              <a:rPr lang="en-US"/>
              <a:t>One-Tailed Z Test </a:t>
            </a:r>
            <a:br>
              <a:rPr lang="en-US"/>
            </a:br>
            <a:r>
              <a:rPr lang="en-US"/>
              <a:t>Finding Critical Z</a:t>
            </a:r>
            <a:endParaRPr/>
          </a:p>
        </p:txBody>
      </p:sp>
      <p:sp>
        <p:nvSpPr>
          <p:cNvPr id="1032" name="Google Shape;1032;p99"/>
          <p:cNvSpPr/>
          <p:nvPr/>
        </p:nvSpPr>
        <p:spPr>
          <a:xfrm>
            <a:off x="382588" y="2563813"/>
            <a:ext cx="3425825" cy="137001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	.500 </a:t>
            </a:r>
            <a:br>
              <a:rPr b="1" lang="en-US" sz="2800">
                <a:solidFill>
                  <a:schemeClr val="lt1"/>
                </a:solidFill>
                <a:latin typeface="Arial"/>
                <a:ea typeface="Arial"/>
                <a:cs typeface="Arial"/>
                <a:sym typeface="Arial"/>
              </a:rPr>
            </a:br>
            <a:r>
              <a:rPr b="1" lang="en-US" sz="2800">
                <a:solidFill>
                  <a:schemeClr val="lt1"/>
                </a:solidFill>
                <a:latin typeface="Arial"/>
                <a:ea typeface="Arial"/>
                <a:cs typeface="Arial"/>
                <a:sym typeface="Arial"/>
              </a:rPr>
              <a:t>-	</a:t>
            </a:r>
            <a:r>
              <a:rPr b="1" lang="en-US" sz="2800" u="sng">
                <a:solidFill>
                  <a:schemeClr val="lt1"/>
                </a:solidFill>
                <a:latin typeface="Arial"/>
                <a:ea typeface="Arial"/>
                <a:cs typeface="Arial"/>
                <a:sym typeface="Arial"/>
              </a:rPr>
              <a:t>.025</a:t>
            </a:r>
            <a:br>
              <a:rPr b="1" lang="en-US" sz="2800">
                <a:solidFill>
                  <a:schemeClr val="lt1"/>
                </a:solidFill>
                <a:latin typeface="Arial"/>
                <a:ea typeface="Arial"/>
                <a:cs typeface="Arial"/>
                <a:sym typeface="Arial"/>
              </a:rPr>
            </a:br>
            <a:r>
              <a:rPr b="1" lang="en-US" sz="2800">
                <a:solidFill>
                  <a:schemeClr val="lt2"/>
                </a:solidFill>
                <a:latin typeface="Arial"/>
                <a:ea typeface="Arial"/>
                <a:cs typeface="Arial"/>
                <a:sym typeface="Arial"/>
              </a:rPr>
              <a:t>	.475</a:t>
            </a:r>
            <a:endParaRPr/>
          </a:p>
        </p:txBody>
      </p:sp>
      <p:cxnSp>
        <p:nvCxnSpPr>
          <p:cNvPr id="1033" name="Google Shape;1033;p99"/>
          <p:cNvCxnSpPr/>
          <p:nvPr/>
        </p:nvCxnSpPr>
        <p:spPr>
          <a:xfrm>
            <a:off x="1530350" y="3663950"/>
            <a:ext cx="749300" cy="949325"/>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34" name="Google Shape;1034;p99"/>
          <p:cNvSpPr/>
          <p:nvPr/>
        </p:nvSpPr>
        <p:spPr>
          <a:xfrm>
            <a:off x="6629400" y="2871788"/>
            <a:ext cx="1066800" cy="581025"/>
          </a:xfrm>
          <a:prstGeom prst="rect">
            <a:avLst/>
          </a:prstGeom>
          <a:noFill/>
          <a:ln>
            <a:noFill/>
          </a:ln>
        </p:spPr>
        <p:txBody>
          <a:bodyPr anchorCtr="0" anchor="t" bIns="92075" lIns="92075" spcFirstLastPara="1" rIns="92075" wrap="square" tIns="92075">
            <a:spAutoFit/>
          </a:bodyPr>
          <a:lstStyle/>
          <a:p>
            <a:pPr indent="0" lvl="0" marL="0" marR="0" rtl="0" algn="l">
              <a:spcBef>
                <a:spcPts val="0"/>
              </a:spcBef>
              <a:spcAft>
                <a:spcPts val="0"/>
              </a:spcAft>
              <a:buNone/>
            </a:pPr>
            <a:r>
              <a:rPr lang="en-US" sz="2600">
                <a:solidFill>
                  <a:schemeClr val="lt1"/>
                </a:solidFill>
                <a:latin typeface="Arial"/>
                <a:ea typeface="Arial"/>
                <a:cs typeface="Arial"/>
                <a:sym typeface="Arial"/>
              </a:rPr>
              <a:t>.06</a:t>
            </a:r>
            <a:endParaRPr/>
          </a:p>
        </p:txBody>
      </p:sp>
      <p:sp>
        <p:nvSpPr>
          <p:cNvPr id="1035" name="Google Shape;1035;p99"/>
          <p:cNvSpPr/>
          <p:nvPr/>
        </p:nvSpPr>
        <p:spPr>
          <a:xfrm>
            <a:off x="4943475" y="5562600"/>
            <a:ext cx="838200" cy="473075"/>
          </a:xfrm>
          <a:prstGeom prst="rect">
            <a:avLst/>
          </a:prstGeom>
          <a:noFill/>
          <a:ln>
            <a:noFill/>
          </a:ln>
        </p:spPr>
        <p:txBody>
          <a:bodyPr anchorCtr="0" anchor="ctr" bIns="0" lIns="92075" spcFirstLastPara="1" rIns="92075" wrap="square" tIns="0">
            <a:noAutofit/>
          </a:bodyPr>
          <a:lstStyle/>
          <a:p>
            <a:pPr indent="0" lvl="0" marL="0" marR="0" rtl="0" algn="l">
              <a:spcBef>
                <a:spcPts val="0"/>
              </a:spcBef>
              <a:spcAft>
                <a:spcPts val="0"/>
              </a:spcAft>
              <a:buNone/>
            </a:pPr>
            <a:r>
              <a:rPr lang="en-US" sz="2600">
                <a:solidFill>
                  <a:schemeClr val="lt1"/>
                </a:solidFill>
                <a:latin typeface="Arial"/>
                <a:ea typeface="Arial"/>
                <a:cs typeface="Arial"/>
                <a:sym typeface="Arial"/>
              </a:rPr>
              <a:t>1.9</a:t>
            </a:r>
            <a:endParaRPr/>
          </a:p>
        </p:txBody>
      </p:sp>
      <p:sp>
        <p:nvSpPr>
          <p:cNvPr id="1036" name="Google Shape;1036;p99"/>
          <p:cNvSpPr/>
          <p:nvPr/>
        </p:nvSpPr>
        <p:spPr>
          <a:xfrm>
            <a:off x="6478588" y="5564188"/>
            <a:ext cx="1444625" cy="500062"/>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700">
                <a:solidFill>
                  <a:schemeClr val="lt2"/>
                </a:solidFill>
                <a:latin typeface="Arial"/>
                <a:ea typeface="Arial"/>
                <a:cs typeface="Arial"/>
                <a:sym typeface="Arial"/>
              </a:rPr>
              <a:t>.4750</a:t>
            </a:r>
            <a:endParaRPr/>
          </a:p>
        </p:txBody>
      </p:sp>
      <p:sp>
        <p:nvSpPr>
          <p:cNvPr id="1037" name="Google Shape;1037;p99"/>
          <p:cNvSpPr/>
          <p:nvPr/>
        </p:nvSpPr>
        <p:spPr>
          <a:xfrm>
            <a:off x="4478338" y="1830388"/>
            <a:ext cx="4416425" cy="81915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2400">
                <a:solidFill>
                  <a:srgbClr val="FCFEB9"/>
                </a:solidFill>
                <a:latin typeface="Arial"/>
                <a:ea typeface="Arial"/>
                <a:cs typeface="Arial"/>
                <a:sym typeface="Arial"/>
              </a:rPr>
              <a:t>Standardized Normal Probability Table (Portion)</a:t>
            </a:r>
            <a:endParaRPr/>
          </a:p>
        </p:txBody>
      </p:sp>
      <p:sp>
        <p:nvSpPr>
          <p:cNvPr id="1038" name="Google Shape;1038;p99"/>
          <p:cNvSpPr/>
          <p:nvPr/>
        </p:nvSpPr>
        <p:spPr>
          <a:xfrm>
            <a:off x="192088" y="1827213"/>
            <a:ext cx="46069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What Is Z given </a:t>
            </a: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grpSp>
        <p:nvGrpSpPr>
          <p:cNvPr id="1039" name="Google Shape;1039;p99"/>
          <p:cNvGrpSpPr/>
          <p:nvPr/>
        </p:nvGrpSpPr>
        <p:grpSpPr>
          <a:xfrm>
            <a:off x="2432050" y="3092450"/>
            <a:ext cx="3506788" cy="1343025"/>
            <a:chOff x="1532" y="1948"/>
            <a:chExt cx="2209" cy="846"/>
          </a:xfrm>
        </p:grpSpPr>
        <p:sp>
          <p:nvSpPr>
            <p:cNvPr id="1040" name="Google Shape;1040;p99"/>
            <p:cNvSpPr/>
            <p:nvPr/>
          </p:nvSpPr>
          <p:spPr>
            <a:xfrm>
              <a:off x="1535" y="1950"/>
              <a:ext cx="2206" cy="844"/>
            </a:xfrm>
            <a:custGeom>
              <a:rect b="b" l="l" r="r" t="t"/>
              <a:pathLst>
                <a:path extrusionOk="0" h="844" w="2206">
                  <a:moveTo>
                    <a:pt x="15" y="773"/>
                  </a:moveTo>
                  <a:lnTo>
                    <a:pt x="0" y="733"/>
                  </a:lnTo>
                  <a:lnTo>
                    <a:pt x="55" y="649"/>
                  </a:lnTo>
                  <a:lnTo>
                    <a:pt x="92" y="600"/>
                  </a:lnTo>
                  <a:lnTo>
                    <a:pt x="133" y="561"/>
                  </a:lnTo>
                  <a:lnTo>
                    <a:pt x="165" y="525"/>
                  </a:lnTo>
                  <a:lnTo>
                    <a:pt x="210" y="486"/>
                  </a:lnTo>
                  <a:lnTo>
                    <a:pt x="249" y="451"/>
                  </a:lnTo>
                  <a:lnTo>
                    <a:pt x="302" y="417"/>
                  </a:lnTo>
                  <a:lnTo>
                    <a:pt x="343" y="388"/>
                  </a:lnTo>
                  <a:lnTo>
                    <a:pt x="387" y="357"/>
                  </a:lnTo>
                  <a:lnTo>
                    <a:pt x="449" y="322"/>
                  </a:lnTo>
                  <a:lnTo>
                    <a:pt x="507" y="293"/>
                  </a:lnTo>
                  <a:lnTo>
                    <a:pt x="579" y="260"/>
                  </a:lnTo>
                  <a:lnTo>
                    <a:pt x="675" y="216"/>
                  </a:lnTo>
                  <a:lnTo>
                    <a:pt x="754" y="186"/>
                  </a:lnTo>
                  <a:lnTo>
                    <a:pt x="821" y="167"/>
                  </a:lnTo>
                  <a:lnTo>
                    <a:pt x="917" y="140"/>
                  </a:lnTo>
                  <a:lnTo>
                    <a:pt x="989" y="120"/>
                  </a:lnTo>
                  <a:lnTo>
                    <a:pt x="1064" y="109"/>
                  </a:lnTo>
                  <a:lnTo>
                    <a:pt x="1142" y="97"/>
                  </a:lnTo>
                  <a:lnTo>
                    <a:pt x="1223" y="94"/>
                  </a:lnTo>
                  <a:lnTo>
                    <a:pt x="1292" y="89"/>
                  </a:lnTo>
                  <a:lnTo>
                    <a:pt x="1364" y="92"/>
                  </a:lnTo>
                  <a:lnTo>
                    <a:pt x="1434" y="102"/>
                  </a:lnTo>
                  <a:lnTo>
                    <a:pt x="1502" y="114"/>
                  </a:lnTo>
                  <a:lnTo>
                    <a:pt x="1572" y="134"/>
                  </a:lnTo>
                  <a:lnTo>
                    <a:pt x="1643" y="165"/>
                  </a:lnTo>
                  <a:lnTo>
                    <a:pt x="1699" y="191"/>
                  </a:lnTo>
                  <a:lnTo>
                    <a:pt x="1761" y="230"/>
                  </a:lnTo>
                  <a:lnTo>
                    <a:pt x="1804" y="259"/>
                  </a:lnTo>
                  <a:lnTo>
                    <a:pt x="1826" y="276"/>
                  </a:lnTo>
                  <a:lnTo>
                    <a:pt x="1929" y="0"/>
                  </a:lnTo>
                  <a:lnTo>
                    <a:pt x="1950" y="48"/>
                  </a:lnTo>
                  <a:lnTo>
                    <a:pt x="1958" y="107"/>
                  </a:lnTo>
                  <a:lnTo>
                    <a:pt x="1968" y="161"/>
                  </a:lnTo>
                  <a:lnTo>
                    <a:pt x="1981" y="214"/>
                  </a:lnTo>
                  <a:lnTo>
                    <a:pt x="1995" y="271"/>
                  </a:lnTo>
                  <a:lnTo>
                    <a:pt x="2017" y="327"/>
                  </a:lnTo>
                  <a:lnTo>
                    <a:pt x="2033" y="373"/>
                  </a:lnTo>
                  <a:lnTo>
                    <a:pt x="2058" y="426"/>
                  </a:lnTo>
                  <a:lnTo>
                    <a:pt x="2081" y="475"/>
                  </a:lnTo>
                  <a:lnTo>
                    <a:pt x="2117" y="539"/>
                  </a:lnTo>
                  <a:lnTo>
                    <a:pt x="2170" y="603"/>
                  </a:lnTo>
                  <a:lnTo>
                    <a:pt x="2205" y="676"/>
                  </a:lnTo>
                  <a:lnTo>
                    <a:pt x="2153" y="670"/>
                  </a:lnTo>
                  <a:lnTo>
                    <a:pt x="2102" y="669"/>
                  </a:lnTo>
                  <a:lnTo>
                    <a:pt x="2044" y="670"/>
                  </a:lnTo>
                  <a:lnTo>
                    <a:pt x="1992" y="675"/>
                  </a:lnTo>
                  <a:lnTo>
                    <a:pt x="1960" y="682"/>
                  </a:lnTo>
                  <a:lnTo>
                    <a:pt x="1928" y="690"/>
                  </a:lnTo>
                  <a:lnTo>
                    <a:pt x="1879" y="704"/>
                  </a:lnTo>
                  <a:lnTo>
                    <a:pt x="1838" y="724"/>
                  </a:lnTo>
                  <a:lnTo>
                    <a:pt x="1799" y="741"/>
                  </a:lnTo>
                  <a:lnTo>
                    <a:pt x="1758" y="768"/>
                  </a:lnTo>
                  <a:lnTo>
                    <a:pt x="1713" y="793"/>
                  </a:lnTo>
                  <a:lnTo>
                    <a:pt x="1652" y="843"/>
                  </a:lnTo>
                  <a:lnTo>
                    <a:pt x="1619" y="770"/>
                  </a:lnTo>
                  <a:lnTo>
                    <a:pt x="1721" y="544"/>
                  </a:lnTo>
                  <a:lnTo>
                    <a:pt x="1698" y="528"/>
                  </a:lnTo>
                  <a:lnTo>
                    <a:pt x="1616" y="489"/>
                  </a:lnTo>
                  <a:lnTo>
                    <a:pt x="1549" y="459"/>
                  </a:lnTo>
                  <a:lnTo>
                    <a:pt x="1460" y="424"/>
                  </a:lnTo>
                  <a:lnTo>
                    <a:pt x="1407" y="409"/>
                  </a:lnTo>
                  <a:lnTo>
                    <a:pt x="1355" y="394"/>
                  </a:lnTo>
                  <a:lnTo>
                    <a:pt x="1280" y="376"/>
                  </a:lnTo>
                  <a:lnTo>
                    <a:pt x="1208" y="360"/>
                  </a:lnTo>
                  <a:lnTo>
                    <a:pt x="1129" y="354"/>
                  </a:lnTo>
                  <a:lnTo>
                    <a:pt x="1062" y="351"/>
                  </a:lnTo>
                  <a:lnTo>
                    <a:pt x="988" y="353"/>
                  </a:lnTo>
                  <a:lnTo>
                    <a:pt x="914" y="354"/>
                  </a:lnTo>
                  <a:lnTo>
                    <a:pt x="857" y="362"/>
                  </a:lnTo>
                  <a:lnTo>
                    <a:pt x="782" y="377"/>
                  </a:lnTo>
                  <a:lnTo>
                    <a:pt x="707" y="396"/>
                  </a:lnTo>
                  <a:lnTo>
                    <a:pt x="637" y="413"/>
                  </a:lnTo>
                  <a:lnTo>
                    <a:pt x="561" y="435"/>
                  </a:lnTo>
                  <a:lnTo>
                    <a:pt x="478" y="462"/>
                  </a:lnTo>
                  <a:lnTo>
                    <a:pt x="395" y="489"/>
                  </a:lnTo>
                  <a:lnTo>
                    <a:pt x="322" y="526"/>
                  </a:lnTo>
                  <a:lnTo>
                    <a:pt x="271" y="548"/>
                  </a:lnTo>
                  <a:lnTo>
                    <a:pt x="221" y="578"/>
                  </a:lnTo>
                  <a:lnTo>
                    <a:pt x="185" y="604"/>
                  </a:lnTo>
                  <a:lnTo>
                    <a:pt x="148" y="633"/>
                  </a:lnTo>
                  <a:lnTo>
                    <a:pt x="116" y="663"/>
                  </a:lnTo>
                  <a:lnTo>
                    <a:pt x="15" y="773"/>
                  </a:lnTo>
                </a:path>
              </a:pathLst>
            </a:custGeom>
            <a:solidFill>
              <a:srgbClr val="F95AB7"/>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sp>
          <p:nvSpPr>
            <p:cNvPr id="1041" name="Google Shape;1041;p99"/>
            <p:cNvSpPr/>
            <p:nvPr/>
          </p:nvSpPr>
          <p:spPr>
            <a:xfrm>
              <a:off x="1532" y="1948"/>
              <a:ext cx="2172" cy="769"/>
            </a:xfrm>
            <a:custGeom>
              <a:rect b="b" l="l" r="r" t="t"/>
              <a:pathLst>
                <a:path extrusionOk="0" h="769" w="2172">
                  <a:moveTo>
                    <a:pt x="0" y="736"/>
                  </a:moveTo>
                  <a:lnTo>
                    <a:pt x="57" y="619"/>
                  </a:lnTo>
                  <a:lnTo>
                    <a:pt x="86" y="581"/>
                  </a:lnTo>
                  <a:lnTo>
                    <a:pt x="123" y="539"/>
                  </a:lnTo>
                  <a:lnTo>
                    <a:pt x="155" y="505"/>
                  </a:lnTo>
                  <a:lnTo>
                    <a:pt x="198" y="464"/>
                  </a:lnTo>
                  <a:lnTo>
                    <a:pt x="239" y="427"/>
                  </a:lnTo>
                  <a:lnTo>
                    <a:pt x="290" y="387"/>
                  </a:lnTo>
                  <a:lnTo>
                    <a:pt x="332" y="359"/>
                  </a:lnTo>
                  <a:lnTo>
                    <a:pt x="375" y="328"/>
                  </a:lnTo>
                  <a:lnTo>
                    <a:pt x="437" y="293"/>
                  </a:lnTo>
                  <a:lnTo>
                    <a:pt x="496" y="264"/>
                  </a:lnTo>
                  <a:lnTo>
                    <a:pt x="568" y="230"/>
                  </a:lnTo>
                  <a:lnTo>
                    <a:pt x="663" y="186"/>
                  </a:lnTo>
                  <a:lnTo>
                    <a:pt x="742" y="157"/>
                  </a:lnTo>
                  <a:lnTo>
                    <a:pt x="809" y="136"/>
                  </a:lnTo>
                  <a:lnTo>
                    <a:pt x="904" y="108"/>
                  </a:lnTo>
                  <a:lnTo>
                    <a:pt x="978" y="88"/>
                  </a:lnTo>
                  <a:lnTo>
                    <a:pt x="1050" y="76"/>
                  </a:lnTo>
                  <a:lnTo>
                    <a:pt x="1128" y="63"/>
                  </a:lnTo>
                  <a:lnTo>
                    <a:pt x="1208" y="57"/>
                  </a:lnTo>
                  <a:lnTo>
                    <a:pt x="1278" y="52"/>
                  </a:lnTo>
                  <a:lnTo>
                    <a:pt x="1348" y="54"/>
                  </a:lnTo>
                  <a:lnTo>
                    <a:pt x="1417" y="62"/>
                  </a:lnTo>
                  <a:lnTo>
                    <a:pt x="1484" y="72"/>
                  </a:lnTo>
                  <a:lnTo>
                    <a:pt x="1553" y="89"/>
                  </a:lnTo>
                  <a:lnTo>
                    <a:pt x="1623" y="116"/>
                  </a:lnTo>
                  <a:lnTo>
                    <a:pt x="1678" y="142"/>
                  </a:lnTo>
                  <a:lnTo>
                    <a:pt x="1738" y="176"/>
                  </a:lnTo>
                  <a:lnTo>
                    <a:pt x="1781" y="204"/>
                  </a:lnTo>
                  <a:lnTo>
                    <a:pt x="1841" y="242"/>
                  </a:lnTo>
                  <a:lnTo>
                    <a:pt x="1929" y="0"/>
                  </a:lnTo>
                  <a:lnTo>
                    <a:pt x="1935" y="55"/>
                  </a:lnTo>
                  <a:lnTo>
                    <a:pt x="1945" y="107"/>
                  </a:lnTo>
                  <a:lnTo>
                    <a:pt x="1956" y="157"/>
                  </a:lnTo>
                  <a:lnTo>
                    <a:pt x="1970" y="211"/>
                  </a:lnTo>
                  <a:lnTo>
                    <a:pt x="1990" y="265"/>
                  </a:lnTo>
                  <a:lnTo>
                    <a:pt x="2006" y="309"/>
                  </a:lnTo>
                  <a:lnTo>
                    <a:pt x="2029" y="360"/>
                  </a:lnTo>
                  <a:lnTo>
                    <a:pt x="2052" y="407"/>
                  </a:lnTo>
                  <a:lnTo>
                    <a:pt x="2085" y="467"/>
                  </a:lnTo>
                  <a:lnTo>
                    <a:pt x="2118" y="520"/>
                  </a:lnTo>
                  <a:lnTo>
                    <a:pt x="2142" y="555"/>
                  </a:lnTo>
                  <a:lnTo>
                    <a:pt x="2171" y="600"/>
                  </a:lnTo>
                  <a:lnTo>
                    <a:pt x="2121" y="594"/>
                  </a:lnTo>
                  <a:lnTo>
                    <a:pt x="2068" y="593"/>
                  </a:lnTo>
                  <a:lnTo>
                    <a:pt x="2011" y="595"/>
                  </a:lnTo>
                  <a:lnTo>
                    <a:pt x="1960" y="601"/>
                  </a:lnTo>
                  <a:lnTo>
                    <a:pt x="1928" y="607"/>
                  </a:lnTo>
                  <a:lnTo>
                    <a:pt x="1896" y="616"/>
                  </a:lnTo>
                  <a:lnTo>
                    <a:pt x="1848" y="632"/>
                  </a:lnTo>
                  <a:lnTo>
                    <a:pt x="1805" y="650"/>
                  </a:lnTo>
                  <a:lnTo>
                    <a:pt x="1769" y="667"/>
                  </a:lnTo>
                  <a:lnTo>
                    <a:pt x="1727" y="694"/>
                  </a:lnTo>
                  <a:lnTo>
                    <a:pt x="1682" y="720"/>
                  </a:lnTo>
                  <a:lnTo>
                    <a:pt x="1619" y="768"/>
                  </a:lnTo>
                  <a:lnTo>
                    <a:pt x="1739" y="497"/>
                  </a:lnTo>
                  <a:lnTo>
                    <a:pt x="1670" y="464"/>
                  </a:lnTo>
                  <a:lnTo>
                    <a:pt x="1591" y="429"/>
                  </a:lnTo>
                  <a:lnTo>
                    <a:pt x="1525" y="402"/>
                  </a:lnTo>
                  <a:lnTo>
                    <a:pt x="1438" y="371"/>
                  </a:lnTo>
                  <a:lnTo>
                    <a:pt x="1383" y="356"/>
                  </a:lnTo>
                  <a:lnTo>
                    <a:pt x="1333" y="341"/>
                  </a:lnTo>
                  <a:lnTo>
                    <a:pt x="1260" y="327"/>
                  </a:lnTo>
                  <a:lnTo>
                    <a:pt x="1189" y="314"/>
                  </a:lnTo>
                  <a:lnTo>
                    <a:pt x="1110" y="308"/>
                  </a:lnTo>
                  <a:lnTo>
                    <a:pt x="1043" y="308"/>
                  </a:lnTo>
                  <a:lnTo>
                    <a:pt x="971" y="311"/>
                  </a:lnTo>
                  <a:lnTo>
                    <a:pt x="897" y="315"/>
                  </a:lnTo>
                  <a:lnTo>
                    <a:pt x="841" y="323"/>
                  </a:lnTo>
                  <a:lnTo>
                    <a:pt x="767" y="340"/>
                  </a:lnTo>
                  <a:lnTo>
                    <a:pt x="692" y="358"/>
                  </a:lnTo>
                  <a:lnTo>
                    <a:pt x="622" y="375"/>
                  </a:lnTo>
                  <a:lnTo>
                    <a:pt x="547" y="398"/>
                  </a:lnTo>
                  <a:lnTo>
                    <a:pt x="463" y="425"/>
                  </a:lnTo>
                  <a:lnTo>
                    <a:pt x="381" y="453"/>
                  </a:lnTo>
                  <a:lnTo>
                    <a:pt x="309" y="491"/>
                  </a:lnTo>
                  <a:lnTo>
                    <a:pt x="257" y="513"/>
                  </a:lnTo>
                  <a:lnTo>
                    <a:pt x="207" y="541"/>
                  </a:lnTo>
                  <a:lnTo>
                    <a:pt x="167" y="569"/>
                  </a:lnTo>
                  <a:lnTo>
                    <a:pt x="131" y="596"/>
                  </a:lnTo>
                  <a:lnTo>
                    <a:pt x="102" y="627"/>
                  </a:lnTo>
                  <a:lnTo>
                    <a:pt x="0" y="736"/>
                  </a:lnTo>
                </a:path>
              </a:pathLst>
            </a:custGeom>
            <a:solidFill>
              <a:schemeClr val="folHlink"/>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grpSp>
      <p:sp>
        <p:nvSpPr>
          <p:cNvPr id="1042" name="Google Shape;1042;p99"/>
          <p:cNvSpPr/>
          <p:nvPr/>
        </p:nvSpPr>
        <p:spPr>
          <a:xfrm>
            <a:off x="2820988" y="3960813"/>
            <a:ext cx="2054225" cy="51593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2800">
                <a:solidFill>
                  <a:schemeClr val="lt1"/>
                </a:solidFill>
                <a:latin typeface="Noto Sans Symbols"/>
                <a:ea typeface="Noto Sans Symbols"/>
                <a:cs typeface="Noto Sans Symbols"/>
                <a:sym typeface="Noto Sans Symbols"/>
              </a:rPr>
              <a:t>α</a:t>
            </a:r>
            <a:r>
              <a:rPr b="1" lang="en-US" sz="2800">
                <a:solidFill>
                  <a:schemeClr val="lt1"/>
                </a:solidFill>
                <a:latin typeface="Arial"/>
                <a:ea typeface="Arial"/>
                <a:cs typeface="Arial"/>
                <a:sym typeface="Arial"/>
              </a:rPr>
              <a:t>  = .025</a:t>
            </a:r>
            <a:endParaRPr/>
          </a:p>
        </p:txBody>
      </p:sp>
      <p:cxnSp>
        <p:nvCxnSpPr>
          <p:cNvPr id="1043" name="Google Shape;1043;p99"/>
          <p:cNvCxnSpPr/>
          <p:nvPr/>
        </p:nvCxnSpPr>
        <p:spPr>
          <a:xfrm flipH="1">
            <a:off x="2813050" y="4425950"/>
            <a:ext cx="393700" cy="292100"/>
          </a:xfrm>
          <a:prstGeom prst="straightConnector1">
            <a:avLst/>
          </a:prstGeom>
          <a:noFill/>
          <a:ln cap="flat" cmpd="sng" w="12700">
            <a:solidFill>
              <a:schemeClr val="lt1"/>
            </a:solidFill>
            <a:prstDash val="solid"/>
            <a:round/>
            <a:headEnd len="med" w="med" type="none"/>
            <a:tailEnd len="med" w="med" type="triangle"/>
          </a:ln>
          <a:effectLst>
            <a:outerShdw rotWithShape="0" algn="ctr" dir="2700000" dist="35921">
              <a:schemeClr val="dk1"/>
            </a:outerShdw>
          </a:effectLst>
        </p:spPr>
      </p:cxnSp>
      <p:sp>
        <p:nvSpPr>
          <p:cNvPr id="1044" name="Google Shape;1044;p99"/>
          <p:cNvSpPr/>
          <p:nvPr/>
        </p:nvSpPr>
        <p:spPr>
          <a:xfrm>
            <a:off x="3963988" y="43449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①</a:t>
            </a:r>
            <a:endParaRPr/>
          </a:p>
        </p:txBody>
      </p:sp>
      <p:sp>
        <p:nvSpPr>
          <p:cNvPr id="1045" name="Google Shape;1045;p99"/>
          <p:cNvSpPr/>
          <p:nvPr/>
        </p:nvSpPr>
        <p:spPr>
          <a:xfrm>
            <a:off x="1449388" y="24780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1"/>
                </a:solidFill>
                <a:latin typeface="Noto Sans Symbols"/>
                <a:ea typeface="Noto Sans Symbols"/>
                <a:cs typeface="Noto Sans Symbols"/>
                <a:sym typeface="Noto Sans Symbols"/>
              </a:rPr>
              <a:t>②</a:t>
            </a:r>
            <a:endParaRPr/>
          </a:p>
        </p:txBody>
      </p:sp>
      <p:sp>
        <p:nvSpPr>
          <p:cNvPr id="1046" name="Google Shape;1046;p99"/>
          <p:cNvSpPr/>
          <p:nvPr/>
        </p:nvSpPr>
        <p:spPr>
          <a:xfrm>
            <a:off x="3963988" y="2478088"/>
            <a:ext cx="682625" cy="698500"/>
          </a:xfrm>
          <a:prstGeom prst="rect">
            <a:avLst/>
          </a:prstGeom>
          <a:noFill/>
          <a:ln>
            <a:noFill/>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4000">
                <a:solidFill>
                  <a:schemeClr val="lt2"/>
                </a:solidFill>
                <a:latin typeface="Noto Sans Symbols"/>
                <a:ea typeface="Noto Sans Symbols"/>
                <a:cs typeface="Noto Sans Symbols"/>
                <a:sym typeface="Noto Sans Symbols"/>
              </a:rPr>
              <a:t>③</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cdiesin">
  <a:themeElements>
    <a:clrScheme name="">
      <a:dk1>
        <a:srgbClr val="000000"/>
      </a:dk1>
      <a:lt1>
        <a:srgbClr val="FFFFFF"/>
      </a:lt1>
      <a:dk2>
        <a:srgbClr val="063DE8"/>
      </a:dk2>
      <a:lt2>
        <a:srgbClr val="FAFD00"/>
      </a:lt2>
      <a:accent1>
        <a:srgbClr val="DC0081"/>
      </a:accent1>
      <a:accent2>
        <a:srgbClr val="00DFCA"/>
      </a:accent2>
      <a:accent3>
        <a:srgbClr val="AAAFF2"/>
      </a:accent3>
      <a:accent4>
        <a:srgbClr val="DADADA"/>
      </a:accent4>
      <a:accent5>
        <a:srgbClr val="EBAAC1"/>
      </a:accent5>
      <a:accent6>
        <a:srgbClr val="00CAB7"/>
      </a:accent6>
      <a:hlink>
        <a:srgbClr val="FE9B03"/>
      </a:hlink>
      <a:folHlink>
        <a:srgbClr val="E7B3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cdiesin">
  <a:themeElements>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cdiesin">
  <a:themeElements>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1995-07-13T12:48:20Z</dcterms:created>
  <dc:creator>John J. McGill</dc:creator>
</cp:coreProperties>
</file>